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2C612576-BE22-43A4-B1D1-E4ED512030DF}">
  <a:tblStyle styleId="{2C612576-BE22-43A4-B1D1-E4ED512030DF}" styleName="Table_0">
    <a:wholeTbl>
      <a:tcStyle>
        <a:tcBdr>
          <a:left>
            <a:ln cap="flat" cmpd="sng" w="9525">
              <a:solidFill>
                <a:srgbClr val="9E9E9E"/>
              </a:solidFill>
              <a:prstDash val="solid"/>
              <a:round/>
              <a:headEnd len="med" w="med" type="none"/>
              <a:tailEnd len="med" w="med" type="none"/>
            </a:ln>
          </a:left>
          <a:right>
            <a:ln cap="flat" cmpd="sng" w="9525">
              <a:solidFill>
                <a:srgbClr val="9E9E9E"/>
              </a:solidFill>
              <a:prstDash val="solid"/>
              <a:round/>
              <a:headEnd len="med" w="med" type="none"/>
              <a:tailEnd len="med" w="med" type="none"/>
            </a:ln>
          </a:right>
          <a:top>
            <a:ln cap="flat" cmpd="sng" w="9525">
              <a:solidFill>
                <a:srgbClr val="9E9E9E"/>
              </a:solidFill>
              <a:prstDash val="solid"/>
              <a:round/>
              <a:headEnd len="med" w="med" type="none"/>
              <a:tailEnd len="med" w="med" type="none"/>
            </a:ln>
          </a:top>
          <a:bottom>
            <a:ln cap="flat" cmpd="sng" w="9525">
              <a:solidFill>
                <a:srgbClr val="9E9E9E"/>
              </a:solidFill>
              <a:prstDash val="solid"/>
              <a:round/>
              <a:headEnd len="med" w="med" type="none"/>
              <a:tailEnd len="med" w="med" type="none"/>
            </a:ln>
          </a:bottom>
          <a:insideH>
            <a:ln cap="flat" cmpd="sng" w="9525">
              <a:solidFill>
                <a:srgbClr val="9E9E9E"/>
              </a:solidFill>
              <a:prstDash val="solid"/>
              <a:round/>
              <a:headEnd len="med" w="med" type="none"/>
              <a:tailEnd len="med" w="med" type="none"/>
            </a:ln>
          </a:insideH>
          <a:insideV>
            <a:ln cap="flat" cmpd="sng" w="9525">
              <a:solidFill>
                <a:srgbClr val="9E9E9E"/>
              </a:solidFill>
              <a:prstDash val="solid"/>
              <a:round/>
              <a:headEnd len="med" w="med" type="none"/>
              <a:tailEnd len="med" w="med" type="none"/>
            </a:ln>
          </a:insideV>
        </a:tcBdr>
      </a:tcStyle>
    </a:wholeTb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84" Type="http://schemas.openxmlformats.org/officeDocument/2006/relationships/slide" Target="slides/slide79.xml"/><Relationship Id="rId83" Type="http://schemas.openxmlformats.org/officeDocument/2006/relationships/slide" Target="slides/slide78.xml"/><Relationship Id="rId42" Type="http://schemas.openxmlformats.org/officeDocument/2006/relationships/slide" Target="slides/slide37.xml"/><Relationship Id="rId86" Type="http://schemas.openxmlformats.org/officeDocument/2006/relationships/slide" Target="slides/slide81.xml"/><Relationship Id="rId41" Type="http://schemas.openxmlformats.org/officeDocument/2006/relationships/slide" Target="slides/slide36.xml"/><Relationship Id="rId85" Type="http://schemas.openxmlformats.org/officeDocument/2006/relationships/slide" Target="slides/slide80.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31" Type="http://schemas.openxmlformats.org/officeDocument/2006/relationships/slide" Target="slides/slide26.xml"/><Relationship Id="rId75" Type="http://schemas.openxmlformats.org/officeDocument/2006/relationships/slide" Target="slides/slide70.xml"/><Relationship Id="rId30" Type="http://schemas.openxmlformats.org/officeDocument/2006/relationships/slide" Target="slides/slide25.xml"/><Relationship Id="rId74" Type="http://schemas.openxmlformats.org/officeDocument/2006/relationships/slide" Target="slides/slide69.xml"/><Relationship Id="rId33" Type="http://schemas.openxmlformats.org/officeDocument/2006/relationships/slide" Target="slides/slide28.xml"/><Relationship Id="rId77" Type="http://schemas.openxmlformats.org/officeDocument/2006/relationships/slide" Target="slides/slide72.xml"/><Relationship Id="rId32" Type="http://schemas.openxmlformats.org/officeDocument/2006/relationships/slide" Target="slides/slide27.xml"/><Relationship Id="rId76" Type="http://schemas.openxmlformats.org/officeDocument/2006/relationships/slide" Target="slides/slide71.xml"/><Relationship Id="rId35" Type="http://schemas.openxmlformats.org/officeDocument/2006/relationships/slide" Target="slides/slide30.xml"/><Relationship Id="rId79" Type="http://schemas.openxmlformats.org/officeDocument/2006/relationships/slide" Target="slides/slide74.xml"/><Relationship Id="rId34" Type="http://schemas.openxmlformats.org/officeDocument/2006/relationships/slide" Target="slides/slide29.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slide" Target="slides/slide61.xml"/><Relationship Id="rId21" Type="http://schemas.openxmlformats.org/officeDocument/2006/relationships/slide" Target="slides/slide16.xml"/><Relationship Id="rId65" Type="http://schemas.openxmlformats.org/officeDocument/2006/relationships/slide" Target="slides/slide60.xml"/><Relationship Id="rId24" Type="http://schemas.openxmlformats.org/officeDocument/2006/relationships/slide" Target="slides/slide19.xml"/><Relationship Id="rId68" Type="http://schemas.openxmlformats.org/officeDocument/2006/relationships/slide" Target="slides/slide63.xml"/><Relationship Id="rId23" Type="http://schemas.openxmlformats.org/officeDocument/2006/relationships/slide" Target="slides/slide18.xml"/><Relationship Id="rId67" Type="http://schemas.openxmlformats.org/officeDocument/2006/relationships/slide" Target="slides/slide62.xml"/><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slide" Target="slides/slide64.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rIns="91425" tIns="91425"/>
          <a:lstStyle>
            <a:lvl1pPr lvl="0">
              <a:spcBef>
                <a:spcPts val="0"/>
              </a:spcBef>
              <a:buChar char="●"/>
              <a:defRPr sz="1100"/>
            </a:lvl1pPr>
            <a:lvl2pPr lvl="1">
              <a:spcBef>
                <a:spcPts val="0"/>
              </a:spcBef>
              <a:buChar char="○"/>
              <a:defRPr sz="1100"/>
            </a:lvl2pPr>
            <a:lvl3pPr lvl="2">
              <a:spcBef>
                <a:spcPts val="0"/>
              </a:spcBef>
              <a:buChar char="■"/>
              <a:defRPr sz="1100"/>
            </a:lvl3pPr>
            <a:lvl4pPr lvl="3">
              <a:spcBef>
                <a:spcPts val="0"/>
              </a:spcBef>
              <a:buChar char="●"/>
              <a:defRPr sz="1100"/>
            </a:lvl4pPr>
            <a:lvl5pPr lvl="4">
              <a:spcBef>
                <a:spcPts val="0"/>
              </a:spcBef>
              <a:buChar char="○"/>
              <a:defRPr sz="1100"/>
            </a:lvl5pPr>
            <a:lvl6pPr lvl="5">
              <a:spcBef>
                <a:spcPts val="0"/>
              </a:spcBef>
              <a:buChar char="■"/>
              <a:defRPr sz="1100"/>
            </a:lvl6pPr>
            <a:lvl7pPr lvl="6">
              <a:spcBef>
                <a:spcPts val="0"/>
              </a:spcBef>
              <a:buChar char="●"/>
              <a:defRPr sz="1100"/>
            </a:lvl7pPr>
            <a:lvl8pPr lvl="7">
              <a:spcBef>
                <a:spcPts val="0"/>
              </a:spcBef>
              <a:buChar char="○"/>
              <a:defRPr sz="1100"/>
            </a:lvl8pPr>
            <a:lvl9pPr lvl="8">
              <a:spcBef>
                <a:spcPts val="0"/>
              </a:spcBef>
              <a:buChar char="■"/>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 name="Shape 56"/>
        <p:cNvGrpSpPr/>
        <p:nvPr/>
      </p:nvGrpSpPr>
      <p:grpSpPr>
        <a:xfrm>
          <a:off x="0" y="0"/>
          <a:ext cx="0" cy="0"/>
          <a:chOff x="0" y="0"/>
          <a:chExt cx="0" cy="0"/>
        </a:xfrm>
      </p:grpSpPr>
      <p:sp>
        <p:nvSpPr>
          <p:cNvPr id="57" name="Shape 57"/>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p:spPr>
      </p:sp>
      <p:sp>
        <p:nvSpPr>
          <p:cNvPr id="58" name="Shape 5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5" name="Shape 165"/>
        <p:cNvGrpSpPr/>
        <p:nvPr/>
      </p:nvGrpSpPr>
      <p:grpSpPr>
        <a:xfrm>
          <a:off x="0" y="0"/>
          <a:ext cx="0" cy="0"/>
          <a:chOff x="0" y="0"/>
          <a:chExt cx="0" cy="0"/>
        </a:xfrm>
      </p:grpSpPr>
      <p:sp>
        <p:nvSpPr>
          <p:cNvPr id="166" name="Shape 166"/>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167" name="Shape 16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0" name="Shape 170"/>
        <p:cNvGrpSpPr/>
        <p:nvPr/>
      </p:nvGrpSpPr>
      <p:grpSpPr>
        <a:xfrm>
          <a:off x="0" y="0"/>
          <a:ext cx="0" cy="0"/>
          <a:chOff x="0" y="0"/>
          <a:chExt cx="0" cy="0"/>
        </a:xfrm>
      </p:grpSpPr>
      <p:sp>
        <p:nvSpPr>
          <p:cNvPr id="171" name="Shape 171"/>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172" name="Shape 17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9" name="Shape 179"/>
        <p:cNvGrpSpPr/>
        <p:nvPr/>
      </p:nvGrpSpPr>
      <p:grpSpPr>
        <a:xfrm>
          <a:off x="0" y="0"/>
          <a:ext cx="0" cy="0"/>
          <a:chOff x="0" y="0"/>
          <a:chExt cx="0" cy="0"/>
        </a:xfrm>
      </p:grpSpPr>
      <p:sp>
        <p:nvSpPr>
          <p:cNvPr id="180" name="Shape 180"/>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181" name="Shape 18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5" name="Shape 185"/>
        <p:cNvGrpSpPr/>
        <p:nvPr/>
      </p:nvGrpSpPr>
      <p:grpSpPr>
        <a:xfrm>
          <a:off x="0" y="0"/>
          <a:ext cx="0" cy="0"/>
          <a:chOff x="0" y="0"/>
          <a:chExt cx="0" cy="0"/>
        </a:xfrm>
      </p:grpSpPr>
      <p:sp>
        <p:nvSpPr>
          <p:cNvPr id="186" name="Shape 186"/>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187" name="Shape 18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5" name="Shape 195"/>
        <p:cNvGrpSpPr/>
        <p:nvPr/>
      </p:nvGrpSpPr>
      <p:grpSpPr>
        <a:xfrm>
          <a:off x="0" y="0"/>
          <a:ext cx="0" cy="0"/>
          <a:chOff x="0" y="0"/>
          <a:chExt cx="0" cy="0"/>
        </a:xfrm>
      </p:grpSpPr>
      <p:sp>
        <p:nvSpPr>
          <p:cNvPr id="196" name="Shape 196"/>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197" name="Shape 19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7" name="Shape 217"/>
        <p:cNvGrpSpPr/>
        <p:nvPr/>
      </p:nvGrpSpPr>
      <p:grpSpPr>
        <a:xfrm>
          <a:off x="0" y="0"/>
          <a:ext cx="0" cy="0"/>
          <a:chOff x="0" y="0"/>
          <a:chExt cx="0" cy="0"/>
        </a:xfrm>
      </p:grpSpPr>
      <p:sp>
        <p:nvSpPr>
          <p:cNvPr id="218" name="Shape 218"/>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219" name="Shape 21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7" name="Shape 227"/>
        <p:cNvGrpSpPr/>
        <p:nvPr/>
      </p:nvGrpSpPr>
      <p:grpSpPr>
        <a:xfrm>
          <a:off x="0" y="0"/>
          <a:ext cx="0" cy="0"/>
          <a:chOff x="0" y="0"/>
          <a:chExt cx="0" cy="0"/>
        </a:xfrm>
      </p:grpSpPr>
      <p:sp>
        <p:nvSpPr>
          <p:cNvPr id="228" name="Shape 228"/>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229" name="Shape 22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4" name="Shape 234"/>
        <p:cNvGrpSpPr/>
        <p:nvPr/>
      </p:nvGrpSpPr>
      <p:grpSpPr>
        <a:xfrm>
          <a:off x="0" y="0"/>
          <a:ext cx="0" cy="0"/>
          <a:chOff x="0" y="0"/>
          <a:chExt cx="0" cy="0"/>
        </a:xfrm>
      </p:grpSpPr>
      <p:sp>
        <p:nvSpPr>
          <p:cNvPr id="235" name="Shape 235"/>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236" name="Shape 23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9" name="Shape 239"/>
        <p:cNvGrpSpPr/>
        <p:nvPr/>
      </p:nvGrpSpPr>
      <p:grpSpPr>
        <a:xfrm>
          <a:off x="0" y="0"/>
          <a:ext cx="0" cy="0"/>
          <a:chOff x="0" y="0"/>
          <a:chExt cx="0" cy="0"/>
        </a:xfrm>
      </p:grpSpPr>
      <p:sp>
        <p:nvSpPr>
          <p:cNvPr id="240" name="Shape 240"/>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241" name="Shape 24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7" name="Shape 247"/>
        <p:cNvGrpSpPr/>
        <p:nvPr/>
      </p:nvGrpSpPr>
      <p:grpSpPr>
        <a:xfrm>
          <a:off x="0" y="0"/>
          <a:ext cx="0" cy="0"/>
          <a:chOff x="0" y="0"/>
          <a:chExt cx="0" cy="0"/>
        </a:xfrm>
      </p:grpSpPr>
      <p:sp>
        <p:nvSpPr>
          <p:cNvPr id="248" name="Shape 248"/>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249" name="Shape 24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 name="Shape 65"/>
        <p:cNvGrpSpPr/>
        <p:nvPr/>
      </p:nvGrpSpPr>
      <p:grpSpPr>
        <a:xfrm>
          <a:off x="0" y="0"/>
          <a:ext cx="0" cy="0"/>
          <a:chOff x="0" y="0"/>
          <a:chExt cx="0" cy="0"/>
        </a:xfrm>
      </p:grpSpPr>
      <p:sp>
        <p:nvSpPr>
          <p:cNvPr id="66" name="Shape 6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7" name="Shape 6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4" name="Shape 254"/>
        <p:cNvGrpSpPr/>
        <p:nvPr/>
      </p:nvGrpSpPr>
      <p:grpSpPr>
        <a:xfrm>
          <a:off x="0" y="0"/>
          <a:ext cx="0" cy="0"/>
          <a:chOff x="0" y="0"/>
          <a:chExt cx="0" cy="0"/>
        </a:xfrm>
      </p:grpSpPr>
      <p:sp>
        <p:nvSpPr>
          <p:cNvPr id="255" name="Shape 255"/>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256" name="Shape 25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3" name="Shape 263"/>
        <p:cNvGrpSpPr/>
        <p:nvPr/>
      </p:nvGrpSpPr>
      <p:grpSpPr>
        <a:xfrm>
          <a:off x="0" y="0"/>
          <a:ext cx="0" cy="0"/>
          <a:chOff x="0" y="0"/>
          <a:chExt cx="0" cy="0"/>
        </a:xfrm>
      </p:grpSpPr>
      <p:sp>
        <p:nvSpPr>
          <p:cNvPr id="264" name="Shape 264"/>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265" name="Shape 26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7" name="Shape 297"/>
        <p:cNvGrpSpPr/>
        <p:nvPr/>
      </p:nvGrpSpPr>
      <p:grpSpPr>
        <a:xfrm>
          <a:off x="0" y="0"/>
          <a:ext cx="0" cy="0"/>
          <a:chOff x="0" y="0"/>
          <a:chExt cx="0" cy="0"/>
        </a:xfrm>
      </p:grpSpPr>
      <p:sp>
        <p:nvSpPr>
          <p:cNvPr id="298" name="Shape 298"/>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299" name="Shape 29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1" name="Shape 331"/>
        <p:cNvGrpSpPr/>
        <p:nvPr/>
      </p:nvGrpSpPr>
      <p:grpSpPr>
        <a:xfrm>
          <a:off x="0" y="0"/>
          <a:ext cx="0" cy="0"/>
          <a:chOff x="0" y="0"/>
          <a:chExt cx="0" cy="0"/>
        </a:xfrm>
      </p:grpSpPr>
      <p:sp>
        <p:nvSpPr>
          <p:cNvPr id="332" name="Shape 332"/>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333" name="Shape 33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5" name="Shape 365"/>
        <p:cNvGrpSpPr/>
        <p:nvPr/>
      </p:nvGrpSpPr>
      <p:grpSpPr>
        <a:xfrm>
          <a:off x="0" y="0"/>
          <a:ext cx="0" cy="0"/>
          <a:chOff x="0" y="0"/>
          <a:chExt cx="0" cy="0"/>
        </a:xfrm>
      </p:grpSpPr>
      <p:sp>
        <p:nvSpPr>
          <p:cNvPr id="366" name="Shape 366"/>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367" name="Shape 36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5" name="Shape 375"/>
        <p:cNvGrpSpPr/>
        <p:nvPr/>
      </p:nvGrpSpPr>
      <p:grpSpPr>
        <a:xfrm>
          <a:off x="0" y="0"/>
          <a:ext cx="0" cy="0"/>
          <a:chOff x="0" y="0"/>
          <a:chExt cx="0" cy="0"/>
        </a:xfrm>
      </p:grpSpPr>
      <p:sp>
        <p:nvSpPr>
          <p:cNvPr id="376" name="Shape 376"/>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377" name="Shape 37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1" name="Shape 381"/>
        <p:cNvGrpSpPr/>
        <p:nvPr/>
      </p:nvGrpSpPr>
      <p:grpSpPr>
        <a:xfrm>
          <a:off x="0" y="0"/>
          <a:ext cx="0" cy="0"/>
          <a:chOff x="0" y="0"/>
          <a:chExt cx="0" cy="0"/>
        </a:xfrm>
      </p:grpSpPr>
      <p:sp>
        <p:nvSpPr>
          <p:cNvPr id="382" name="Shape 382"/>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383" name="Shape 38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7" name="Shape 387"/>
        <p:cNvGrpSpPr/>
        <p:nvPr/>
      </p:nvGrpSpPr>
      <p:grpSpPr>
        <a:xfrm>
          <a:off x="0" y="0"/>
          <a:ext cx="0" cy="0"/>
          <a:chOff x="0" y="0"/>
          <a:chExt cx="0" cy="0"/>
        </a:xfrm>
      </p:grpSpPr>
      <p:sp>
        <p:nvSpPr>
          <p:cNvPr id="388" name="Shape 388"/>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389" name="Shape 38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3" name="Shape 393"/>
        <p:cNvGrpSpPr/>
        <p:nvPr/>
      </p:nvGrpSpPr>
      <p:grpSpPr>
        <a:xfrm>
          <a:off x="0" y="0"/>
          <a:ext cx="0" cy="0"/>
          <a:chOff x="0" y="0"/>
          <a:chExt cx="0" cy="0"/>
        </a:xfrm>
      </p:grpSpPr>
      <p:sp>
        <p:nvSpPr>
          <p:cNvPr id="394" name="Shape 394"/>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395" name="Shape 39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8" name="Shape 398"/>
        <p:cNvGrpSpPr/>
        <p:nvPr/>
      </p:nvGrpSpPr>
      <p:grpSpPr>
        <a:xfrm>
          <a:off x="0" y="0"/>
          <a:ext cx="0" cy="0"/>
          <a:chOff x="0" y="0"/>
          <a:chExt cx="0" cy="0"/>
        </a:xfrm>
      </p:grpSpPr>
      <p:sp>
        <p:nvSpPr>
          <p:cNvPr id="399" name="Shape 39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00" name="Shape 40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 name="Shape 71"/>
        <p:cNvGrpSpPr/>
        <p:nvPr/>
      </p:nvGrpSpPr>
      <p:grpSpPr>
        <a:xfrm>
          <a:off x="0" y="0"/>
          <a:ext cx="0" cy="0"/>
          <a:chOff x="0" y="0"/>
          <a:chExt cx="0" cy="0"/>
        </a:xfrm>
      </p:grpSpPr>
      <p:sp>
        <p:nvSpPr>
          <p:cNvPr id="72" name="Shape 7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3" name="Shape 7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3" name="Shape 403"/>
        <p:cNvGrpSpPr/>
        <p:nvPr/>
      </p:nvGrpSpPr>
      <p:grpSpPr>
        <a:xfrm>
          <a:off x="0" y="0"/>
          <a:ext cx="0" cy="0"/>
          <a:chOff x="0" y="0"/>
          <a:chExt cx="0" cy="0"/>
        </a:xfrm>
      </p:grpSpPr>
      <p:sp>
        <p:nvSpPr>
          <p:cNvPr id="404" name="Shape 404"/>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405" name="Shape 40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8" name="Shape 408"/>
        <p:cNvGrpSpPr/>
        <p:nvPr/>
      </p:nvGrpSpPr>
      <p:grpSpPr>
        <a:xfrm>
          <a:off x="0" y="0"/>
          <a:ext cx="0" cy="0"/>
          <a:chOff x="0" y="0"/>
          <a:chExt cx="0" cy="0"/>
        </a:xfrm>
      </p:grpSpPr>
      <p:sp>
        <p:nvSpPr>
          <p:cNvPr id="409" name="Shape 40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10" name="Shape 41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5" name="Shape 415"/>
        <p:cNvGrpSpPr/>
        <p:nvPr/>
      </p:nvGrpSpPr>
      <p:grpSpPr>
        <a:xfrm>
          <a:off x="0" y="0"/>
          <a:ext cx="0" cy="0"/>
          <a:chOff x="0" y="0"/>
          <a:chExt cx="0" cy="0"/>
        </a:xfrm>
      </p:grpSpPr>
      <p:sp>
        <p:nvSpPr>
          <p:cNvPr id="416" name="Shape 41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17" name="Shape 41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2" name="Shape 422"/>
        <p:cNvGrpSpPr/>
        <p:nvPr/>
      </p:nvGrpSpPr>
      <p:grpSpPr>
        <a:xfrm>
          <a:off x="0" y="0"/>
          <a:ext cx="0" cy="0"/>
          <a:chOff x="0" y="0"/>
          <a:chExt cx="0" cy="0"/>
        </a:xfrm>
      </p:grpSpPr>
      <p:sp>
        <p:nvSpPr>
          <p:cNvPr id="423" name="Shape 42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24" name="Shape 42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8" name="Shape 428"/>
        <p:cNvGrpSpPr/>
        <p:nvPr/>
      </p:nvGrpSpPr>
      <p:grpSpPr>
        <a:xfrm>
          <a:off x="0" y="0"/>
          <a:ext cx="0" cy="0"/>
          <a:chOff x="0" y="0"/>
          <a:chExt cx="0" cy="0"/>
        </a:xfrm>
      </p:grpSpPr>
      <p:sp>
        <p:nvSpPr>
          <p:cNvPr id="429" name="Shape 42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30" name="Shape 43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7" name="Shape 437"/>
        <p:cNvGrpSpPr/>
        <p:nvPr/>
      </p:nvGrpSpPr>
      <p:grpSpPr>
        <a:xfrm>
          <a:off x="0" y="0"/>
          <a:ext cx="0" cy="0"/>
          <a:chOff x="0" y="0"/>
          <a:chExt cx="0" cy="0"/>
        </a:xfrm>
      </p:grpSpPr>
      <p:sp>
        <p:nvSpPr>
          <p:cNvPr id="438" name="Shape 43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39" name="Shape 43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4" name="Shape 444"/>
        <p:cNvGrpSpPr/>
        <p:nvPr/>
      </p:nvGrpSpPr>
      <p:grpSpPr>
        <a:xfrm>
          <a:off x="0" y="0"/>
          <a:ext cx="0" cy="0"/>
          <a:chOff x="0" y="0"/>
          <a:chExt cx="0" cy="0"/>
        </a:xfrm>
      </p:grpSpPr>
      <p:sp>
        <p:nvSpPr>
          <p:cNvPr id="445" name="Shape 445"/>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446" name="Shape 44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9" name="Shape 449"/>
        <p:cNvGrpSpPr/>
        <p:nvPr/>
      </p:nvGrpSpPr>
      <p:grpSpPr>
        <a:xfrm>
          <a:off x="0" y="0"/>
          <a:ext cx="0" cy="0"/>
          <a:chOff x="0" y="0"/>
          <a:chExt cx="0" cy="0"/>
        </a:xfrm>
      </p:grpSpPr>
      <p:sp>
        <p:nvSpPr>
          <p:cNvPr id="450" name="Shape 45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51" name="Shape 45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6" name="Shape 456"/>
        <p:cNvGrpSpPr/>
        <p:nvPr/>
      </p:nvGrpSpPr>
      <p:grpSpPr>
        <a:xfrm>
          <a:off x="0" y="0"/>
          <a:ext cx="0" cy="0"/>
          <a:chOff x="0" y="0"/>
          <a:chExt cx="0" cy="0"/>
        </a:xfrm>
      </p:grpSpPr>
      <p:sp>
        <p:nvSpPr>
          <p:cNvPr id="457" name="Shape 45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58" name="Shape 45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6" name="Shape 506"/>
        <p:cNvGrpSpPr/>
        <p:nvPr/>
      </p:nvGrpSpPr>
      <p:grpSpPr>
        <a:xfrm>
          <a:off x="0" y="0"/>
          <a:ext cx="0" cy="0"/>
          <a:chOff x="0" y="0"/>
          <a:chExt cx="0" cy="0"/>
        </a:xfrm>
      </p:grpSpPr>
      <p:sp>
        <p:nvSpPr>
          <p:cNvPr id="507" name="Shape 50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08" name="Shape 50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 name="Shape 78"/>
        <p:cNvGrpSpPr/>
        <p:nvPr/>
      </p:nvGrpSpPr>
      <p:grpSpPr>
        <a:xfrm>
          <a:off x="0" y="0"/>
          <a:ext cx="0" cy="0"/>
          <a:chOff x="0" y="0"/>
          <a:chExt cx="0" cy="0"/>
        </a:xfrm>
      </p:grpSpPr>
      <p:sp>
        <p:nvSpPr>
          <p:cNvPr id="79" name="Shape 79"/>
          <p:cNvSpPr/>
          <p:nvPr>
            <p:ph idx="2" type="sldImg"/>
          </p:nvPr>
        </p:nvSpPr>
        <p:spPr>
          <a:xfrm>
            <a:off x="685800" y="1143000"/>
            <a:ext cx="5486399" cy="3086099"/>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80" name="Shape 80"/>
          <p:cNvSpPr txBox="1"/>
          <p:nvPr>
            <p:ph idx="1" type="body"/>
          </p:nvPr>
        </p:nvSpPr>
        <p:spPr>
          <a:xfrm>
            <a:off x="685800" y="4400550"/>
            <a:ext cx="5486399" cy="3600599"/>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 sz="1200">
                <a:solidFill>
                  <a:schemeClr val="dk1"/>
                </a:solidFill>
              </a:rPr>
              <a:t>Smart contracts let us build new financial tools</a:t>
            </a:r>
          </a:p>
        </p:txBody>
      </p:sp>
      <p:sp>
        <p:nvSpPr>
          <p:cNvPr id="81" name="Shape 81"/>
          <p:cNvSpPr txBox="1"/>
          <p:nvPr>
            <p:ph idx="12" type="sldNum"/>
          </p:nvPr>
        </p:nvSpPr>
        <p:spPr>
          <a:xfrm>
            <a:off x="3884612" y="8685213"/>
            <a:ext cx="2971799" cy="458699"/>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b="0" i="0" lang="en" sz="1200" u="none" cap="none" strike="noStrike">
                <a:solidFill>
                  <a:schemeClr val="dk1"/>
                </a:solidFill>
                <a:latin typeface="Calibri"/>
                <a:ea typeface="Calibri"/>
                <a:cs typeface="Calibri"/>
                <a:sym typeface="Calibri"/>
              </a:rPr>
              <a:t>‹#›</a:t>
            </a:fld>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0" name="Shape 550"/>
        <p:cNvGrpSpPr/>
        <p:nvPr/>
      </p:nvGrpSpPr>
      <p:grpSpPr>
        <a:xfrm>
          <a:off x="0" y="0"/>
          <a:ext cx="0" cy="0"/>
          <a:chOff x="0" y="0"/>
          <a:chExt cx="0" cy="0"/>
        </a:xfrm>
      </p:grpSpPr>
      <p:sp>
        <p:nvSpPr>
          <p:cNvPr id="551" name="Shape 55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52" name="Shape 55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8" name="Shape 578"/>
        <p:cNvGrpSpPr/>
        <p:nvPr/>
      </p:nvGrpSpPr>
      <p:grpSpPr>
        <a:xfrm>
          <a:off x="0" y="0"/>
          <a:ext cx="0" cy="0"/>
          <a:chOff x="0" y="0"/>
          <a:chExt cx="0" cy="0"/>
        </a:xfrm>
      </p:grpSpPr>
      <p:sp>
        <p:nvSpPr>
          <p:cNvPr id="579" name="Shape 57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80" name="Shape 58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5" name="Shape 585"/>
        <p:cNvGrpSpPr/>
        <p:nvPr/>
      </p:nvGrpSpPr>
      <p:grpSpPr>
        <a:xfrm>
          <a:off x="0" y="0"/>
          <a:ext cx="0" cy="0"/>
          <a:chOff x="0" y="0"/>
          <a:chExt cx="0" cy="0"/>
        </a:xfrm>
      </p:grpSpPr>
      <p:sp>
        <p:nvSpPr>
          <p:cNvPr id="586" name="Shape 586"/>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587" name="Shape 58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0" name="Shape 590"/>
        <p:cNvGrpSpPr/>
        <p:nvPr/>
      </p:nvGrpSpPr>
      <p:grpSpPr>
        <a:xfrm>
          <a:off x="0" y="0"/>
          <a:ext cx="0" cy="0"/>
          <a:chOff x="0" y="0"/>
          <a:chExt cx="0" cy="0"/>
        </a:xfrm>
      </p:grpSpPr>
      <p:sp>
        <p:nvSpPr>
          <p:cNvPr id="591" name="Shape 591"/>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592" name="Shape 59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6" name="Shape 596"/>
        <p:cNvGrpSpPr/>
        <p:nvPr/>
      </p:nvGrpSpPr>
      <p:grpSpPr>
        <a:xfrm>
          <a:off x="0" y="0"/>
          <a:ext cx="0" cy="0"/>
          <a:chOff x="0" y="0"/>
          <a:chExt cx="0" cy="0"/>
        </a:xfrm>
      </p:grpSpPr>
      <p:sp>
        <p:nvSpPr>
          <p:cNvPr id="597" name="Shape 597"/>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598" name="Shape 59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2" name="Shape 602"/>
        <p:cNvGrpSpPr/>
        <p:nvPr/>
      </p:nvGrpSpPr>
      <p:grpSpPr>
        <a:xfrm>
          <a:off x="0" y="0"/>
          <a:ext cx="0" cy="0"/>
          <a:chOff x="0" y="0"/>
          <a:chExt cx="0" cy="0"/>
        </a:xfrm>
      </p:grpSpPr>
      <p:sp>
        <p:nvSpPr>
          <p:cNvPr id="603" name="Shape 603"/>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604" name="Shape 60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8" name="Shape 608"/>
        <p:cNvGrpSpPr/>
        <p:nvPr/>
      </p:nvGrpSpPr>
      <p:grpSpPr>
        <a:xfrm>
          <a:off x="0" y="0"/>
          <a:ext cx="0" cy="0"/>
          <a:chOff x="0" y="0"/>
          <a:chExt cx="0" cy="0"/>
        </a:xfrm>
      </p:grpSpPr>
      <p:sp>
        <p:nvSpPr>
          <p:cNvPr id="609" name="Shape 609"/>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610" name="Shape 61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4" name="Shape 614"/>
        <p:cNvGrpSpPr/>
        <p:nvPr/>
      </p:nvGrpSpPr>
      <p:grpSpPr>
        <a:xfrm>
          <a:off x="0" y="0"/>
          <a:ext cx="0" cy="0"/>
          <a:chOff x="0" y="0"/>
          <a:chExt cx="0" cy="0"/>
        </a:xfrm>
      </p:grpSpPr>
      <p:sp>
        <p:nvSpPr>
          <p:cNvPr id="615" name="Shape 615"/>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616" name="Shape 61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1" name="Shape 621"/>
        <p:cNvGrpSpPr/>
        <p:nvPr/>
      </p:nvGrpSpPr>
      <p:grpSpPr>
        <a:xfrm>
          <a:off x="0" y="0"/>
          <a:ext cx="0" cy="0"/>
          <a:chOff x="0" y="0"/>
          <a:chExt cx="0" cy="0"/>
        </a:xfrm>
      </p:grpSpPr>
      <p:sp>
        <p:nvSpPr>
          <p:cNvPr id="622" name="Shape 622"/>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623" name="Shape 62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1" name="Shape 641"/>
        <p:cNvGrpSpPr/>
        <p:nvPr/>
      </p:nvGrpSpPr>
      <p:grpSpPr>
        <a:xfrm>
          <a:off x="0" y="0"/>
          <a:ext cx="0" cy="0"/>
          <a:chOff x="0" y="0"/>
          <a:chExt cx="0" cy="0"/>
        </a:xfrm>
      </p:grpSpPr>
      <p:sp>
        <p:nvSpPr>
          <p:cNvPr id="642" name="Shape 64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43" name="Shape 64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 name="Shape 108"/>
        <p:cNvGrpSpPr/>
        <p:nvPr/>
      </p:nvGrpSpPr>
      <p:grpSpPr>
        <a:xfrm>
          <a:off x="0" y="0"/>
          <a:ext cx="0" cy="0"/>
          <a:chOff x="0" y="0"/>
          <a:chExt cx="0" cy="0"/>
        </a:xfrm>
      </p:grpSpPr>
      <p:sp>
        <p:nvSpPr>
          <p:cNvPr id="109" name="Shape 10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0" name="Shape 11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7" name="Shape 647"/>
        <p:cNvGrpSpPr/>
        <p:nvPr/>
      </p:nvGrpSpPr>
      <p:grpSpPr>
        <a:xfrm>
          <a:off x="0" y="0"/>
          <a:ext cx="0" cy="0"/>
          <a:chOff x="0" y="0"/>
          <a:chExt cx="0" cy="0"/>
        </a:xfrm>
      </p:grpSpPr>
      <p:sp>
        <p:nvSpPr>
          <p:cNvPr id="648" name="Shape 648"/>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649" name="Shape 64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3" name="Shape 653"/>
        <p:cNvGrpSpPr/>
        <p:nvPr/>
      </p:nvGrpSpPr>
      <p:grpSpPr>
        <a:xfrm>
          <a:off x="0" y="0"/>
          <a:ext cx="0" cy="0"/>
          <a:chOff x="0" y="0"/>
          <a:chExt cx="0" cy="0"/>
        </a:xfrm>
      </p:grpSpPr>
      <p:sp>
        <p:nvSpPr>
          <p:cNvPr id="654" name="Shape 65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55" name="Shape 65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9" name="Shape 659"/>
        <p:cNvGrpSpPr/>
        <p:nvPr/>
      </p:nvGrpSpPr>
      <p:grpSpPr>
        <a:xfrm>
          <a:off x="0" y="0"/>
          <a:ext cx="0" cy="0"/>
          <a:chOff x="0" y="0"/>
          <a:chExt cx="0" cy="0"/>
        </a:xfrm>
      </p:grpSpPr>
      <p:sp>
        <p:nvSpPr>
          <p:cNvPr id="660" name="Shape 660"/>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661" name="Shape 661"/>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5" name="Shape 665"/>
        <p:cNvGrpSpPr/>
        <p:nvPr/>
      </p:nvGrpSpPr>
      <p:grpSpPr>
        <a:xfrm>
          <a:off x="0" y="0"/>
          <a:ext cx="0" cy="0"/>
          <a:chOff x="0" y="0"/>
          <a:chExt cx="0" cy="0"/>
        </a:xfrm>
      </p:grpSpPr>
      <p:sp>
        <p:nvSpPr>
          <p:cNvPr id="666" name="Shape 666"/>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667" name="Shape 66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0" name="Shape 670"/>
        <p:cNvGrpSpPr/>
        <p:nvPr/>
      </p:nvGrpSpPr>
      <p:grpSpPr>
        <a:xfrm>
          <a:off x="0" y="0"/>
          <a:ext cx="0" cy="0"/>
          <a:chOff x="0" y="0"/>
          <a:chExt cx="0" cy="0"/>
        </a:xfrm>
      </p:grpSpPr>
      <p:sp>
        <p:nvSpPr>
          <p:cNvPr id="671" name="Shape 671"/>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672" name="Shape 672"/>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7" name="Shape 687"/>
        <p:cNvGrpSpPr/>
        <p:nvPr/>
      </p:nvGrpSpPr>
      <p:grpSpPr>
        <a:xfrm>
          <a:off x="0" y="0"/>
          <a:ext cx="0" cy="0"/>
          <a:chOff x="0" y="0"/>
          <a:chExt cx="0" cy="0"/>
        </a:xfrm>
      </p:grpSpPr>
      <p:sp>
        <p:nvSpPr>
          <p:cNvPr id="688" name="Shape 688"/>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689" name="Shape 68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3" name="Shape 693"/>
        <p:cNvGrpSpPr/>
        <p:nvPr/>
      </p:nvGrpSpPr>
      <p:grpSpPr>
        <a:xfrm>
          <a:off x="0" y="0"/>
          <a:ext cx="0" cy="0"/>
          <a:chOff x="0" y="0"/>
          <a:chExt cx="0" cy="0"/>
        </a:xfrm>
      </p:grpSpPr>
      <p:sp>
        <p:nvSpPr>
          <p:cNvPr id="694" name="Shape 694"/>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695" name="Shape 69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9" name="Shape 699"/>
        <p:cNvGrpSpPr/>
        <p:nvPr/>
      </p:nvGrpSpPr>
      <p:grpSpPr>
        <a:xfrm>
          <a:off x="0" y="0"/>
          <a:ext cx="0" cy="0"/>
          <a:chOff x="0" y="0"/>
          <a:chExt cx="0" cy="0"/>
        </a:xfrm>
      </p:grpSpPr>
      <p:sp>
        <p:nvSpPr>
          <p:cNvPr id="700" name="Shape 700"/>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701" name="Shape 70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9" name="Shape 719"/>
        <p:cNvGrpSpPr/>
        <p:nvPr/>
      </p:nvGrpSpPr>
      <p:grpSpPr>
        <a:xfrm>
          <a:off x="0" y="0"/>
          <a:ext cx="0" cy="0"/>
          <a:chOff x="0" y="0"/>
          <a:chExt cx="0" cy="0"/>
        </a:xfrm>
      </p:grpSpPr>
      <p:sp>
        <p:nvSpPr>
          <p:cNvPr id="720" name="Shape 720"/>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721" name="Shape 72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6" name="Shape 726"/>
        <p:cNvGrpSpPr/>
        <p:nvPr/>
      </p:nvGrpSpPr>
      <p:grpSpPr>
        <a:xfrm>
          <a:off x="0" y="0"/>
          <a:ext cx="0" cy="0"/>
          <a:chOff x="0" y="0"/>
          <a:chExt cx="0" cy="0"/>
        </a:xfrm>
      </p:grpSpPr>
      <p:sp>
        <p:nvSpPr>
          <p:cNvPr id="727" name="Shape 727"/>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728" name="Shape 72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 name="Shape 114"/>
        <p:cNvGrpSpPr/>
        <p:nvPr/>
      </p:nvGrpSpPr>
      <p:grpSpPr>
        <a:xfrm>
          <a:off x="0" y="0"/>
          <a:ext cx="0" cy="0"/>
          <a:chOff x="0" y="0"/>
          <a:chExt cx="0" cy="0"/>
        </a:xfrm>
      </p:grpSpPr>
      <p:sp>
        <p:nvSpPr>
          <p:cNvPr id="115" name="Shape 11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6" name="Shape 11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2" name="Shape 732"/>
        <p:cNvGrpSpPr/>
        <p:nvPr/>
      </p:nvGrpSpPr>
      <p:grpSpPr>
        <a:xfrm>
          <a:off x="0" y="0"/>
          <a:ext cx="0" cy="0"/>
          <a:chOff x="0" y="0"/>
          <a:chExt cx="0" cy="0"/>
        </a:xfrm>
      </p:grpSpPr>
      <p:sp>
        <p:nvSpPr>
          <p:cNvPr id="733" name="Shape 73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34" name="Shape 73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0" name="Shape 740"/>
        <p:cNvGrpSpPr/>
        <p:nvPr/>
      </p:nvGrpSpPr>
      <p:grpSpPr>
        <a:xfrm>
          <a:off x="0" y="0"/>
          <a:ext cx="0" cy="0"/>
          <a:chOff x="0" y="0"/>
          <a:chExt cx="0" cy="0"/>
        </a:xfrm>
      </p:grpSpPr>
      <p:sp>
        <p:nvSpPr>
          <p:cNvPr id="741" name="Shape 74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42" name="Shape 74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7" name="Shape 747"/>
        <p:cNvGrpSpPr/>
        <p:nvPr/>
      </p:nvGrpSpPr>
      <p:grpSpPr>
        <a:xfrm>
          <a:off x="0" y="0"/>
          <a:ext cx="0" cy="0"/>
          <a:chOff x="0" y="0"/>
          <a:chExt cx="0" cy="0"/>
        </a:xfrm>
      </p:grpSpPr>
      <p:sp>
        <p:nvSpPr>
          <p:cNvPr id="748" name="Shape 74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49" name="Shape 74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3" name="Shape 753"/>
        <p:cNvGrpSpPr/>
        <p:nvPr/>
      </p:nvGrpSpPr>
      <p:grpSpPr>
        <a:xfrm>
          <a:off x="0" y="0"/>
          <a:ext cx="0" cy="0"/>
          <a:chOff x="0" y="0"/>
          <a:chExt cx="0" cy="0"/>
        </a:xfrm>
      </p:grpSpPr>
      <p:sp>
        <p:nvSpPr>
          <p:cNvPr id="754" name="Shape 754"/>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755" name="Shape 75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4" name="Shape 774"/>
        <p:cNvGrpSpPr/>
        <p:nvPr/>
      </p:nvGrpSpPr>
      <p:grpSpPr>
        <a:xfrm>
          <a:off x="0" y="0"/>
          <a:ext cx="0" cy="0"/>
          <a:chOff x="0" y="0"/>
          <a:chExt cx="0" cy="0"/>
        </a:xfrm>
      </p:grpSpPr>
      <p:sp>
        <p:nvSpPr>
          <p:cNvPr id="775" name="Shape 775"/>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776" name="Shape 77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9" name="Shape 779"/>
        <p:cNvGrpSpPr/>
        <p:nvPr/>
      </p:nvGrpSpPr>
      <p:grpSpPr>
        <a:xfrm>
          <a:off x="0" y="0"/>
          <a:ext cx="0" cy="0"/>
          <a:chOff x="0" y="0"/>
          <a:chExt cx="0" cy="0"/>
        </a:xfrm>
      </p:grpSpPr>
      <p:sp>
        <p:nvSpPr>
          <p:cNvPr id="780" name="Shape 78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81" name="Shape 78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7" name="Shape 787"/>
        <p:cNvGrpSpPr/>
        <p:nvPr/>
      </p:nvGrpSpPr>
      <p:grpSpPr>
        <a:xfrm>
          <a:off x="0" y="0"/>
          <a:ext cx="0" cy="0"/>
          <a:chOff x="0" y="0"/>
          <a:chExt cx="0" cy="0"/>
        </a:xfrm>
      </p:grpSpPr>
      <p:sp>
        <p:nvSpPr>
          <p:cNvPr id="788" name="Shape 78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89" name="Shape 78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3" name="Shape 793"/>
        <p:cNvGrpSpPr/>
        <p:nvPr/>
      </p:nvGrpSpPr>
      <p:grpSpPr>
        <a:xfrm>
          <a:off x="0" y="0"/>
          <a:ext cx="0" cy="0"/>
          <a:chOff x="0" y="0"/>
          <a:chExt cx="0" cy="0"/>
        </a:xfrm>
      </p:grpSpPr>
      <p:sp>
        <p:nvSpPr>
          <p:cNvPr id="794" name="Shape 79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95" name="Shape 79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9" name="Shape 799"/>
        <p:cNvGrpSpPr/>
        <p:nvPr/>
      </p:nvGrpSpPr>
      <p:grpSpPr>
        <a:xfrm>
          <a:off x="0" y="0"/>
          <a:ext cx="0" cy="0"/>
          <a:chOff x="0" y="0"/>
          <a:chExt cx="0" cy="0"/>
        </a:xfrm>
      </p:grpSpPr>
      <p:sp>
        <p:nvSpPr>
          <p:cNvPr id="800" name="Shape 80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01" name="Shape 80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6" name="Shape 806"/>
        <p:cNvGrpSpPr/>
        <p:nvPr/>
      </p:nvGrpSpPr>
      <p:grpSpPr>
        <a:xfrm>
          <a:off x="0" y="0"/>
          <a:ext cx="0" cy="0"/>
          <a:chOff x="0" y="0"/>
          <a:chExt cx="0" cy="0"/>
        </a:xfrm>
      </p:grpSpPr>
      <p:sp>
        <p:nvSpPr>
          <p:cNvPr id="807" name="Shape 80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08" name="Shape 80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2" name="Shape 122"/>
        <p:cNvGrpSpPr/>
        <p:nvPr/>
      </p:nvGrpSpPr>
      <p:grpSpPr>
        <a:xfrm>
          <a:off x="0" y="0"/>
          <a:ext cx="0" cy="0"/>
          <a:chOff x="0" y="0"/>
          <a:chExt cx="0" cy="0"/>
        </a:xfrm>
      </p:grpSpPr>
      <p:sp>
        <p:nvSpPr>
          <p:cNvPr id="123" name="Shape 12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4" name="Shape 12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5" name="Shape 815"/>
        <p:cNvGrpSpPr/>
        <p:nvPr/>
      </p:nvGrpSpPr>
      <p:grpSpPr>
        <a:xfrm>
          <a:off x="0" y="0"/>
          <a:ext cx="0" cy="0"/>
          <a:chOff x="0" y="0"/>
          <a:chExt cx="0" cy="0"/>
        </a:xfrm>
      </p:grpSpPr>
      <p:sp>
        <p:nvSpPr>
          <p:cNvPr id="816" name="Shape 81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17" name="Shape 81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2" name="Shape 822"/>
        <p:cNvGrpSpPr/>
        <p:nvPr/>
      </p:nvGrpSpPr>
      <p:grpSpPr>
        <a:xfrm>
          <a:off x="0" y="0"/>
          <a:ext cx="0" cy="0"/>
          <a:chOff x="0" y="0"/>
          <a:chExt cx="0" cy="0"/>
        </a:xfrm>
      </p:grpSpPr>
      <p:sp>
        <p:nvSpPr>
          <p:cNvPr id="823" name="Shape 823"/>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824" name="Shape 82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7" name="Shape 827"/>
        <p:cNvGrpSpPr/>
        <p:nvPr/>
      </p:nvGrpSpPr>
      <p:grpSpPr>
        <a:xfrm>
          <a:off x="0" y="0"/>
          <a:ext cx="0" cy="0"/>
          <a:chOff x="0" y="0"/>
          <a:chExt cx="0" cy="0"/>
        </a:xfrm>
      </p:grpSpPr>
      <p:sp>
        <p:nvSpPr>
          <p:cNvPr id="828" name="Shape 82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29" name="Shape 82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4" name="Shape 834"/>
        <p:cNvGrpSpPr/>
        <p:nvPr/>
      </p:nvGrpSpPr>
      <p:grpSpPr>
        <a:xfrm>
          <a:off x="0" y="0"/>
          <a:ext cx="0" cy="0"/>
          <a:chOff x="0" y="0"/>
          <a:chExt cx="0" cy="0"/>
        </a:xfrm>
      </p:grpSpPr>
      <p:sp>
        <p:nvSpPr>
          <p:cNvPr id="835" name="Shape 83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36" name="Shape 83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1" name="Shape 841"/>
        <p:cNvGrpSpPr/>
        <p:nvPr/>
      </p:nvGrpSpPr>
      <p:grpSpPr>
        <a:xfrm>
          <a:off x="0" y="0"/>
          <a:ext cx="0" cy="0"/>
          <a:chOff x="0" y="0"/>
          <a:chExt cx="0" cy="0"/>
        </a:xfrm>
      </p:grpSpPr>
      <p:sp>
        <p:nvSpPr>
          <p:cNvPr id="842" name="Shape 84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43" name="Shape 84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8" name="Shape 848"/>
        <p:cNvGrpSpPr/>
        <p:nvPr/>
      </p:nvGrpSpPr>
      <p:grpSpPr>
        <a:xfrm>
          <a:off x="0" y="0"/>
          <a:ext cx="0" cy="0"/>
          <a:chOff x="0" y="0"/>
          <a:chExt cx="0" cy="0"/>
        </a:xfrm>
      </p:grpSpPr>
      <p:sp>
        <p:nvSpPr>
          <p:cNvPr id="849" name="Shape 84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50" name="Shape 85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5" name="Shape 855"/>
        <p:cNvGrpSpPr/>
        <p:nvPr/>
      </p:nvGrpSpPr>
      <p:grpSpPr>
        <a:xfrm>
          <a:off x="0" y="0"/>
          <a:ext cx="0" cy="0"/>
          <a:chOff x="0" y="0"/>
          <a:chExt cx="0" cy="0"/>
        </a:xfrm>
      </p:grpSpPr>
      <p:sp>
        <p:nvSpPr>
          <p:cNvPr id="856" name="Shape 85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57" name="Shape 85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2" name="Shape 862"/>
        <p:cNvGrpSpPr/>
        <p:nvPr/>
      </p:nvGrpSpPr>
      <p:grpSpPr>
        <a:xfrm>
          <a:off x="0" y="0"/>
          <a:ext cx="0" cy="0"/>
          <a:chOff x="0" y="0"/>
          <a:chExt cx="0" cy="0"/>
        </a:xfrm>
      </p:grpSpPr>
      <p:sp>
        <p:nvSpPr>
          <p:cNvPr id="863" name="Shape 863"/>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864" name="Shape 86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7" name="Shape 867"/>
        <p:cNvGrpSpPr/>
        <p:nvPr/>
      </p:nvGrpSpPr>
      <p:grpSpPr>
        <a:xfrm>
          <a:off x="0" y="0"/>
          <a:ext cx="0" cy="0"/>
          <a:chOff x="0" y="0"/>
          <a:chExt cx="0" cy="0"/>
        </a:xfrm>
      </p:grpSpPr>
      <p:sp>
        <p:nvSpPr>
          <p:cNvPr id="868" name="Shape 86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69" name="Shape 86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3" name="Shape 873"/>
        <p:cNvGrpSpPr/>
        <p:nvPr/>
      </p:nvGrpSpPr>
      <p:grpSpPr>
        <a:xfrm>
          <a:off x="0" y="0"/>
          <a:ext cx="0" cy="0"/>
          <a:chOff x="0" y="0"/>
          <a:chExt cx="0" cy="0"/>
        </a:xfrm>
      </p:grpSpPr>
      <p:sp>
        <p:nvSpPr>
          <p:cNvPr id="874" name="Shape 87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75" name="Shape 87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8" name="Shape 128"/>
        <p:cNvGrpSpPr/>
        <p:nvPr/>
      </p:nvGrpSpPr>
      <p:grpSpPr>
        <a:xfrm>
          <a:off x="0" y="0"/>
          <a:ext cx="0" cy="0"/>
          <a:chOff x="0" y="0"/>
          <a:chExt cx="0" cy="0"/>
        </a:xfrm>
      </p:grpSpPr>
      <p:sp>
        <p:nvSpPr>
          <p:cNvPr id="129" name="Shape 129"/>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30" name="Shape 130"/>
          <p:cNvSpPr txBox="1"/>
          <p:nvPr>
            <p:ph idx="1" type="body"/>
          </p:nvPr>
        </p:nvSpPr>
        <p:spPr>
          <a:xfrm>
            <a:off x="685800" y="4400550"/>
            <a:ext cx="5486400" cy="360060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 sz="1200">
                <a:solidFill>
                  <a:schemeClr val="dk1"/>
                </a:solidFill>
              </a:rPr>
              <a:t>Smart contracts let us build new financial tools</a:t>
            </a:r>
          </a:p>
        </p:txBody>
      </p:sp>
      <p:sp>
        <p:nvSpPr>
          <p:cNvPr id="131" name="Shape 131"/>
          <p:cNvSpPr txBox="1"/>
          <p:nvPr>
            <p:ph idx="12" type="sldNum"/>
          </p:nvPr>
        </p:nvSpPr>
        <p:spPr>
          <a:xfrm>
            <a:off x="3884612" y="8685213"/>
            <a:ext cx="2971800" cy="4587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b="0" i="0" lang="en" sz="1200" u="none" cap="none" strike="noStrike">
                <a:solidFill>
                  <a:schemeClr val="dk1"/>
                </a:solidFill>
                <a:latin typeface="Calibri"/>
                <a:ea typeface="Calibri"/>
                <a:cs typeface="Calibri"/>
                <a:sym typeface="Calibri"/>
              </a:rPr>
              <a:t>‹#›</a:t>
            </a:fld>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9" name="Shape 879"/>
        <p:cNvGrpSpPr/>
        <p:nvPr/>
      </p:nvGrpSpPr>
      <p:grpSpPr>
        <a:xfrm>
          <a:off x="0" y="0"/>
          <a:ext cx="0" cy="0"/>
          <a:chOff x="0" y="0"/>
          <a:chExt cx="0" cy="0"/>
        </a:xfrm>
      </p:grpSpPr>
      <p:sp>
        <p:nvSpPr>
          <p:cNvPr id="880" name="Shape 880"/>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881" name="Shape 88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5" name="Shape 885"/>
        <p:cNvGrpSpPr/>
        <p:nvPr/>
      </p:nvGrpSpPr>
      <p:grpSpPr>
        <a:xfrm>
          <a:off x="0" y="0"/>
          <a:ext cx="0" cy="0"/>
          <a:chOff x="0" y="0"/>
          <a:chExt cx="0" cy="0"/>
        </a:xfrm>
      </p:grpSpPr>
      <p:sp>
        <p:nvSpPr>
          <p:cNvPr id="886" name="Shape 88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87" name="Shape 88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8" name="Shape 158"/>
        <p:cNvGrpSpPr/>
        <p:nvPr/>
      </p:nvGrpSpPr>
      <p:grpSpPr>
        <a:xfrm>
          <a:off x="0" y="0"/>
          <a:ext cx="0" cy="0"/>
          <a:chOff x="0" y="0"/>
          <a:chExt cx="0" cy="0"/>
        </a:xfrm>
      </p:grpSpPr>
      <p:sp>
        <p:nvSpPr>
          <p:cNvPr id="159" name="Shape 15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0" name="Shape 16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
  <p:cSld name="Title slide">
    <p:spTree>
      <p:nvGrpSpPr>
        <p:cNvPr id="9" name="Shape 9"/>
        <p:cNvGrpSpPr/>
        <p:nvPr/>
      </p:nvGrpSpPr>
      <p:grpSpPr>
        <a:xfrm>
          <a:off x="0" y="0"/>
          <a:ext cx="0" cy="0"/>
          <a:chOff x="0" y="0"/>
          <a:chExt cx="0" cy="0"/>
        </a:xfrm>
      </p:grpSpPr>
      <p:sp>
        <p:nvSpPr>
          <p:cNvPr id="10" name="Shape 10"/>
          <p:cNvSpPr txBox="1"/>
          <p:nvPr>
            <p:ph type="ctrTitle"/>
          </p:nvPr>
        </p:nvSpPr>
        <p:spPr>
          <a:xfrm>
            <a:off x="311708" y="744575"/>
            <a:ext cx="8520600" cy="2052600"/>
          </a:xfrm>
          <a:prstGeom prst="rect">
            <a:avLst/>
          </a:prstGeom>
        </p:spPr>
        <p:txBody>
          <a:bodyPr anchorCtr="0" anchor="b" bIns="91425" lIns="91425" rIns="91425" tIns="91425"/>
          <a:lstStyle>
            <a:lvl1pPr lvl="0" algn="ctr">
              <a:spcBef>
                <a:spcPts val="0"/>
              </a:spcBef>
              <a:buSzPct val="100000"/>
              <a:defRPr sz="5200"/>
            </a:lvl1pPr>
            <a:lvl2pPr lvl="1" algn="ctr">
              <a:spcBef>
                <a:spcPts val="0"/>
              </a:spcBef>
              <a:buSzPct val="100000"/>
              <a:defRPr sz="5200"/>
            </a:lvl2pPr>
            <a:lvl3pPr lvl="2" algn="ctr">
              <a:spcBef>
                <a:spcPts val="0"/>
              </a:spcBef>
              <a:buSzPct val="100000"/>
              <a:defRPr sz="5200"/>
            </a:lvl3pPr>
            <a:lvl4pPr lvl="3" algn="ctr">
              <a:spcBef>
                <a:spcPts val="0"/>
              </a:spcBef>
              <a:buSzPct val="100000"/>
              <a:defRPr sz="5200"/>
            </a:lvl4pPr>
            <a:lvl5pPr lvl="4" algn="ctr">
              <a:spcBef>
                <a:spcPts val="0"/>
              </a:spcBef>
              <a:buSzPct val="100000"/>
              <a:defRPr sz="5200"/>
            </a:lvl5pPr>
            <a:lvl6pPr lvl="5" algn="ctr">
              <a:spcBef>
                <a:spcPts val="0"/>
              </a:spcBef>
              <a:buSzPct val="100000"/>
              <a:defRPr sz="5200"/>
            </a:lvl6pPr>
            <a:lvl7pPr lvl="6" algn="ctr">
              <a:spcBef>
                <a:spcPts val="0"/>
              </a:spcBef>
              <a:buSzPct val="100000"/>
              <a:defRPr sz="5200"/>
            </a:lvl7pPr>
            <a:lvl8pPr lvl="7" algn="ctr">
              <a:spcBef>
                <a:spcPts val="0"/>
              </a:spcBef>
              <a:buSzPct val="100000"/>
              <a:defRPr sz="5200"/>
            </a:lvl8pPr>
            <a:lvl9pPr lvl="8" algn="ctr">
              <a:spcBef>
                <a:spcPts val="0"/>
              </a:spcBef>
              <a:buSzPct val="100000"/>
              <a:defRPr sz="5200"/>
            </a:lvl9pPr>
          </a:lstStyle>
          <a:p/>
        </p:txBody>
      </p:sp>
      <p:sp>
        <p:nvSpPr>
          <p:cNvPr id="11" name="Shape 11"/>
          <p:cNvSpPr txBox="1"/>
          <p:nvPr>
            <p:ph idx="1" type="subTitle"/>
          </p:nvPr>
        </p:nvSpPr>
        <p:spPr>
          <a:xfrm>
            <a:off x="311700" y="2834125"/>
            <a:ext cx="8520600" cy="792600"/>
          </a:xfrm>
          <a:prstGeom prst="rect">
            <a:avLst/>
          </a:prstGeom>
        </p:spPr>
        <p:txBody>
          <a:bodyPr anchorCtr="0" anchor="t" bIns="91425" lIns="91425" rIns="91425" tIns="91425"/>
          <a:lstStyle>
            <a:lvl1pPr lvl="0" algn="ctr">
              <a:lnSpc>
                <a:spcPct val="100000"/>
              </a:lnSpc>
              <a:spcBef>
                <a:spcPts val="0"/>
              </a:spcBef>
              <a:spcAft>
                <a:spcPts val="0"/>
              </a:spcAft>
              <a:buSzPct val="100000"/>
              <a:buNone/>
              <a:defRPr sz="2800"/>
            </a:lvl1pPr>
            <a:lvl2pPr lvl="1" algn="ctr">
              <a:lnSpc>
                <a:spcPct val="100000"/>
              </a:lnSpc>
              <a:spcBef>
                <a:spcPts val="0"/>
              </a:spcBef>
              <a:spcAft>
                <a:spcPts val="0"/>
              </a:spcAft>
              <a:buSzPct val="100000"/>
              <a:buNone/>
              <a:defRPr sz="2800"/>
            </a:lvl2pPr>
            <a:lvl3pPr lvl="2" algn="ctr">
              <a:lnSpc>
                <a:spcPct val="100000"/>
              </a:lnSpc>
              <a:spcBef>
                <a:spcPts val="0"/>
              </a:spcBef>
              <a:spcAft>
                <a:spcPts val="0"/>
              </a:spcAft>
              <a:buSzPct val="100000"/>
              <a:buNone/>
              <a:defRPr sz="2800"/>
            </a:lvl3pPr>
            <a:lvl4pPr lvl="3" algn="ctr">
              <a:lnSpc>
                <a:spcPct val="100000"/>
              </a:lnSpc>
              <a:spcBef>
                <a:spcPts val="0"/>
              </a:spcBef>
              <a:spcAft>
                <a:spcPts val="0"/>
              </a:spcAft>
              <a:buSzPct val="100000"/>
              <a:buNone/>
              <a:defRPr sz="2800"/>
            </a:lvl4pPr>
            <a:lvl5pPr lvl="4" algn="ctr">
              <a:lnSpc>
                <a:spcPct val="100000"/>
              </a:lnSpc>
              <a:spcBef>
                <a:spcPts val="0"/>
              </a:spcBef>
              <a:spcAft>
                <a:spcPts val="0"/>
              </a:spcAft>
              <a:buSzPct val="100000"/>
              <a:buNone/>
              <a:defRPr sz="2800"/>
            </a:lvl5pPr>
            <a:lvl6pPr lvl="5" algn="ctr">
              <a:lnSpc>
                <a:spcPct val="100000"/>
              </a:lnSpc>
              <a:spcBef>
                <a:spcPts val="0"/>
              </a:spcBef>
              <a:spcAft>
                <a:spcPts val="0"/>
              </a:spcAft>
              <a:buSzPct val="100000"/>
              <a:buNone/>
              <a:defRPr sz="2800"/>
            </a:lvl6pPr>
            <a:lvl7pPr lvl="6" algn="ctr">
              <a:lnSpc>
                <a:spcPct val="100000"/>
              </a:lnSpc>
              <a:spcBef>
                <a:spcPts val="0"/>
              </a:spcBef>
              <a:spcAft>
                <a:spcPts val="0"/>
              </a:spcAft>
              <a:buSzPct val="100000"/>
              <a:buNone/>
              <a:defRPr sz="2800"/>
            </a:lvl7pPr>
            <a:lvl8pPr lvl="7" algn="ctr">
              <a:lnSpc>
                <a:spcPct val="100000"/>
              </a:lnSpc>
              <a:spcBef>
                <a:spcPts val="0"/>
              </a:spcBef>
              <a:spcAft>
                <a:spcPts val="0"/>
              </a:spcAft>
              <a:buSzPct val="100000"/>
              <a:buNone/>
              <a:defRPr sz="2800"/>
            </a:lvl8pPr>
            <a:lvl9pPr lvl="8" algn="ctr">
              <a:lnSpc>
                <a:spcPct val="100000"/>
              </a:lnSpc>
              <a:spcBef>
                <a:spcPts val="0"/>
              </a:spcBef>
              <a:spcAft>
                <a:spcPts val="0"/>
              </a:spcAft>
              <a:buSzPct val="100000"/>
              <a:buNone/>
              <a:defRPr sz="2800"/>
            </a:lvl9pPr>
          </a:lstStyle>
          <a:p/>
        </p:txBody>
      </p:sp>
      <p:sp>
        <p:nvSpPr>
          <p:cNvPr id="12" name="Shape 12"/>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ig number">
    <p:spTree>
      <p:nvGrpSpPr>
        <p:cNvPr id="44" name="Shape 44"/>
        <p:cNvGrpSpPr/>
        <p:nvPr/>
      </p:nvGrpSpPr>
      <p:grpSpPr>
        <a:xfrm>
          <a:off x="0" y="0"/>
          <a:ext cx="0" cy="0"/>
          <a:chOff x="0" y="0"/>
          <a:chExt cx="0" cy="0"/>
        </a:xfrm>
      </p:grpSpPr>
      <p:sp>
        <p:nvSpPr>
          <p:cNvPr id="45" name="Shape 45"/>
          <p:cNvSpPr txBox="1"/>
          <p:nvPr>
            <p:ph type="title"/>
          </p:nvPr>
        </p:nvSpPr>
        <p:spPr>
          <a:xfrm>
            <a:off x="311700" y="1106125"/>
            <a:ext cx="8520600" cy="1963500"/>
          </a:xfrm>
          <a:prstGeom prst="rect">
            <a:avLst/>
          </a:prstGeom>
        </p:spPr>
        <p:txBody>
          <a:bodyPr anchorCtr="0" anchor="b" bIns="91425" lIns="91425" rIns="91425" tIns="91425"/>
          <a:lstStyle>
            <a:lvl1pPr lvl="0" algn="ctr">
              <a:spcBef>
                <a:spcPts val="0"/>
              </a:spcBef>
              <a:buSzPct val="100000"/>
              <a:defRPr sz="12000"/>
            </a:lvl1pPr>
            <a:lvl2pPr lvl="1" algn="ctr">
              <a:spcBef>
                <a:spcPts val="0"/>
              </a:spcBef>
              <a:buSzPct val="100000"/>
              <a:defRPr sz="12000"/>
            </a:lvl2pPr>
            <a:lvl3pPr lvl="2" algn="ctr">
              <a:spcBef>
                <a:spcPts val="0"/>
              </a:spcBef>
              <a:buSzPct val="100000"/>
              <a:defRPr sz="12000"/>
            </a:lvl3pPr>
            <a:lvl4pPr lvl="3" algn="ctr">
              <a:spcBef>
                <a:spcPts val="0"/>
              </a:spcBef>
              <a:buSzPct val="100000"/>
              <a:defRPr sz="12000"/>
            </a:lvl4pPr>
            <a:lvl5pPr lvl="4" algn="ctr">
              <a:spcBef>
                <a:spcPts val="0"/>
              </a:spcBef>
              <a:buSzPct val="100000"/>
              <a:defRPr sz="12000"/>
            </a:lvl5pPr>
            <a:lvl6pPr lvl="5" algn="ctr">
              <a:spcBef>
                <a:spcPts val="0"/>
              </a:spcBef>
              <a:buSzPct val="100000"/>
              <a:defRPr sz="12000"/>
            </a:lvl6pPr>
            <a:lvl7pPr lvl="6" algn="ctr">
              <a:spcBef>
                <a:spcPts val="0"/>
              </a:spcBef>
              <a:buSzPct val="100000"/>
              <a:defRPr sz="12000"/>
            </a:lvl7pPr>
            <a:lvl8pPr lvl="7" algn="ctr">
              <a:spcBef>
                <a:spcPts val="0"/>
              </a:spcBef>
              <a:buSzPct val="100000"/>
              <a:defRPr sz="12000"/>
            </a:lvl8pPr>
            <a:lvl9pPr lvl="8" algn="ctr">
              <a:spcBef>
                <a:spcPts val="0"/>
              </a:spcBef>
              <a:buSzPct val="100000"/>
              <a:defRPr sz="12000"/>
            </a:lvl9pPr>
          </a:lstStyle>
          <a:p/>
        </p:txBody>
      </p:sp>
      <p:sp>
        <p:nvSpPr>
          <p:cNvPr id="46" name="Shape 46"/>
          <p:cNvSpPr txBox="1"/>
          <p:nvPr>
            <p:ph idx="1" type="body"/>
          </p:nvPr>
        </p:nvSpPr>
        <p:spPr>
          <a:xfrm>
            <a:off x="311700" y="3152225"/>
            <a:ext cx="8520600" cy="1300800"/>
          </a:xfrm>
          <a:prstGeom prst="rect">
            <a:avLst/>
          </a:prstGeom>
        </p:spPr>
        <p:txBody>
          <a:bodyPr anchorCtr="0" anchor="t" bIns="91425" lIns="91425" rIns="91425" tIns="91425"/>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p:txBody>
      </p:sp>
      <p:sp>
        <p:nvSpPr>
          <p:cNvPr id="47" name="Shape 47"/>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blank">
  <p:cSld name="Blank">
    <p:spTree>
      <p:nvGrpSpPr>
        <p:cNvPr id="48" name="Shape 48"/>
        <p:cNvGrpSpPr/>
        <p:nvPr/>
      </p:nvGrpSpPr>
      <p:grpSpPr>
        <a:xfrm>
          <a:off x="0" y="0"/>
          <a:ext cx="0" cy="0"/>
          <a:chOff x="0" y="0"/>
          <a:chExt cx="0" cy="0"/>
        </a:xfrm>
      </p:grpSpPr>
      <p:sp>
        <p:nvSpPr>
          <p:cNvPr id="49" name="Shape 49"/>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obj">
  <p:cSld name="Title and Content">
    <p:spTree>
      <p:nvGrpSpPr>
        <p:cNvPr id="50" name="Shape 50"/>
        <p:cNvGrpSpPr/>
        <p:nvPr/>
      </p:nvGrpSpPr>
      <p:grpSpPr>
        <a:xfrm>
          <a:off x="0" y="0"/>
          <a:ext cx="0" cy="0"/>
          <a:chOff x="0" y="0"/>
          <a:chExt cx="0" cy="0"/>
        </a:xfrm>
      </p:grpSpPr>
      <p:sp>
        <p:nvSpPr>
          <p:cNvPr id="51" name="Shape 51"/>
          <p:cNvSpPr txBox="1"/>
          <p:nvPr>
            <p:ph type="title"/>
          </p:nvPr>
        </p:nvSpPr>
        <p:spPr>
          <a:xfrm>
            <a:off x="628650" y="273844"/>
            <a:ext cx="7886700" cy="994200"/>
          </a:xfrm>
          <a:prstGeom prst="rect">
            <a:avLst/>
          </a:prstGeom>
          <a:noFill/>
          <a:ln>
            <a:noFill/>
          </a:ln>
        </p:spPr>
        <p:txBody>
          <a:bodyPr anchorCtr="0" anchor="ctr" bIns="91425" lIns="91425" rIns="91425" tIns="91425"/>
          <a:lstStyle>
            <a:lvl1pPr lvl="0" rtl="0" algn="l">
              <a:lnSpc>
                <a:spcPct val="90000"/>
              </a:lnSpc>
              <a:spcBef>
                <a:spcPts val="0"/>
              </a:spcBef>
              <a:buClr>
                <a:schemeClr val="dk1"/>
              </a:buClr>
              <a:buFont typeface="Calibri"/>
              <a:buNone/>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52" name="Shape 52"/>
          <p:cNvSpPr txBox="1"/>
          <p:nvPr>
            <p:ph idx="1" type="body"/>
          </p:nvPr>
        </p:nvSpPr>
        <p:spPr>
          <a:xfrm>
            <a:off x="628650" y="1369218"/>
            <a:ext cx="7886700" cy="3263400"/>
          </a:xfrm>
          <a:prstGeom prst="rect">
            <a:avLst/>
          </a:prstGeom>
          <a:noFill/>
          <a:ln>
            <a:noFill/>
          </a:ln>
        </p:spPr>
        <p:txBody>
          <a:bodyPr anchorCtr="0" anchor="t" bIns="91425" lIns="91425" rIns="91425" tIns="91425"/>
          <a:lstStyle>
            <a:lvl1pPr indent="-38100" lvl="0" marL="177800" rtl="0" algn="l">
              <a:lnSpc>
                <a:spcPct val="90000"/>
              </a:lnSpc>
              <a:spcBef>
                <a:spcPts val="800"/>
              </a:spcBef>
              <a:buClr>
                <a:schemeClr val="dk1"/>
              </a:buClr>
              <a:buFont typeface="Arial"/>
              <a:buChar char="•"/>
              <a:defRPr/>
            </a:lvl1pPr>
            <a:lvl2pPr indent="-63500" lvl="1" marL="520700" rtl="0" algn="l">
              <a:lnSpc>
                <a:spcPct val="90000"/>
              </a:lnSpc>
              <a:spcBef>
                <a:spcPts val="400"/>
              </a:spcBef>
              <a:buClr>
                <a:schemeClr val="dk1"/>
              </a:buClr>
              <a:buFont typeface="Arial"/>
              <a:buChar char="•"/>
              <a:defRPr/>
            </a:lvl2pPr>
            <a:lvl3pPr indent="-76200" lvl="2" marL="863600" rtl="0" algn="l">
              <a:lnSpc>
                <a:spcPct val="90000"/>
              </a:lnSpc>
              <a:spcBef>
                <a:spcPts val="400"/>
              </a:spcBef>
              <a:buClr>
                <a:schemeClr val="dk1"/>
              </a:buClr>
              <a:buFont typeface="Arial"/>
              <a:buChar char="•"/>
              <a:defRPr/>
            </a:lvl3pPr>
            <a:lvl4pPr indent="-88900" lvl="3" marL="1206500" rtl="0" algn="l">
              <a:lnSpc>
                <a:spcPct val="90000"/>
              </a:lnSpc>
              <a:spcBef>
                <a:spcPts val="400"/>
              </a:spcBef>
              <a:buClr>
                <a:schemeClr val="dk1"/>
              </a:buClr>
              <a:buFont typeface="Arial"/>
              <a:buChar char="•"/>
              <a:defRPr/>
            </a:lvl4pPr>
            <a:lvl5pPr indent="-88900" lvl="4" marL="1549400" rtl="0" algn="l">
              <a:lnSpc>
                <a:spcPct val="90000"/>
              </a:lnSpc>
              <a:spcBef>
                <a:spcPts val="400"/>
              </a:spcBef>
              <a:buClr>
                <a:schemeClr val="dk1"/>
              </a:buClr>
              <a:buFont typeface="Arial"/>
              <a:buChar char="•"/>
              <a:defRPr/>
            </a:lvl5pPr>
            <a:lvl6pPr indent="-88900" lvl="5" marL="1892300" rtl="0" algn="l">
              <a:lnSpc>
                <a:spcPct val="90000"/>
              </a:lnSpc>
              <a:spcBef>
                <a:spcPts val="400"/>
              </a:spcBef>
              <a:buClr>
                <a:schemeClr val="dk1"/>
              </a:buClr>
              <a:buFont typeface="Arial"/>
              <a:buChar char="•"/>
              <a:defRPr/>
            </a:lvl6pPr>
            <a:lvl7pPr indent="-88900" lvl="6" marL="2235200" rtl="0" algn="l">
              <a:lnSpc>
                <a:spcPct val="90000"/>
              </a:lnSpc>
              <a:spcBef>
                <a:spcPts val="400"/>
              </a:spcBef>
              <a:buClr>
                <a:schemeClr val="dk1"/>
              </a:buClr>
              <a:buFont typeface="Arial"/>
              <a:buChar char="•"/>
              <a:defRPr/>
            </a:lvl7pPr>
            <a:lvl8pPr indent="-88900" lvl="7" marL="2578100" rtl="0" algn="l">
              <a:lnSpc>
                <a:spcPct val="90000"/>
              </a:lnSpc>
              <a:spcBef>
                <a:spcPts val="400"/>
              </a:spcBef>
              <a:buClr>
                <a:schemeClr val="dk1"/>
              </a:buClr>
              <a:buFont typeface="Arial"/>
              <a:buChar char="•"/>
              <a:defRPr/>
            </a:lvl8pPr>
            <a:lvl9pPr indent="-88900" lvl="8" marL="2921000" rtl="0" algn="l">
              <a:lnSpc>
                <a:spcPct val="90000"/>
              </a:lnSpc>
              <a:spcBef>
                <a:spcPts val="400"/>
              </a:spcBef>
              <a:buClr>
                <a:schemeClr val="dk1"/>
              </a:buClr>
              <a:buFont typeface="Arial"/>
              <a:buChar char="•"/>
              <a:defRPr/>
            </a:lvl9pPr>
          </a:lstStyle>
          <a:p/>
        </p:txBody>
      </p:sp>
      <p:sp>
        <p:nvSpPr>
          <p:cNvPr id="53" name="Shape 53"/>
          <p:cNvSpPr txBox="1"/>
          <p:nvPr>
            <p:ph idx="10" type="dt"/>
          </p:nvPr>
        </p:nvSpPr>
        <p:spPr>
          <a:xfrm>
            <a:off x="628650" y="4767263"/>
            <a:ext cx="2057400" cy="273900"/>
          </a:xfrm>
          <a:prstGeom prst="rect">
            <a:avLst/>
          </a:prstGeom>
          <a:noFill/>
          <a:ln>
            <a:noFill/>
          </a:ln>
        </p:spPr>
        <p:txBody>
          <a:bodyPr anchorCtr="0" anchor="ctr" bIns="68575" lIns="68575" rIns="68575" tIns="68575"/>
          <a:lstStyle>
            <a:lvl1pPr indent="0" lvl="0" marL="0" marR="0" rtl="0" algn="l">
              <a:spcBef>
                <a:spcPts val="0"/>
              </a:spcBef>
              <a:buSzPct val="100000"/>
              <a:defRPr sz="1100"/>
            </a:lvl1pPr>
            <a:lvl2pPr indent="0" lvl="1" marL="342900" marR="0" rtl="0" algn="l">
              <a:spcBef>
                <a:spcPts val="0"/>
              </a:spcBef>
              <a:buSzPct val="100000"/>
              <a:defRPr sz="1100"/>
            </a:lvl2pPr>
            <a:lvl3pPr indent="0" lvl="2" marL="685800" marR="0" rtl="0" algn="l">
              <a:spcBef>
                <a:spcPts val="0"/>
              </a:spcBef>
              <a:buSzPct val="100000"/>
              <a:defRPr sz="1100"/>
            </a:lvl3pPr>
            <a:lvl4pPr indent="0" lvl="3" marL="1028700" marR="0" rtl="0" algn="l">
              <a:spcBef>
                <a:spcPts val="0"/>
              </a:spcBef>
              <a:buSzPct val="100000"/>
              <a:defRPr sz="1100"/>
            </a:lvl4pPr>
            <a:lvl5pPr indent="0" lvl="4" marL="1371600" marR="0" rtl="0" algn="l">
              <a:spcBef>
                <a:spcPts val="0"/>
              </a:spcBef>
              <a:buSzPct val="100000"/>
              <a:defRPr sz="1100"/>
            </a:lvl5pPr>
            <a:lvl6pPr indent="0" lvl="5" marL="1714500" marR="0" rtl="0" algn="l">
              <a:spcBef>
                <a:spcPts val="0"/>
              </a:spcBef>
              <a:buSzPct val="100000"/>
              <a:defRPr sz="1100"/>
            </a:lvl6pPr>
            <a:lvl7pPr indent="0" lvl="6" marL="2057400" marR="0" rtl="0" algn="l">
              <a:spcBef>
                <a:spcPts val="0"/>
              </a:spcBef>
              <a:buSzPct val="100000"/>
              <a:defRPr sz="1100"/>
            </a:lvl7pPr>
            <a:lvl8pPr indent="0" lvl="7" marL="2400300" marR="0" rtl="0" algn="l">
              <a:spcBef>
                <a:spcPts val="0"/>
              </a:spcBef>
              <a:buSzPct val="100000"/>
              <a:defRPr sz="1100"/>
            </a:lvl8pPr>
            <a:lvl9pPr indent="0" lvl="8" marL="2743200" marR="0" rtl="0" algn="l">
              <a:spcBef>
                <a:spcPts val="0"/>
              </a:spcBef>
              <a:buSzPct val="100000"/>
              <a:defRPr sz="1100"/>
            </a:lvl9pPr>
          </a:lstStyle>
          <a:p/>
        </p:txBody>
      </p:sp>
      <p:sp>
        <p:nvSpPr>
          <p:cNvPr id="54" name="Shape 54"/>
          <p:cNvSpPr txBox="1"/>
          <p:nvPr>
            <p:ph idx="11" type="ftr"/>
          </p:nvPr>
        </p:nvSpPr>
        <p:spPr>
          <a:xfrm>
            <a:off x="3028950" y="4767263"/>
            <a:ext cx="3086099" cy="273900"/>
          </a:xfrm>
          <a:prstGeom prst="rect">
            <a:avLst/>
          </a:prstGeom>
          <a:noFill/>
          <a:ln>
            <a:noFill/>
          </a:ln>
        </p:spPr>
        <p:txBody>
          <a:bodyPr anchorCtr="0" anchor="ctr" bIns="68575" lIns="68575" rIns="68575" tIns="68575"/>
          <a:lstStyle>
            <a:lvl1pPr indent="0" lvl="0" marL="0" marR="0" rtl="0" algn="ctr">
              <a:spcBef>
                <a:spcPts val="0"/>
              </a:spcBef>
              <a:buSzPct val="100000"/>
              <a:defRPr sz="1100"/>
            </a:lvl1pPr>
            <a:lvl2pPr indent="0" lvl="1" marL="342900" marR="0" rtl="0" algn="l">
              <a:spcBef>
                <a:spcPts val="0"/>
              </a:spcBef>
              <a:buSzPct val="100000"/>
              <a:defRPr sz="1100"/>
            </a:lvl2pPr>
            <a:lvl3pPr indent="0" lvl="2" marL="685800" marR="0" rtl="0" algn="l">
              <a:spcBef>
                <a:spcPts val="0"/>
              </a:spcBef>
              <a:buSzPct val="100000"/>
              <a:defRPr sz="1100"/>
            </a:lvl3pPr>
            <a:lvl4pPr indent="0" lvl="3" marL="1028700" marR="0" rtl="0" algn="l">
              <a:spcBef>
                <a:spcPts val="0"/>
              </a:spcBef>
              <a:buSzPct val="100000"/>
              <a:defRPr sz="1100"/>
            </a:lvl4pPr>
            <a:lvl5pPr indent="0" lvl="4" marL="1371600" marR="0" rtl="0" algn="l">
              <a:spcBef>
                <a:spcPts val="0"/>
              </a:spcBef>
              <a:buSzPct val="100000"/>
              <a:defRPr sz="1100"/>
            </a:lvl5pPr>
            <a:lvl6pPr indent="0" lvl="5" marL="1714500" marR="0" rtl="0" algn="l">
              <a:spcBef>
                <a:spcPts val="0"/>
              </a:spcBef>
              <a:buSzPct val="100000"/>
              <a:defRPr sz="1100"/>
            </a:lvl6pPr>
            <a:lvl7pPr indent="0" lvl="6" marL="2057400" marR="0" rtl="0" algn="l">
              <a:spcBef>
                <a:spcPts val="0"/>
              </a:spcBef>
              <a:buSzPct val="100000"/>
              <a:defRPr sz="1100"/>
            </a:lvl7pPr>
            <a:lvl8pPr indent="0" lvl="7" marL="2400300" marR="0" rtl="0" algn="l">
              <a:spcBef>
                <a:spcPts val="0"/>
              </a:spcBef>
              <a:buSzPct val="100000"/>
              <a:defRPr sz="1100"/>
            </a:lvl8pPr>
            <a:lvl9pPr indent="0" lvl="8" marL="2743200" marR="0" rtl="0" algn="l">
              <a:spcBef>
                <a:spcPts val="0"/>
              </a:spcBef>
              <a:buSzPct val="100000"/>
              <a:defRPr sz="1100"/>
            </a:lvl9pPr>
          </a:lstStyle>
          <a:p/>
        </p:txBody>
      </p:sp>
      <p:sp>
        <p:nvSpPr>
          <p:cNvPr id="55" name="Shape 55"/>
          <p:cNvSpPr txBox="1"/>
          <p:nvPr>
            <p:ph idx="12" type="sldNum"/>
          </p:nvPr>
        </p:nvSpPr>
        <p:spPr>
          <a:xfrm>
            <a:off x="6457950" y="4767263"/>
            <a:ext cx="2057400" cy="273900"/>
          </a:xfrm>
          <a:prstGeom prst="rect">
            <a:avLst/>
          </a:prstGeom>
          <a:noFill/>
          <a:ln>
            <a:noFill/>
          </a:ln>
        </p:spPr>
        <p:txBody>
          <a:bodyPr anchorCtr="0" anchor="ctr" bIns="34275" lIns="68575" rIns="68575" tIns="34275">
            <a:noAutofit/>
          </a:bodyPr>
          <a:lstStyle/>
          <a:p>
            <a:pPr indent="0" lvl="0" marL="0" marR="0" rtl="0" algn="r">
              <a:spcBef>
                <a:spcPts val="0"/>
              </a:spcBef>
              <a:buSzPct val="25000"/>
              <a:buNone/>
            </a:pPr>
            <a:fld id="{00000000-1234-1234-1234-123412341234}" type="slidenum">
              <a:rPr b="0" i="0" lang="en" sz="900" u="none" cap="none" strike="noStrike">
                <a:solidFill>
                  <a:srgbClr val="888888"/>
                </a:solidFill>
                <a:latin typeface="Calibri"/>
                <a:ea typeface="Calibri"/>
                <a:cs typeface="Calibri"/>
                <a:sym typeface="Calibri"/>
              </a:rPr>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secHead">
  <p:cSld name="Section header">
    <p:spTree>
      <p:nvGrpSpPr>
        <p:cNvPr id="13" name="Shape 13"/>
        <p:cNvGrpSpPr/>
        <p:nvPr/>
      </p:nvGrpSpPr>
      <p:grpSpPr>
        <a:xfrm>
          <a:off x="0" y="0"/>
          <a:ext cx="0" cy="0"/>
          <a:chOff x="0" y="0"/>
          <a:chExt cx="0" cy="0"/>
        </a:xfrm>
      </p:grpSpPr>
      <p:sp>
        <p:nvSpPr>
          <p:cNvPr id="14" name="Shape 14"/>
          <p:cNvSpPr txBox="1"/>
          <p:nvPr>
            <p:ph type="title"/>
          </p:nvPr>
        </p:nvSpPr>
        <p:spPr>
          <a:xfrm>
            <a:off x="311700" y="2150850"/>
            <a:ext cx="8520600" cy="841800"/>
          </a:xfrm>
          <a:prstGeom prst="rect">
            <a:avLst/>
          </a:prstGeom>
        </p:spPr>
        <p:txBody>
          <a:bodyPr anchorCtr="0" anchor="ctr" bIns="91425" lIns="91425" rIns="91425" tIns="91425"/>
          <a:lstStyle>
            <a:lvl1pPr lvl="0" algn="ctr">
              <a:spcBef>
                <a:spcPts val="0"/>
              </a:spcBef>
              <a:buSzPct val="100000"/>
              <a:defRPr sz="3600"/>
            </a:lvl1pPr>
            <a:lvl2pPr lvl="1" algn="ctr">
              <a:spcBef>
                <a:spcPts val="0"/>
              </a:spcBef>
              <a:buSzPct val="100000"/>
              <a:defRPr sz="3600"/>
            </a:lvl2pPr>
            <a:lvl3pPr lvl="2" algn="ctr">
              <a:spcBef>
                <a:spcPts val="0"/>
              </a:spcBef>
              <a:buSzPct val="100000"/>
              <a:defRPr sz="3600"/>
            </a:lvl3pPr>
            <a:lvl4pPr lvl="3" algn="ctr">
              <a:spcBef>
                <a:spcPts val="0"/>
              </a:spcBef>
              <a:buSzPct val="100000"/>
              <a:defRPr sz="3600"/>
            </a:lvl4pPr>
            <a:lvl5pPr lvl="4" algn="ctr">
              <a:spcBef>
                <a:spcPts val="0"/>
              </a:spcBef>
              <a:buSzPct val="100000"/>
              <a:defRPr sz="3600"/>
            </a:lvl5pPr>
            <a:lvl6pPr lvl="5" algn="ctr">
              <a:spcBef>
                <a:spcPts val="0"/>
              </a:spcBef>
              <a:buSzPct val="100000"/>
              <a:defRPr sz="3600"/>
            </a:lvl6pPr>
            <a:lvl7pPr lvl="6" algn="ctr">
              <a:spcBef>
                <a:spcPts val="0"/>
              </a:spcBef>
              <a:buSzPct val="100000"/>
              <a:defRPr sz="3600"/>
            </a:lvl7pPr>
            <a:lvl8pPr lvl="7" algn="ctr">
              <a:spcBef>
                <a:spcPts val="0"/>
              </a:spcBef>
              <a:buSzPct val="100000"/>
              <a:defRPr sz="3600"/>
            </a:lvl8pPr>
            <a:lvl9pPr lvl="8" algn="ctr">
              <a:spcBef>
                <a:spcPts val="0"/>
              </a:spcBef>
              <a:buSzPct val="100000"/>
              <a:defRPr sz="3600"/>
            </a:lvl9pPr>
          </a:lstStyle>
          <a:p/>
        </p:txBody>
      </p:sp>
      <p:sp>
        <p:nvSpPr>
          <p:cNvPr id="15" name="Shape 15"/>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x">
  <p:cSld name="Title and body">
    <p:spTree>
      <p:nvGrpSpPr>
        <p:cNvPr id="16" name="Shape 16"/>
        <p:cNvGrpSpPr/>
        <p:nvPr/>
      </p:nvGrpSpPr>
      <p:grpSpPr>
        <a:xfrm>
          <a:off x="0" y="0"/>
          <a:ext cx="0" cy="0"/>
          <a:chOff x="0" y="0"/>
          <a:chExt cx="0" cy="0"/>
        </a:xfrm>
      </p:grpSpPr>
      <p:sp>
        <p:nvSpPr>
          <p:cNvPr id="17" name="Shape 17"/>
          <p:cNvSpPr txBox="1"/>
          <p:nvPr>
            <p:ph type="title"/>
          </p:nvPr>
        </p:nvSpPr>
        <p:spPr>
          <a:xfrm>
            <a:off x="311700" y="445025"/>
            <a:ext cx="8520600" cy="5727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18" name="Shape 18"/>
          <p:cNvSpPr txBox="1"/>
          <p:nvPr>
            <p:ph idx="1" type="body"/>
          </p:nvPr>
        </p:nvSpPr>
        <p:spPr>
          <a:xfrm>
            <a:off x="311700" y="1152475"/>
            <a:ext cx="8520600" cy="34164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19" name="Shape 19"/>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woColTx">
  <p:cSld name="Title and two columns">
    <p:spTree>
      <p:nvGrpSpPr>
        <p:cNvPr id="20" name="Shape 20"/>
        <p:cNvGrpSpPr/>
        <p:nvPr/>
      </p:nvGrpSpPr>
      <p:grpSpPr>
        <a:xfrm>
          <a:off x="0" y="0"/>
          <a:ext cx="0" cy="0"/>
          <a:chOff x="0" y="0"/>
          <a:chExt cx="0" cy="0"/>
        </a:xfrm>
      </p:grpSpPr>
      <p:sp>
        <p:nvSpPr>
          <p:cNvPr id="21" name="Shape 21"/>
          <p:cNvSpPr txBox="1"/>
          <p:nvPr>
            <p:ph type="title"/>
          </p:nvPr>
        </p:nvSpPr>
        <p:spPr>
          <a:xfrm>
            <a:off x="311700" y="445025"/>
            <a:ext cx="8520600" cy="5727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2" name="Shape 22"/>
          <p:cNvSpPr txBox="1"/>
          <p:nvPr>
            <p:ph idx="1" type="body"/>
          </p:nvPr>
        </p:nvSpPr>
        <p:spPr>
          <a:xfrm>
            <a:off x="311700" y="1152475"/>
            <a:ext cx="3999900" cy="3416400"/>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23" name="Shape 23"/>
          <p:cNvSpPr txBox="1"/>
          <p:nvPr>
            <p:ph idx="2" type="body"/>
          </p:nvPr>
        </p:nvSpPr>
        <p:spPr>
          <a:xfrm>
            <a:off x="4832400" y="1152475"/>
            <a:ext cx="3999900" cy="3416400"/>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24" name="Shape 24"/>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Only">
  <p:cSld name="Title only">
    <p:spTree>
      <p:nvGrpSpPr>
        <p:cNvPr id="25" name="Shape 25"/>
        <p:cNvGrpSpPr/>
        <p:nvPr/>
      </p:nvGrpSpPr>
      <p:grpSpPr>
        <a:xfrm>
          <a:off x="0" y="0"/>
          <a:ext cx="0" cy="0"/>
          <a:chOff x="0" y="0"/>
          <a:chExt cx="0" cy="0"/>
        </a:xfrm>
      </p:grpSpPr>
      <p:sp>
        <p:nvSpPr>
          <p:cNvPr id="26" name="Shape 26"/>
          <p:cNvSpPr txBox="1"/>
          <p:nvPr>
            <p:ph type="title"/>
          </p:nvPr>
        </p:nvSpPr>
        <p:spPr>
          <a:xfrm>
            <a:off x="311700" y="445025"/>
            <a:ext cx="8520600" cy="5727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7" name="Shape 27"/>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One column text">
    <p:spTree>
      <p:nvGrpSpPr>
        <p:cNvPr id="28" name="Shape 28"/>
        <p:cNvGrpSpPr/>
        <p:nvPr/>
      </p:nvGrpSpPr>
      <p:grpSpPr>
        <a:xfrm>
          <a:off x="0" y="0"/>
          <a:ext cx="0" cy="0"/>
          <a:chOff x="0" y="0"/>
          <a:chExt cx="0" cy="0"/>
        </a:xfrm>
      </p:grpSpPr>
      <p:sp>
        <p:nvSpPr>
          <p:cNvPr id="29" name="Shape 29"/>
          <p:cNvSpPr txBox="1"/>
          <p:nvPr>
            <p:ph type="title"/>
          </p:nvPr>
        </p:nvSpPr>
        <p:spPr>
          <a:xfrm>
            <a:off x="311700" y="555600"/>
            <a:ext cx="2808000" cy="755700"/>
          </a:xfrm>
          <a:prstGeom prst="rect">
            <a:avLst/>
          </a:prstGeom>
        </p:spPr>
        <p:txBody>
          <a:bodyPr anchorCtr="0" anchor="b" bIns="91425" lIns="91425" rIns="91425" tIns="91425"/>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p:txBody>
      </p:sp>
      <p:sp>
        <p:nvSpPr>
          <p:cNvPr id="30" name="Shape 30"/>
          <p:cNvSpPr txBox="1"/>
          <p:nvPr>
            <p:ph idx="1" type="body"/>
          </p:nvPr>
        </p:nvSpPr>
        <p:spPr>
          <a:xfrm>
            <a:off x="311700" y="1389600"/>
            <a:ext cx="2808000" cy="3179400"/>
          </a:xfrm>
          <a:prstGeom prst="rect">
            <a:avLst/>
          </a:prstGeom>
        </p:spPr>
        <p:txBody>
          <a:bodyPr anchorCtr="0" anchor="t" bIns="91425" lIns="91425" rIns="91425" tIns="91425"/>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31" name="Shape 31"/>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ain point">
    <p:spTree>
      <p:nvGrpSpPr>
        <p:cNvPr id="32" name="Shape 32"/>
        <p:cNvGrpSpPr/>
        <p:nvPr/>
      </p:nvGrpSpPr>
      <p:grpSpPr>
        <a:xfrm>
          <a:off x="0" y="0"/>
          <a:ext cx="0" cy="0"/>
          <a:chOff x="0" y="0"/>
          <a:chExt cx="0" cy="0"/>
        </a:xfrm>
      </p:grpSpPr>
      <p:sp>
        <p:nvSpPr>
          <p:cNvPr id="33" name="Shape 33"/>
          <p:cNvSpPr txBox="1"/>
          <p:nvPr>
            <p:ph type="title"/>
          </p:nvPr>
        </p:nvSpPr>
        <p:spPr>
          <a:xfrm>
            <a:off x="490250" y="450150"/>
            <a:ext cx="6367800" cy="4090800"/>
          </a:xfrm>
          <a:prstGeom prst="rect">
            <a:avLst/>
          </a:prstGeom>
        </p:spPr>
        <p:txBody>
          <a:bodyPr anchorCtr="0" anchor="ctr" bIns="91425" lIns="91425" rIns="91425" tIns="91425"/>
          <a:lstStyle>
            <a:lvl1pPr lvl="0">
              <a:spcBef>
                <a:spcPts val="0"/>
              </a:spcBef>
              <a:buSzPct val="100000"/>
              <a:defRPr sz="4800"/>
            </a:lvl1pPr>
            <a:lvl2pPr lvl="1">
              <a:spcBef>
                <a:spcPts val="0"/>
              </a:spcBef>
              <a:buSzPct val="100000"/>
              <a:defRPr sz="4800"/>
            </a:lvl2pPr>
            <a:lvl3pPr lvl="2">
              <a:spcBef>
                <a:spcPts val="0"/>
              </a:spcBef>
              <a:buSzPct val="100000"/>
              <a:defRPr sz="4800"/>
            </a:lvl3pPr>
            <a:lvl4pPr lvl="3">
              <a:spcBef>
                <a:spcPts val="0"/>
              </a:spcBef>
              <a:buSzPct val="100000"/>
              <a:defRPr sz="4800"/>
            </a:lvl4pPr>
            <a:lvl5pPr lvl="4">
              <a:spcBef>
                <a:spcPts val="0"/>
              </a:spcBef>
              <a:buSzPct val="100000"/>
              <a:defRPr sz="4800"/>
            </a:lvl5pPr>
            <a:lvl6pPr lvl="5">
              <a:spcBef>
                <a:spcPts val="0"/>
              </a:spcBef>
              <a:buSzPct val="100000"/>
              <a:defRPr sz="4800"/>
            </a:lvl6pPr>
            <a:lvl7pPr lvl="6">
              <a:spcBef>
                <a:spcPts val="0"/>
              </a:spcBef>
              <a:buSzPct val="100000"/>
              <a:defRPr sz="4800"/>
            </a:lvl7pPr>
            <a:lvl8pPr lvl="7">
              <a:spcBef>
                <a:spcPts val="0"/>
              </a:spcBef>
              <a:buSzPct val="100000"/>
              <a:defRPr sz="4800"/>
            </a:lvl8pPr>
            <a:lvl9pPr lvl="8">
              <a:spcBef>
                <a:spcPts val="0"/>
              </a:spcBef>
              <a:buSzPct val="100000"/>
              <a:defRPr sz="4800"/>
            </a:lvl9pPr>
          </a:lstStyle>
          <a:p/>
        </p:txBody>
      </p:sp>
      <p:sp>
        <p:nvSpPr>
          <p:cNvPr id="34" name="Shape 34"/>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ection title and description">
    <p:spTree>
      <p:nvGrpSpPr>
        <p:cNvPr id="35"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anchorCtr="0" anchor="ctr" bIns="91425" lIns="91425" rIns="91425" tIns="91425">
            <a:noAutofit/>
          </a:bodyPr>
          <a:lstStyle/>
          <a:p>
            <a:pPr lvl="0">
              <a:spcBef>
                <a:spcPts val="0"/>
              </a:spcBef>
              <a:buNone/>
            </a:pPr>
            <a:r>
              <a:t/>
            </a:r>
            <a:endParaRPr/>
          </a:p>
        </p:txBody>
      </p:sp>
      <p:sp>
        <p:nvSpPr>
          <p:cNvPr id="37" name="Shape 37"/>
          <p:cNvSpPr txBox="1"/>
          <p:nvPr>
            <p:ph type="title"/>
          </p:nvPr>
        </p:nvSpPr>
        <p:spPr>
          <a:xfrm>
            <a:off x="265500" y="1233175"/>
            <a:ext cx="4045200" cy="1482300"/>
          </a:xfrm>
          <a:prstGeom prst="rect">
            <a:avLst/>
          </a:prstGeom>
        </p:spPr>
        <p:txBody>
          <a:bodyPr anchorCtr="0" anchor="b" bIns="91425" lIns="91425" rIns="91425" tIns="91425"/>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p:txBody>
      </p:sp>
      <p:sp>
        <p:nvSpPr>
          <p:cNvPr id="38" name="Shape 38"/>
          <p:cNvSpPr txBox="1"/>
          <p:nvPr>
            <p:ph idx="1" type="subTitle"/>
          </p:nvPr>
        </p:nvSpPr>
        <p:spPr>
          <a:xfrm>
            <a:off x="265500" y="2803075"/>
            <a:ext cx="4045200" cy="1235100"/>
          </a:xfrm>
          <a:prstGeom prst="rect">
            <a:avLst/>
          </a:prstGeom>
        </p:spPr>
        <p:txBody>
          <a:bodyPr anchorCtr="0" anchor="t" bIns="91425" lIns="91425" rIns="91425" tIns="91425"/>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p:txBody>
      </p:sp>
      <p:sp>
        <p:nvSpPr>
          <p:cNvPr id="39" name="Shape 39"/>
          <p:cNvSpPr txBox="1"/>
          <p:nvPr>
            <p:ph idx="2" type="body"/>
          </p:nvPr>
        </p:nvSpPr>
        <p:spPr>
          <a:xfrm>
            <a:off x="4939500" y="724075"/>
            <a:ext cx="3837000" cy="3695100"/>
          </a:xfrm>
          <a:prstGeom prst="rect">
            <a:avLst/>
          </a:prstGeom>
        </p:spPr>
        <p:txBody>
          <a:bodyPr anchorCtr="0" anchor="ctr"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40" name="Shape 40"/>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Caption">
    <p:spTree>
      <p:nvGrpSpPr>
        <p:cNvPr id="41" name="Shape 41"/>
        <p:cNvGrpSpPr/>
        <p:nvPr/>
      </p:nvGrpSpPr>
      <p:grpSpPr>
        <a:xfrm>
          <a:off x="0" y="0"/>
          <a:ext cx="0" cy="0"/>
          <a:chOff x="0" y="0"/>
          <a:chExt cx="0" cy="0"/>
        </a:xfrm>
      </p:grpSpPr>
      <p:sp>
        <p:nvSpPr>
          <p:cNvPr id="42" name="Shape 42"/>
          <p:cNvSpPr txBox="1"/>
          <p:nvPr>
            <p:ph idx="1" type="body"/>
          </p:nvPr>
        </p:nvSpPr>
        <p:spPr>
          <a:xfrm>
            <a:off x="311700" y="4230575"/>
            <a:ext cx="5998800" cy="605100"/>
          </a:xfrm>
          <a:prstGeom prst="rect">
            <a:avLst/>
          </a:prstGeom>
        </p:spPr>
        <p:txBody>
          <a:bodyPr anchorCtr="0" anchor="ctr" bIns="91425" lIns="91425" rIns="91425" tIns="91425"/>
          <a:lstStyle>
            <a:lvl1pPr lvl="0">
              <a:lnSpc>
                <a:spcPct val="100000"/>
              </a:lnSpc>
              <a:spcBef>
                <a:spcPts val="0"/>
              </a:spcBef>
              <a:spcAft>
                <a:spcPts val="0"/>
              </a:spcAft>
              <a:buNone/>
              <a:defRPr/>
            </a:lvl1pPr>
          </a:lstStyle>
          <a:p/>
        </p:txBody>
      </p:sp>
      <p:sp>
        <p:nvSpPr>
          <p:cNvPr id="43" name="Shape 43"/>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600" cy="572700"/>
          </a:xfrm>
          <a:prstGeom prst="rect">
            <a:avLst/>
          </a:prstGeom>
          <a:noFill/>
          <a:ln>
            <a:noFill/>
          </a:ln>
        </p:spPr>
        <p:txBody>
          <a:bodyPr anchorCtr="0" anchor="t" bIns="91425" lIns="91425" rIns="91425" tIns="91425"/>
          <a:lstStyle>
            <a:lvl1pPr lvl="0">
              <a:spcBef>
                <a:spcPts val="0"/>
              </a:spcBef>
              <a:buClr>
                <a:schemeClr val="dk1"/>
              </a:buClr>
              <a:buSzPct val="100000"/>
              <a:buNone/>
              <a:defRPr sz="2800">
                <a:solidFill>
                  <a:schemeClr val="dk1"/>
                </a:solidFil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p:txBody>
      </p:sp>
      <p:sp>
        <p:nvSpPr>
          <p:cNvPr id="7" name="Shape 7"/>
          <p:cNvSpPr txBox="1"/>
          <p:nvPr>
            <p:ph idx="1" type="body"/>
          </p:nvPr>
        </p:nvSpPr>
        <p:spPr>
          <a:xfrm>
            <a:off x="311700" y="1152475"/>
            <a:ext cx="8520600" cy="3416400"/>
          </a:xfrm>
          <a:prstGeom prst="rect">
            <a:avLst/>
          </a:prstGeom>
          <a:noFill/>
          <a:ln>
            <a:noFill/>
          </a:ln>
        </p:spPr>
        <p:txBody>
          <a:bodyPr anchorCtr="0" anchor="t" bIns="91425" lIns="91425" rIns="91425" tIns="91425"/>
          <a:lstStyle>
            <a:lvl1pPr lvl="0">
              <a:lnSpc>
                <a:spcPct val="115000"/>
              </a:lnSpc>
              <a:spcBef>
                <a:spcPts val="0"/>
              </a:spcBef>
              <a:spcAft>
                <a:spcPts val="1600"/>
              </a:spcAft>
              <a:buClr>
                <a:schemeClr val="dk2"/>
              </a:buClr>
              <a:buSzPct val="100000"/>
              <a:buChar char="●"/>
              <a:defRPr sz="1800">
                <a:solidFill>
                  <a:schemeClr val="dk2"/>
                </a:solidFill>
              </a:defRPr>
            </a:lvl1pPr>
            <a:lvl2pPr lvl="1">
              <a:lnSpc>
                <a:spcPct val="115000"/>
              </a:lnSpc>
              <a:spcBef>
                <a:spcPts val="0"/>
              </a:spcBef>
              <a:spcAft>
                <a:spcPts val="1600"/>
              </a:spcAft>
              <a:buClr>
                <a:schemeClr val="dk2"/>
              </a:buClr>
              <a:buChar char="○"/>
              <a:defRPr>
                <a:solidFill>
                  <a:schemeClr val="dk2"/>
                </a:solidFill>
              </a:defRPr>
            </a:lvl2pPr>
            <a:lvl3pPr lvl="2">
              <a:lnSpc>
                <a:spcPct val="115000"/>
              </a:lnSpc>
              <a:spcBef>
                <a:spcPts val="0"/>
              </a:spcBef>
              <a:spcAft>
                <a:spcPts val="1600"/>
              </a:spcAft>
              <a:buClr>
                <a:schemeClr val="dk2"/>
              </a:buClr>
              <a:buChar char="■"/>
              <a:defRPr>
                <a:solidFill>
                  <a:schemeClr val="dk2"/>
                </a:solidFill>
              </a:defRPr>
            </a:lvl3pPr>
            <a:lvl4pPr lvl="3">
              <a:lnSpc>
                <a:spcPct val="115000"/>
              </a:lnSpc>
              <a:spcBef>
                <a:spcPts val="0"/>
              </a:spcBef>
              <a:spcAft>
                <a:spcPts val="1600"/>
              </a:spcAft>
              <a:buClr>
                <a:schemeClr val="dk2"/>
              </a:buClr>
              <a:buChar char="●"/>
              <a:defRPr>
                <a:solidFill>
                  <a:schemeClr val="dk2"/>
                </a:solidFill>
              </a:defRPr>
            </a:lvl4pPr>
            <a:lvl5pPr lvl="4">
              <a:lnSpc>
                <a:spcPct val="115000"/>
              </a:lnSpc>
              <a:spcBef>
                <a:spcPts val="0"/>
              </a:spcBef>
              <a:spcAft>
                <a:spcPts val="1600"/>
              </a:spcAft>
              <a:buClr>
                <a:schemeClr val="dk2"/>
              </a:buClr>
              <a:buChar char="○"/>
              <a:defRPr>
                <a:solidFill>
                  <a:schemeClr val="dk2"/>
                </a:solidFill>
              </a:defRPr>
            </a:lvl5pPr>
            <a:lvl6pPr lvl="5">
              <a:lnSpc>
                <a:spcPct val="115000"/>
              </a:lnSpc>
              <a:spcBef>
                <a:spcPts val="0"/>
              </a:spcBef>
              <a:spcAft>
                <a:spcPts val="1600"/>
              </a:spcAft>
              <a:buClr>
                <a:schemeClr val="dk2"/>
              </a:buClr>
              <a:buChar char="■"/>
              <a:defRPr>
                <a:solidFill>
                  <a:schemeClr val="dk2"/>
                </a:solidFill>
              </a:defRPr>
            </a:lvl6pPr>
            <a:lvl7pPr lvl="6">
              <a:lnSpc>
                <a:spcPct val="115000"/>
              </a:lnSpc>
              <a:spcBef>
                <a:spcPts val="0"/>
              </a:spcBef>
              <a:spcAft>
                <a:spcPts val="1600"/>
              </a:spcAft>
              <a:buClr>
                <a:schemeClr val="dk2"/>
              </a:buClr>
              <a:buChar char="●"/>
              <a:defRPr>
                <a:solidFill>
                  <a:schemeClr val="dk2"/>
                </a:solidFill>
              </a:defRPr>
            </a:lvl7pPr>
            <a:lvl8pPr lvl="7">
              <a:lnSpc>
                <a:spcPct val="115000"/>
              </a:lnSpc>
              <a:spcBef>
                <a:spcPts val="0"/>
              </a:spcBef>
              <a:spcAft>
                <a:spcPts val="1600"/>
              </a:spcAft>
              <a:buClr>
                <a:schemeClr val="dk2"/>
              </a:buClr>
              <a:buChar char="○"/>
              <a:defRPr>
                <a:solidFill>
                  <a:schemeClr val="dk2"/>
                </a:solidFill>
              </a:defRPr>
            </a:lvl8pPr>
            <a:lvl9pPr lvl="8">
              <a:lnSpc>
                <a:spcPct val="115000"/>
              </a:lnSpc>
              <a:spcBef>
                <a:spcPts val="0"/>
              </a:spcBef>
              <a:spcAft>
                <a:spcPts val="1600"/>
              </a:spcAft>
              <a:buClr>
                <a:schemeClr val="dk2"/>
              </a:buClr>
              <a:buChar char="■"/>
              <a:defRPr>
                <a:solidFill>
                  <a:schemeClr val="dk2"/>
                </a:solidFill>
              </a:defRPr>
            </a:lvl9pPr>
          </a:lstStyle>
          <a:p/>
        </p:txBody>
      </p:sp>
      <p:sp>
        <p:nvSpPr>
          <p:cNvPr id="8" name="Shape 8"/>
          <p:cNvSpPr txBox="1"/>
          <p:nvPr>
            <p:ph idx="12" type="sldNum"/>
          </p:nvPr>
        </p:nvSpPr>
        <p:spPr>
          <a:xfrm>
            <a:off x="8472457" y="4663216"/>
            <a:ext cx="548700" cy="393600"/>
          </a:xfrm>
          <a:prstGeom prst="rect">
            <a:avLst/>
          </a:prstGeom>
          <a:noFill/>
          <a:ln>
            <a:noFill/>
          </a:ln>
        </p:spPr>
        <p:txBody>
          <a:bodyPr anchorCtr="0" anchor="ctr" bIns="91425" lIns="91425" rIns="91425" tIns="91425">
            <a:noAutofit/>
          </a:bodyPr>
          <a:lstStyle/>
          <a:p>
            <a:pPr lvl="0" algn="r">
              <a:spcBef>
                <a:spcPts val="0"/>
              </a:spcBef>
              <a:buNone/>
            </a:pPr>
            <a:fld id="{00000000-1234-1234-1234-123412341234}" type="slidenum">
              <a:rPr lang="en" sz="1000">
                <a:solidFill>
                  <a:schemeClr val="dk2"/>
                </a:solidFill>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 Id="rId4" Type="http://schemas.openxmlformats.org/officeDocument/2006/relationships/image" Target="../media/image2.png"/><Relationship Id="rId5"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3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2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1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1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1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15.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13.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hyperlink" Target="https://etherscan.io/charts/gasprice" TargetMode="External"/><Relationship Id="rId4" Type="http://schemas.openxmlformats.org/officeDocument/2006/relationships/hyperlink" Target="http://ethgasstation.info/"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12.png"/><Relationship Id="rId4" Type="http://schemas.openxmlformats.org/officeDocument/2006/relationships/hyperlink" Target="http://ethgasstation.info/" TargetMode="Externa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7.png"/><Relationship Id="rId4" Type="http://schemas.openxmlformats.org/officeDocument/2006/relationships/image" Target="../media/image8.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hyperlink" Target="https://solidity.readthedocs.io/en/develop/solidity-in-depth.html" TargetMode="Externa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image" Target="../media/image14.png"/><Relationship Id="rId4" Type="http://schemas.openxmlformats.org/officeDocument/2006/relationships/image" Target="../media/image17.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 Id="rId3" Type="http://schemas.openxmlformats.org/officeDocument/2006/relationships/image" Target="../media/image20.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 Id="rId3" Type="http://schemas.openxmlformats.org/officeDocument/2006/relationships/image" Target="../media/image25.png"/><Relationship Id="rId4" Type="http://schemas.openxmlformats.org/officeDocument/2006/relationships/image" Target="../media/image19.png"/><Relationship Id="rId5" Type="http://schemas.openxmlformats.org/officeDocument/2006/relationships/hyperlink" Target="http://eth.rollercoaster.one/" TargetMode="External"/><Relationship Id="rId6" Type="http://schemas.openxmlformats.org/officeDocument/2006/relationships/hyperlink" Target="https://ethereumprice.org/"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 Id="rId3" Type="http://schemas.openxmlformats.org/officeDocument/2006/relationships/image" Target="../media/image18.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 Id="rId3" Type="http://schemas.openxmlformats.org/officeDocument/2006/relationships/image" Target="../media/image22.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 Id="rId3" Type="http://schemas.openxmlformats.org/officeDocument/2006/relationships/image" Target="../media/image28.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 Id="rId3" Type="http://schemas.openxmlformats.org/officeDocument/2006/relationships/image" Target="../media/image23.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 Id="rId3" Type="http://schemas.openxmlformats.org/officeDocument/2006/relationships/hyperlink" Target="https://github.com/ethereum/wiki/wiki/Sharding-FAQ" TargetMode="External"/><Relationship Id="rId4" Type="http://schemas.openxmlformats.org/officeDocument/2006/relationships/image" Target="../media/image21.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 Id="rId3" Type="http://schemas.openxmlformats.org/officeDocument/2006/relationships/image" Target="../media/image24.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xml"/><Relationship Id="rId3" Type="http://schemas.openxmlformats.org/officeDocument/2006/relationships/hyperlink" Target="https://etherscan.io" TargetMode="External"/><Relationship Id="rId4" Type="http://schemas.openxmlformats.org/officeDocument/2006/relationships/image" Target="../media/image26.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9.xml"/><Relationship Id="rId3" Type="http://schemas.openxmlformats.org/officeDocument/2006/relationships/hyperlink" Target="https://dapps.ethercasts.com/" TargetMode="External"/><Relationship Id="rId4" Type="http://schemas.openxmlformats.org/officeDocument/2006/relationships/image" Target="../media/image2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11.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 name="Shape 59"/>
        <p:cNvGrpSpPr/>
        <p:nvPr/>
      </p:nvGrpSpPr>
      <p:grpSpPr>
        <a:xfrm>
          <a:off x="0" y="0"/>
          <a:ext cx="0" cy="0"/>
          <a:chOff x="0" y="0"/>
          <a:chExt cx="0" cy="0"/>
        </a:xfrm>
      </p:grpSpPr>
      <p:pic>
        <p:nvPicPr>
          <p:cNvPr id="60" name="Shape 60"/>
          <p:cNvPicPr preferRelativeResize="0"/>
          <p:nvPr/>
        </p:nvPicPr>
        <p:blipFill>
          <a:blip r:embed="rId3">
            <a:alphaModFix/>
          </a:blip>
          <a:stretch>
            <a:fillRect/>
          </a:stretch>
        </p:blipFill>
        <p:spPr>
          <a:xfrm>
            <a:off x="6337949" y="4048600"/>
            <a:ext cx="2237949" cy="666874"/>
          </a:xfrm>
          <a:prstGeom prst="rect">
            <a:avLst/>
          </a:prstGeom>
          <a:noFill/>
          <a:ln>
            <a:noFill/>
          </a:ln>
        </p:spPr>
      </p:pic>
      <p:sp>
        <p:nvSpPr>
          <p:cNvPr id="61" name="Shape 61"/>
          <p:cNvSpPr txBox="1"/>
          <p:nvPr>
            <p:ph type="ctrTitle"/>
          </p:nvPr>
        </p:nvSpPr>
        <p:spPr>
          <a:xfrm>
            <a:off x="311708" y="439775"/>
            <a:ext cx="8520600" cy="2052600"/>
          </a:xfrm>
          <a:prstGeom prst="rect">
            <a:avLst/>
          </a:prstGeom>
        </p:spPr>
        <p:txBody>
          <a:bodyPr anchorCtr="0" anchor="b" bIns="91425" lIns="91425" rIns="91425" tIns="91425">
            <a:noAutofit/>
          </a:bodyPr>
          <a:lstStyle/>
          <a:p>
            <a:pPr lvl="0">
              <a:spcBef>
                <a:spcPts val="0"/>
              </a:spcBef>
              <a:buNone/>
            </a:pPr>
            <a:r>
              <a:rPr lang="en"/>
              <a:t>Blockchain / Ethereum intro</a:t>
            </a:r>
          </a:p>
        </p:txBody>
      </p:sp>
      <p:sp>
        <p:nvSpPr>
          <p:cNvPr id="62" name="Shape 62"/>
          <p:cNvSpPr txBox="1"/>
          <p:nvPr>
            <p:ph idx="1" type="subTitle"/>
          </p:nvPr>
        </p:nvSpPr>
        <p:spPr>
          <a:xfrm>
            <a:off x="311700" y="2529325"/>
            <a:ext cx="8520600" cy="792600"/>
          </a:xfrm>
          <a:prstGeom prst="rect">
            <a:avLst/>
          </a:prstGeom>
        </p:spPr>
        <p:txBody>
          <a:bodyPr anchorCtr="0" anchor="t" bIns="91425" lIns="91425" rIns="91425" tIns="91425">
            <a:noAutofit/>
          </a:bodyPr>
          <a:lstStyle/>
          <a:p>
            <a:pPr lvl="0">
              <a:spcBef>
                <a:spcPts val="0"/>
              </a:spcBef>
              <a:buNone/>
            </a:pPr>
            <a:r>
              <a:rPr lang="en"/>
              <a:t>Day 1 morning</a:t>
            </a:r>
          </a:p>
          <a:p>
            <a:pPr lvl="0">
              <a:spcBef>
                <a:spcPts val="0"/>
              </a:spcBef>
              <a:buNone/>
            </a:pPr>
            <a:r>
              <a:rPr lang="en"/>
              <a:t>Andrew Miller (joint slides w/ Joseph Bonneau)</a:t>
            </a:r>
          </a:p>
        </p:txBody>
      </p:sp>
      <p:pic>
        <p:nvPicPr>
          <p:cNvPr id="63" name="Shape 63"/>
          <p:cNvPicPr preferRelativeResize="0"/>
          <p:nvPr/>
        </p:nvPicPr>
        <p:blipFill>
          <a:blip r:embed="rId4">
            <a:alphaModFix/>
          </a:blip>
          <a:stretch>
            <a:fillRect/>
          </a:stretch>
        </p:blipFill>
        <p:spPr>
          <a:xfrm>
            <a:off x="5380497" y="4153152"/>
            <a:ext cx="881249" cy="457769"/>
          </a:xfrm>
          <a:prstGeom prst="rect">
            <a:avLst/>
          </a:prstGeom>
          <a:noFill/>
          <a:ln>
            <a:noFill/>
          </a:ln>
        </p:spPr>
      </p:pic>
      <p:pic>
        <p:nvPicPr>
          <p:cNvPr id="64" name="Shape 64"/>
          <p:cNvPicPr preferRelativeResize="0"/>
          <p:nvPr/>
        </p:nvPicPr>
        <p:blipFill>
          <a:blip r:embed="rId5">
            <a:alphaModFix/>
          </a:blip>
          <a:stretch>
            <a:fillRect/>
          </a:stretch>
        </p:blipFill>
        <p:spPr>
          <a:xfrm>
            <a:off x="385199" y="3565702"/>
            <a:ext cx="1091025" cy="14012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8" name="Shape 168"/>
        <p:cNvGrpSpPr/>
        <p:nvPr/>
      </p:nvGrpSpPr>
      <p:grpSpPr>
        <a:xfrm>
          <a:off x="0" y="0"/>
          <a:ext cx="0" cy="0"/>
          <a:chOff x="0" y="0"/>
          <a:chExt cx="0" cy="0"/>
        </a:xfrm>
      </p:grpSpPr>
      <p:sp>
        <p:nvSpPr>
          <p:cNvPr id="169" name="Shape 169"/>
          <p:cNvSpPr txBox="1"/>
          <p:nvPr>
            <p:ph type="ctrTitle"/>
          </p:nvPr>
        </p:nvSpPr>
        <p:spPr>
          <a:xfrm>
            <a:off x="311708" y="744575"/>
            <a:ext cx="8520600" cy="2052600"/>
          </a:xfrm>
          <a:prstGeom prst="rect">
            <a:avLst/>
          </a:prstGeom>
        </p:spPr>
        <p:txBody>
          <a:bodyPr anchorCtr="0" anchor="b" bIns="91425" lIns="91425" rIns="91425" tIns="91425">
            <a:noAutofit/>
          </a:bodyPr>
          <a:lstStyle/>
          <a:p>
            <a:pPr lvl="0" rtl="0" algn="l">
              <a:spcBef>
                <a:spcPts val="0"/>
              </a:spcBef>
              <a:buNone/>
            </a:pPr>
            <a:r>
              <a:rPr lang="en"/>
              <a:t>Replicated State Machines</a:t>
            </a: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3" name="Shape 173"/>
        <p:cNvGrpSpPr/>
        <p:nvPr/>
      </p:nvGrpSpPr>
      <p:grpSpPr>
        <a:xfrm>
          <a:off x="0" y="0"/>
          <a:ext cx="0" cy="0"/>
          <a:chOff x="0" y="0"/>
          <a:chExt cx="0" cy="0"/>
        </a:xfrm>
      </p:grpSpPr>
      <p:sp>
        <p:nvSpPr>
          <p:cNvPr id="174" name="Shape 174"/>
          <p:cNvSpPr txBox="1"/>
          <p:nvPr>
            <p:ph type="title"/>
          </p:nvPr>
        </p:nvSpPr>
        <p:spPr>
          <a:xfrm>
            <a:off x="457200" y="205975"/>
            <a:ext cx="8449500" cy="857400"/>
          </a:xfrm>
          <a:prstGeom prst="rect">
            <a:avLst/>
          </a:prstGeom>
        </p:spPr>
        <p:txBody>
          <a:bodyPr anchorCtr="0" anchor="t" bIns="91425" lIns="91425" rIns="91425" tIns="91425">
            <a:noAutofit/>
          </a:bodyPr>
          <a:lstStyle/>
          <a:p>
            <a:pPr lvl="0" rtl="0">
              <a:spcBef>
                <a:spcPts val="0"/>
              </a:spcBef>
              <a:buNone/>
            </a:pPr>
            <a:r>
              <a:rPr lang="en"/>
              <a:t>Recap: Bitcoin itself implicitly defines state</a:t>
            </a:r>
          </a:p>
        </p:txBody>
      </p:sp>
      <p:graphicFrame>
        <p:nvGraphicFramePr>
          <p:cNvPr id="175" name="Shape 175"/>
          <p:cNvGraphicFramePr/>
          <p:nvPr/>
        </p:nvGraphicFramePr>
        <p:xfrm>
          <a:off x="143100" y="1063375"/>
          <a:ext cx="3000000" cy="3000000"/>
        </p:xfrm>
        <a:graphic>
          <a:graphicData uri="http://schemas.openxmlformats.org/drawingml/2006/table">
            <a:tbl>
              <a:tblPr>
                <a:noFill/>
                <a:tableStyleId>{2C612576-BE22-43A4-B1D1-E4ED512030DF}</a:tableStyleId>
              </a:tblPr>
              <a:tblGrid>
                <a:gridCol w="2174000"/>
                <a:gridCol w="2174000"/>
                <a:gridCol w="2174000"/>
              </a:tblGrid>
              <a:tr h="524475">
                <a:tc>
                  <a:txBody>
                    <a:bodyPr>
                      <a:noAutofit/>
                    </a:bodyPr>
                    <a:lstStyle/>
                    <a:p>
                      <a:pPr lvl="0" rtl="0" algn="ctr">
                        <a:spcBef>
                          <a:spcPts val="0"/>
                        </a:spcBef>
                        <a:buNone/>
                      </a:pPr>
                      <a:r>
                        <a:rPr b="1" lang="en"/>
                        <a:t>new addition</a:t>
                      </a:r>
                    </a:p>
                  </a:txBody>
                  <a:tcPr marT="91425" marB="91425" marR="91425" marL="91425"/>
                </a:tc>
                <a:tc>
                  <a:txBody>
                    <a:bodyPr>
                      <a:noAutofit/>
                    </a:bodyPr>
                    <a:lstStyle/>
                    <a:p>
                      <a:pPr lvl="0" rtl="0" algn="ctr">
                        <a:spcBef>
                          <a:spcPts val="0"/>
                        </a:spcBef>
                        <a:buNone/>
                      </a:pPr>
                      <a:r>
                        <a:rPr b="1" lang="en"/>
                        <a:t>purpose</a:t>
                      </a:r>
                    </a:p>
                  </a:txBody>
                  <a:tcPr marT="91425" marB="91425" marR="91425" marL="91425"/>
                </a:tc>
                <a:tc>
                  <a:txBody>
                    <a:bodyPr>
                      <a:noAutofit/>
                    </a:bodyPr>
                    <a:lstStyle/>
                    <a:p>
                      <a:pPr lvl="0" rtl="0" algn="ctr">
                        <a:spcBef>
                          <a:spcPts val="0"/>
                        </a:spcBef>
                        <a:buNone/>
                      </a:pPr>
                      <a:r>
                        <a:rPr b="1" lang="en"/>
                        <a:t>in Bitcoin</a:t>
                      </a:r>
                    </a:p>
                  </a:txBody>
                  <a:tcPr marT="91425" marB="91425" marR="91425" marL="91425"/>
                </a:tc>
              </a:tr>
              <a:tr h="897225">
                <a:tc>
                  <a:txBody>
                    <a:bodyPr>
                      <a:noAutofit/>
                    </a:bodyPr>
                    <a:lstStyle/>
                    <a:p>
                      <a:pPr lvl="0" rtl="0">
                        <a:spcBef>
                          <a:spcPts val="0"/>
                        </a:spcBef>
                        <a:buNone/>
                      </a:pPr>
                      <a:r>
                        <a:rPr lang="en"/>
                        <a:t>Global state</a:t>
                      </a:r>
                    </a:p>
                  </a:txBody>
                  <a:tcPr marT="91425" marB="91425" marR="91425" marL="91425" anchor="ctr"/>
                </a:tc>
                <a:tc>
                  <a:txBody>
                    <a:bodyPr>
                      <a:noAutofit/>
                    </a:bodyPr>
                    <a:lstStyle/>
                    <a:p>
                      <a:pPr lvl="0" rtl="0">
                        <a:spcBef>
                          <a:spcPts val="0"/>
                        </a:spcBef>
                        <a:buNone/>
                      </a:pPr>
                      <a:r>
                        <a:rPr lang="en"/>
                        <a:t>Track app-specific data</a:t>
                      </a:r>
                    </a:p>
                  </a:txBody>
                  <a:tcPr marT="91425" marB="91425" marR="91425" marL="91425" anchor="ctr"/>
                </a:tc>
                <a:tc>
                  <a:txBody>
                    <a:bodyPr>
                      <a:noAutofit/>
                    </a:bodyPr>
                    <a:lstStyle/>
                    <a:p>
                      <a:pPr lvl="0" rtl="0">
                        <a:spcBef>
                          <a:spcPts val="0"/>
                        </a:spcBef>
                        <a:buNone/>
                      </a:pPr>
                      <a:r>
                        <a:rPr lang="en"/>
                        <a:t>UTXO set</a:t>
                      </a:r>
                    </a:p>
                  </a:txBody>
                  <a:tcPr marT="91425" marB="91425" marR="91425" marL="91425" anchor="ctr"/>
                </a:tc>
              </a:tr>
              <a:tr h="897225">
                <a:tc>
                  <a:txBody>
                    <a:bodyPr>
                      <a:noAutofit/>
                    </a:bodyPr>
                    <a:lstStyle/>
                    <a:p>
                      <a:pPr lvl="0" rtl="0">
                        <a:spcBef>
                          <a:spcPts val="0"/>
                        </a:spcBef>
                        <a:buNone/>
                      </a:pPr>
                      <a:r>
                        <a:rPr lang="en"/>
                        <a:t>Opcodes</a:t>
                      </a:r>
                    </a:p>
                  </a:txBody>
                  <a:tcPr marT="91425" marB="91425" marR="91425" marL="91425" anchor="ctr"/>
                </a:tc>
                <a:tc>
                  <a:txBody>
                    <a:bodyPr>
                      <a:noAutofit/>
                    </a:bodyPr>
                    <a:lstStyle/>
                    <a:p>
                      <a:pPr lvl="0" rtl="0">
                        <a:spcBef>
                          <a:spcPts val="0"/>
                        </a:spcBef>
                        <a:buNone/>
                      </a:pPr>
                      <a:r>
                        <a:rPr lang="en"/>
                        <a:t>Express updates to global state</a:t>
                      </a:r>
                    </a:p>
                  </a:txBody>
                  <a:tcPr marT="91425" marB="91425" marR="91425" marL="91425" anchor="ctr"/>
                </a:tc>
                <a:tc>
                  <a:txBody>
                    <a:bodyPr>
                      <a:noAutofit/>
                    </a:bodyPr>
                    <a:lstStyle/>
                    <a:p>
                      <a:pPr lvl="0" rtl="0">
                        <a:spcBef>
                          <a:spcPts val="0"/>
                        </a:spcBef>
                        <a:buNone/>
                      </a:pPr>
                      <a:r>
                        <a:rPr lang="en"/>
                        <a:t>transactions</a:t>
                      </a:r>
                    </a:p>
                  </a:txBody>
                  <a:tcPr marT="91425" marB="91425" marR="91425" marL="91425" anchor="ctr"/>
                </a:tc>
              </a:tr>
              <a:tr h="862800">
                <a:tc>
                  <a:txBody>
                    <a:bodyPr>
                      <a:noAutofit/>
                    </a:bodyPr>
                    <a:lstStyle/>
                    <a:p>
                      <a:pPr lvl="0" rtl="0">
                        <a:spcBef>
                          <a:spcPts val="0"/>
                        </a:spcBef>
                        <a:buNone/>
                      </a:pPr>
                      <a:r>
                        <a:rPr lang="en"/>
                        <a:t>Gas</a:t>
                      </a:r>
                    </a:p>
                  </a:txBody>
                  <a:tcPr marT="91425" marB="91425" marR="91425" marL="91425" anchor="ctr"/>
                </a:tc>
                <a:tc>
                  <a:txBody>
                    <a:bodyPr>
                      <a:noAutofit/>
                    </a:bodyPr>
                    <a:lstStyle/>
                    <a:p>
                      <a:pPr lvl="0" rtl="0">
                        <a:spcBef>
                          <a:spcPts val="0"/>
                        </a:spcBef>
                        <a:buNone/>
                      </a:pPr>
                      <a:r>
                        <a:rPr lang="en"/>
                        <a:t>Limit computation &amp; reads/writes to global state</a:t>
                      </a:r>
                    </a:p>
                    <a:p>
                      <a:pPr lvl="0" rtl="0">
                        <a:spcBef>
                          <a:spcPts val="0"/>
                        </a:spcBef>
                        <a:buNone/>
                      </a:pPr>
                      <a:r>
                        <a:t/>
                      </a:r>
                      <a:endParaRPr/>
                    </a:p>
                  </a:txBody>
                  <a:tcPr marT="91425" marB="91425" marR="91425" marL="91425" anchor="ctr"/>
                </a:tc>
                <a:tc>
                  <a:txBody>
                    <a:bodyPr>
                      <a:noAutofit/>
                    </a:bodyPr>
                    <a:lstStyle/>
                    <a:p>
                      <a:pPr lvl="0" rtl="0">
                        <a:spcBef>
                          <a:spcPts val="0"/>
                        </a:spcBef>
                        <a:buNone/>
                      </a:pPr>
                      <a:r>
                        <a:rPr lang="en"/>
                        <a:t>not required</a:t>
                      </a:r>
                    </a:p>
                  </a:txBody>
                  <a:tcPr marT="91425" marB="91425" marR="91425" marL="91425" anchor="ctr"/>
                </a:tc>
              </a:tr>
            </a:tbl>
          </a:graphicData>
        </a:graphic>
      </p:graphicFrame>
      <p:sp>
        <p:nvSpPr>
          <p:cNvPr id="176" name="Shape 176"/>
          <p:cNvSpPr/>
          <p:nvPr/>
        </p:nvSpPr>
        <p:spPr>
          <a:xfrm>
            <a:off x="6827650" y="2421525"/>
            <a:ext cx="2193900" cy="857400"/>
          </a:xfrm>
          <a:prstGeom prst="wedgeRoundRectCallout">
            <a:avLst>
              <a:gd fmla="val -102284" name="adj1"/>
              <a:gd fmla="val 15830" name="adj2"/>
              <a:gd fmla="val 0" name="adj3"/>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rPr lang="en"/>
              <a:t>Bitcoin scripts only succeed/fail. No side effects on global state</a:t>
            </a:r>
          </a:p>
        </p:txBody>
      </p:sp>
      <p:sp>
        <p:nvSpPr>
          <p:cNvPr id="177" name="Shape 177"/>
          <p:cNvSpPr/>
          <p:nvPr/>
        </p:nvSpPr>
        <p:spPr>
          <a:xfrm>
            <a:off x="6827650" y="3486650"/>
            <a:ext cx="2193900" cy="1001400"/>
          </a:xfrm>
          <a:prstGeom prst="wedgeRoundRectCallout">
            <a:avLst>
              <a:gd fmla="val -101869" name="adj1"/>
              <a:gd fmla="val 184" name="adj2"/>
              <a:gd fmla="val 0" name="adj3"/>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a:t>Miners can produce blocks which are very costly to verify</a:t>
            </a:r>
          </a:p>
        </p:txBody>
      </p:sp>
      <p:sp>
        <p:nvSpPr>
          <p:cNvPr id="178" name="Shape 178"/>
          <p:cNvSpPr/>
          <p:nvPr/>
        </p:nvSpPr>
        <p:spPr>
          <a:xfrm>
            <a:off x="6827650" y="1435975"/>
            <a:ext cx="2193900" cy="857400"/>
          </a:xfrm>
          <a:prstGeom prst="wedgeRoundRectCallout">
            <a:avLst>
              <a:gd fmla="val -102284" name="adj1"/>
              <a:gd fmla="val 15830" name="adj2"/>
              <a:gd fmla="val 0" name="adj3"/>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a:t>This state is implicit</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8"/>
                                        </p:tgtEl>
                                        <p:attrNameLst>
                                          <p:attrName>style.visibility</p:attrName>
                                        </p:attrNameLst>
                                      </p:cBhvr>
                                      <p:to>
                                        <p:strVal val="visible"/>
                                      </p:to>
                                    </p:set>
                                    <p:animEffect filter="fade" transition="in">
                                      <p:cBhvr>
                                        <p:cTn dur="1000"/>
                                        <p:tgtEl>
                                          <p:spTgt spid="17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6"/>
                                        </p:tgtEl>
                                        <p:attrNameLst>
                                          <p:attrName>style.visibility</p:attrName>
                                        </p:attrNameLst>
                                      </p:cBhvr>
                                      <p:to>
                                        <p:strVal val="visible"/>
                                      </p:to>
                                    </p:set>
                                    <p:animEffect filter="fade" transition="in">
                                      <p:cBhvr>
                                        <p:cTn dur="1000"/>
                                        <p:tgtEl>
                                          <p:spTgt spid="17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7"/>
                                        </p:tgtEl>
                                        <p:attrNameLst>
                                          <p:attrName>style.visibility</p:attrName>
                                        </p:attrNameLst>
                                      </p:cBhvr>
                                      <p:to>
                                        <p:strVal val="visible"/>
                                      </p:to>
                                    </p:set>
                                    <p:animEffect filter="fade" transition="in">
                                      <p:cBhvr>
                                        <p:cTn dur="1000"/>
                                        <p:tgtEl>
                                          <p:spTgt spid="17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2" name="Shape 182"/>
        <p:cNvGrpSpPr/>
        <p:nvPr/>
      </p:nvGrpSpPr>
      <p:grpSpPr>
        <a:xfrm>
          <a:off x="0" y="0"/>
          <a:ext cx="0" cy="0"/>
          <a:chOff x="0" y="0"/>
          <a:chExt cx="0" cy="0"/>
        </a:xfrm>
      </p:grpSpPr>
      <p:sp>
        <p:nvSpPr>
          <p:cNvPr id="183" name="Shape 183"/>
          <p:cNvSpPr txBox="1"/>
          <p:nvPr>
            <p:ph idx="1" type="body"/>
          </p:nvPr>
        </p:nvSpPr>
        <p:spPr>
          <a:xfrm>
            <a:off x="311700" y="923875"/>
            <a:ext cx="8520600" cy="3416400"/>
          </a:xfrm>
          <a:prstGeom prst="rect">
            <a:avLst/>
          </a:prstGeom>
        </p:spPr>
        <p:txBody>
          <a:bodyPr anchorCtr="0" anchor="t" bIns="91425" lIns="91425" rIns="91425" tIns="91425">
            <a:noAutofit/>
          </a:bodyPr>
          <a:lstStyle/>
          <a:p>
            <a:pPr indent="-381000" lvl="0" marL="457200" marR="0" rtl="0" algn="l">
              <a:lnSpc>
                <a:spcPct val="115000"/>
              </a:lnSpc>
              <a:spcBef>
                <a:spcPts val="0"/>
              </a:spcBef>
              <a:spcAft>
                <a:spcPts val="1600"/>
              </a:spcAft>
              <a:buClr>
                <a:srgbClr val="000000"/>
              </a:buClr>
              <a:buSzPct val="100000"/>
            </a:pPr>
            <a:r>
              <a:rPr lang="en" sz="2400">
                <a:solidFill>
                  <a:srgbClr val="000000"/>
                </a:solidFill>
              </a:rPr>
              <a:t>Set of possible states </a:t>
            </a:r>
            <a:r>
              <a:rPr b="1" lang="en" sz="2400">
                <a:solidFill>
                  <a:srgbClr val="0000FF"/>
                </a:solidFill>
              </a:rPr>
              <a:t>S</a:t>
            </a:r>
          </a:p>
          <a:p>
            <a:pPr indent="-381000" lvl="0" marL="457200" rtl="0">
              <a:spcBef>
                <a:spcPts val="0"/>
              </a:spcBef>
              <a:buClr>
                <a:srgbClr val="000000"/>
              </a:buClr>
              <a:buSzPct val="100000"/>
            </a:pPr>
            <a:r>
              <a:rPr lang="en" sz="2400">
                <a:solidFill>
                  <a:schemeClr val="dk1"/>
                </a:solidFill>
              </a:rPr>
              <a:t>Set of possible inputs </a:t>
            </a:r>
            <a:r>
              <a:rPr b="1" lang="en" sz="2400">
                <a:solidFill>
                  <a:srgbClr val="0000FF"/>
                </a:solidFill>
              </a:rPr>
              <a:t>I</a:t>
            </a:r>
          </a:p>
          <a:p>
            <a:pPr indent="-381000" lvl="0" marL="457200" rtl="0">
              <a:spcBef>
                <a:spcPts val="0"/>
              </a:spcBef>
              <a:buClr>
                <a:srgbClr val="000000"/>
              </a:buClr>
              <a:buSzPct val="100000"/>
            </a:pPr>
            <a:r>
              <a:rPr lang="en" sz="2400">
                <a:solidFill>
                  <a:schemeClr val="dk1"/>
                </a:solidFill>
              </a:rPr>
              <a:t>Set of possible outputs </a:t>
            </a:r>
            <a:r>
              <a:rPr b="1" lang="en" sz="2400">
                <a:solidFill>
                  <a:srgbClr val="0000FF"/>
                </a:solidFill>
              </a:rPr>
              <a:t>O</a:t>
            </a:r>
          </a:p>
          <a:p>
            <a:pPr lvl="0" rtl="0">
              <a:spcBef>
                <a:spcPts val="0"/>
              </a:spcBef>
              <a:buNone/>
            </a:pPr>
            <a:r>
              <a:t/>
            </a:r>
            <a:endParaRPr b="1" sz="2400">
              <a:solidFill>
                <a:srgbClr val="000000"/>
              </a:solidFill>
            </a:endParaRPr>
          </a:p>
          <a:p>
            <a:pPr indent="-381000" lvl="0" marL="457200" rtl="0">
              <a:spcBef>
                <a:spcPts val="0"/>
              </a:spcBef>
              <a:buClr>
                <a:srgbClr val="0000FF"/>
              </a:buClr>
              <a:buSzPct val="100000"/>
            </a:pPr>
            <a:r>
              <a:rPr lang="en" sz="2400">
                <a:solidFill>
                  <a:srgbClr val="000000"/>
                </a:solidFill>
              </a:rPr>
              <a:t>Tra</a:t>
            </a:r>
            <a:r>
              <a:rPr lang="en" sz="2400">
                <a:solidFill>
                  <a:schemeClr val="dk1"/>
                </a:solidFill>
              </a:rPr>
              <a:t>nsition function </a:t>
            </a:r>
            <a:r>
              <a:rPr lang="en" sz="2400">
                <a:solidFill>
                  <a:srgbClr val="0000FF"/>
                </a:solidFill>
              </a:rPr>
              <a:t>f</a:t>
            </a:r>
            <a:r>
              <a:rPr lang="en" sz="2400">
                <a:solidFill>
                  <a:schemeClr val="dk1"/>
                </a:solidFill>
              </a:rPr>
              <a:t>: </a:t>
            </a:r>
            <a:r>
              <a:rPr b="1" lang="en" sz="2400">
                <a:solidFill>
                  <a:srgbClr val="0000FF"/>
                </a:solidFill>
              </a:rPr>
              <a:t>S </a:t>
            </a:r>
            <a:r>
              <a:rPr lang="en" sz="2400">
                <a:solidFill>
                  <a:schemeClr val="dk1"/>
                </a:solidFill>
              </a:rPr>
              <a:t>× </a:t>
            </a:r>
            <a:r>
              <a:rPr b="1" lang="en" sz="2400">
                <a:solidFill>
                  <a:srgbClr val="0000FF"/>
                </a:solidFill>
              </a:rPr>
              <a:t>I</a:t>
            </a:r>
            <a:r>
              <a:rPr lang="en" sz="2400">
                <a:solidFill>
                  <a:schemeClr val="dk1"/>
                </a:solidFill>
              </a:rPr>
              <a:t> → </a:t>
            </a:r>
            <a:r>
              <a:rPr b="1" lang="en" sz="2400">
                <a:solidFill>
                  <a:srgbClr val="0000FF"/>
                </a:solidFill>
              </a:rPr>
              <a:t>S </a:t>
            </a:r>
            <a:r>
              <a:rPr lang="en" sz="2400">
                <a:solidFill>
                  <a:schemeClr val="dk1"/>
                </a:solidFill>
              </a:rPr>
              <a:t>× </a:t>
            </a:r>
            <a:r>
              <a:rPr b="1" lang="en" sz="2400">
                <a:solidFill>
                  <a:srgbClr val="0000FF"/>
                </a:solidFill>
              </a:rPr>
              <a:t>O</a:t>
            </a:r>
          </a:p>
          <a:p>
            <a:pPr lvl="0" rtl="0">
              <a:spcBef>
                <a:spcPts val="0"/>
              </a:spcBef>
              <a:buNone/>
            </a:pPr>
            <a:r>
              <a:t/>
            </a:r>
            <a:endParaRPr b="1" sz="2400">
              <a:solidFill>
                <a:srgbClr val="0000FF"/>
              </a:solidFill>
            </a:endParaRPr>
          </a:p>
          <a:p>
            <a:pPr indent="-381000" lvl="0" marL="457200" rtl="0">
              <a:spcBef>
                <a:spcPts val="0"/>
              </a:spcBef>
              <a:buClr>
                <a:srgbClr val="0000FF"/>
              </a:buClr>
              <a:buSzPct val="100000"/>
            </a:pPr>
            <a:r>
              <a:rPr lang="en" sz="2400">
                <a:solidFill>
                  <a:schemeClr val="dk1"/>
                </a:solidFill>
              </a:rPr>
              <a:t>Start state </a:t>
            </a:r>
            <a:r>
              <a:rPr lang="en" sz="2400">
                <a:solidFill>
                  <a:srgbClr val="0000FF"/>
                </a:solidFill>
              </a:rPr>
              <a:t>s</a:t>
            </a:r>
            <a:r>
              <a:rPr lang="en" sz="2400">
                <a:solidFill>
                  <a:schemeClr val="dk1"/>
                </a:solidFill>
              </a:rPr>
              <a:t> ∈ </a:t>
            </a:r>
            <a:r>
              <a:rPr b="1" lang="en" sz="2400">
                <a:solidFill>
                  <a:srgbClr val="0000FF"/>
                </a:solidFill>
              </a:rPr>
              <a:t>S </a:t>
            </a:r>
            <a:r>
              <a:rPr lang="en" sz="2400">
                <a:solidFill>
                  <a:schemeClr val="dk1"/>
                </a:solidFill>
              </a:rPr>
              <a:t>    (genesis block)</a:t>
            </a:r>
          </a:p>
          <a:p>
            <a:pPr lvl="0" rtl="0">
              <a:spcBef>
                <a:spcPts val="0"/>
              </a:spcBef>
              <a:buNone/>
            </a:pPr>
            <a:r>
              <a:t/>
            </a:r>
            <a:endParaRPr b="1" sz="2400">
              <a:solidFill>
                <a:srgbClr val="0000FF"/>
              </a:solidFill>
            </a:endParaRPr>
          </a:p>
          <a:p>
            <a:pPr lvl="0" marR="0" rtl="0" algn="l">
              <a:lnSpc>
                <a:spcPct val="115000"/>
              </a:lnSpc>
              <a:spcBef>
                <a:spcPts val="0"/>
              </a:spcBef>
              <a:spcAft>
                <a:spcPts val="1600"/>
              </a:spcAft>
              <a:buNone/>
            </a:pPr>
            <a:r>
              <a:t/>
            </a:r>
            <a:endParaRPr b="1" sz="2400">
              <a:solidFill>
                <a:srgbClr val="000000"/>
              </a:solidFill>
            </a:endParaRPr>
          </a:p>
          <a:p>
            <a:pPr lvl="0" marR="0" rtl="0" algn="l">
              <a:lnSpc>
                <a:spcPct val="115000"/>
              </a:lnSpc>
              <a:spcBef>
                <a:spcPts val="0"/>
              </a:spcBef>
              <a:spcAft>
                <a:spcPts val="1600"/>
              </a:spcAft>
              <a:buNone/>
            </a:pPr>
            <a:r>
              <a:t/>
            </a:r>
            <a:endParaRPr b="1" sz="2400">
              <a:solidFill>
                <a:srgbClr val="000000"/>
              </a:solidFill>
            </a:endParaRPr>
          </a:p>
        </p:txBody>
      </p:sp>
      <p:sp>
        <p:nvSpPr>
          <p:cNvPr id="184" name="Shape 184"/>
          <p:cNvSpPr txBox="1"/>
          <p:nvPr>
            <p:ph type="title"/>
          </p:nvPr>
        </p:nvSpPr>
        <p:spPr>
          <a:xfrm>
            <a:off x="457200" y="205975"/>
            <a:ext cx="8874000" cy="857400"/>
          </a:xfrm>
          <a:prstGeom prst="rect">
            <a:avLst/>
          </a:prstGeom>
        </p:spPr>
        <p:txBody>
          <a:bodyPr anchorCtr="0" anchor="t" bIns="91425" lIns="91425" rIns="91425" tIns="91425">
            <a:noAutofit/>
          </a:bodyPr>
          <a:lstStyle/>
          <a:p>
            <a:pPr lvl="0" rtl="0">
              <a:spcBef>
                <a:spcPts val="0"/>
              </a:spcBef>
              <a:buNone/>
            </a:pPr>
            <a:r>
              <a:rPr i="1" lang="en"/>
              <a:t>Replicated state machines</a:t>
            </a:r>
            <a:r>
              <a:rPr lang="en"/>
              <a:t> are the classic abstraction</a:t>
            </a: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8" name="Shape 188"/>
        <p:cNvGrpSpPr/>
        <p:nvPr/>
      </p:nvGrpSpPr>
      <p:grpSpPr>
        <a:xfrm>
          <a:off x="0" y="0"/>
          <a:ext cx="0" cy="0"/>
          <a:chOff x="0" y="0"/>
          <a:chExt cx="0" cy="0"/>
        </a:xfrm>
      </p:grpSpPr>
      <p:cxnSp>
        <p:nvCxnSpPr>
          <p:cNvPr id="189" name="Shape 189"/>
          <p:cNvCxnSpPr/>
          <p:nvPr/>
        </p:nvCxnSpPr>
        <p:spPr>
          <a:xfrm rot="10800000">
            <a:off x="3028670" y="2081675"/>
            <a:ext cx="0" cy="546600"/>
          </a:xfrm>
          <a:prstGeom prst="straightConnector1">
            <a:avLst/>
          </a:prstGeom>
          <a:noFill/>
          <a:ln cap="flat" cmpd="sng" w="19050">
            <a:solidFill>
              <a:srgbClr val="666666"/>
            </a:solidFill>
            <a:prstDash val="solid"/>
            <a:round/>
            <a:headEnd len="lg" w="lg" type="none"/>
            <a:tailEnd len="lg" w="lg" type="triangle"/>
          </a:ln>
        </p:spPr>
      </p:cxnSp>
      <p:graphicFrame>
        <p:nvGraphicFramePr>
          <p:cNvPr id="190" name="Shape 190"/>
          <p:cNvGraphicFramePr/>
          <p:nvPr/>
        </p:nvGraphicFramePr>
        <p:xfrm>
          <a:off x="615675" y="2528250"/>
          <a:ext cx="3000000" cy="3000000"/>
        </p:xfrm>
        <a:graphic>
          <a:graphicData uri="http://schemas.openxmlformats.org/drawingml/2006/table">
            <a:tbl>
              <a:tblPr>
                <a:noFill/>
                <a:tableStyleId>{2C612576-BE22-43A4-B1D1-E4ED512030DF}</a:tableStyleId>
              </a:tblPr>
              <a:tblGrid>
                <a:gridCol w="2413000"/>
                <a:gridCol w="2413000"/>
              </a:tblGrid>
              <a:tr h="381000">
                <a:tc>
                  <a:txBody>
                    <a:bodyPr>
                      <a:noAutofit/>
                    </a:bodyPr>
                    <a:lstStyle/>
                    <a:p>
                      <a:pPr lvl="0" algn="ctr">
                        <a:spcBef>
                          <a:spcPts val="0"/>
                        </a:spcBef>
                        <a:buNone/>
                      </a:pPr>
                      <a:r>
                        <a:rPr lang="en"/>
                        <a:t>consensus info</a:t>
                      </a:r>
                    </a:p>
                  </a:txBody>
                  <a:tcPr marT="91425" marB="91425" marR="91425" marL="91425">
                    <a:solidFill>
                      <a:srgbClr val="D9EAD3"/>
                    </a:solidFill>
                  </a:tcPr>
                </a:tc>
                <a:tc>
                  <a:txBody>
                    <a:bodyPr>
                      <a:noAutofit/>
                    </a:bodyPr>
                    <a:lstStyle/>
                    <a:p>
                      <a:pPr lvl="0" algn="ctr">
                        <a:spcBef>
                          <a:spcPts val="0"/>
                        </a:spcBef>
                        <a:buNone/>
                      </a:pPr>
                      <a:r>
                        <a:rPr lang="en"/>
                        <a:t>input</a:t>
                      </a:r>
                    </a:p>
                  </a:txBody>
                  <a:tcPr marT="91425" marB="91425" marR="91425" marL="91425">
                    <a:solidFill>
                      <a:srgbClr val="C9DAF8"/>
                    </a:solidFill>
                  </a:tcPr>
                </a:tc>
              </a:tr>
              <a:tr h="381000">
                <a:tc>
                  <a:txBody>
                    <a:bodyPr>
                      <a:noAutofit/>
                    </a:bodyPr>
                    <a:lstStyle/>
                    <a:p>
                      <a:pPr lvl="0" rtl="0">
                        <a:spcBef>
                          <a:spcPts val="0"/>
                        </a:spcBef>
                        <a:buNone/>
                      </a:pPr>
                      <a:r>
                        <a:rPr lang="en"/>
                        <a:t>nonce=0x456...</a:t>
                      </a:r>
                    </a:p>
                  </a:txBody>
                  <a:tcPr marT="91425" marB="91425" marR="91425" marL="91425">
                    <a:solidFill>
                      <a:srgbClr val="D9EAD3"/>
                    </a:solidFill>
                  </a:tcPr>
                </a:tc>
                <a:tc>
                  <a:txBody>
                    <a:bodyPr>
                      <a:noAutofit/>
                    </a:bodyPr>
                    <a:lstStyle/>
                    <a:p>
                      <a:pPr lvl="0" rtl="0">
                        <a:spcBef>
                          <a:spcPts val="0"/>
                        </a:spcBef>
                        <a:buNone/>
                      </a:pPr>
                      <a:r>
                        <a:rPr lang="en"/>
                        <a:t>A→B 17  signed(Alice)</a:t>
                      </a:r>
                    </a:p>
                  </a:txBody>
                  <a:tcPr marT="91425" marB="91425" marR="91425" marL="91425">
                    <a:solidFill>
                      <a:srgbClr val="C9DAF8"/>
                    </a:solidFill>
                  </a:tcPr>
                </a:tc>
              </a:tr>
            </a:tbl>
          </a:graphicData>
        </a:graphic>
      </p:graphicFrame>
      <p:sp>
        <p:nvSpPr>
          <p:cNvPr id="191" name="Shape 191"/>
          <p:cNvSpPr txBox="1"/>
          <p:nvPr>
            <p:ph type="title"/>
          </p:nvPr>
        </p:nvSpPr>
        <p:spPr>
          <a:xfrm>
            <a:off x="457200" y="205975"/>
            <a:ext cx="8874000" cy="857400"/>
          </a:xfrm>
          <a:prstGeom prst="rect">
            <a:avLst/>
          </a:prstGeom>
        </p:spPr>
        <p:txBody>
          <a:bodyPr anchorCtr="0" anchor="t" bIns="91425" lIns="91425" rIns="91425" tIns="91425">
            <a:noAutofit/>
          </a:bodyPr>
          <a:lstStyle/>
          <a:p>
            <a:pPr lvl="0" rtl="0">
              <a:spcBef>
                <a:spcPts val="0"/>
              </a:spcBef>
              <a:buNone/>
            </a:pPr>
            <a:r>
              <a:rPr lang="en"/>
              <a:t>“Blockchain” is an ordered list of inputs w/consensus</a:t>
            </a:r>
          </a:p>
        </p:txBody>
      </p:sp>
      <p:cxnSp>
        <p:nvCxnSpPr>
          <p:cNvPr id="192" name="Shape 192"/>
          <p:cNvCxnSpPr/>
          <p:nvPr/>
        </p:nvCxnSpPr>
        <p:spPr>
          <a:xfrm rot="10800000">
            <a:off x="3028670" y="3367650"/>
            <a:ext cx="0" cy="546600"/>
          </a:xfrm>
          <a:prstGeom prst="straightConnector1">
            <a:avLst/>
          </a:prstGeom>
          <a:noFill/>
          <a:ln cap="flat" cmpd="sng" w="19050">
            <a:solidFill>
              <a:srgbClr val="666666"/>
            </a:solidFill>
            <a:prstDash val="solid"/>
            <a:round/>
            <a:headEnd len="lg" w="lg" type="none"/>
            <a:tailEnd len="lg" w="lg" type="triangle"/>
          </a:ln>
        </p:spPr>
      </p:cxnSp>
      <p:graphicFrame>
        <p:nvGraphicFramePr>
          <p:cNvPr id="193" name="Shape 193"/>
          <p:cNvGraphicFramePr/>
          <p:nvPr/>
        </p:nvGraphicFramePr>
        <p:xfrm>
          <a:off x="615675" y="3814225"/>
          <a:ext cx="3000000" cy="3000000"/>
        </p:xfrm>
        <a:graphic>
          <a:graphicData uri="http://schemas.openxmlformats.org/drawingml/2006/table">
            <a:tbl>
              <a:tblPr>
                <a:noFill/>
                <a:tableStyleId>{2C612576-BE22-43A4-B1D1-E4ED512030DF}</a:tableStyleId>
              </a:tblPr>
              <a:tblGrid>
                <a:gridCol w="2413000"/>
                <a:gridCol w="2413000"/>
              </a:tblGrid>
              <a:tr h="381000">
                <a:tc>
                  <a:txBody>
                    <a:bodyPr>
                      <a:noAutofit/>
                    </a:bodyPr>
                    <a:lstStyle/>
                    <a:p>
                      <a:pPr lvl="0" rtl="0" algn="ctr">
                        <a:spcBef>
                          <a:spcPts val="0"/>
                        </a:spcBef>
                        <a:buNone/>
                      </a:pPr>
                      <a:r>
                        <a:rPr lang="en"/>
                        <a:t>consensus info</a:t>
                      </a:r>
                    </a:p>
                  </a:txBody>
                  <a:tcPr marT="91425" marB="91425" marR="91425" marL="91425">
                    <a:solidFill>
                      <a:srgbClr val="D9EAD3"/>
                    </a:solidFill>
                  </a:tcPr>
                </a:tc>
                <a:tc>
                  <a:txBody>
                    <a:bodyPr>
                      <a:noAutofit/>
                    </a:bodyPr>
                    <a:lstStyle/>
                    <a:p>
                      <a:pPr lvl="0" rtl="0" algn="ctr">
                        <a:spcBef>
                          <a:spcPts val="0"/>
                        </a:spcBef>
                        <a:buNone/>
                      </a:pPr>
                      <a:r>
                        <a:rPr lang="en"/>
                        <a:t>input</a:t>
                      </a:r>
                    </a:p>
                  </a:txBody>
                  <a:tcPr marT="91425" marB="91425" marR="91425" marL="91425">
                    <a:solidFill>
                      <a:srgbClr val="C9DAF8"/>
                    </a:solidFill>
                  </a:tcPr>
                </a:tc>
              </a:tr>
              <a:tr h="381000">
                <a:tc>
                  <a:txBody>
                    <a:bodyPr>
                      <a:noAutofit/>
                    </a:bodyPr>
                    <a:lstStyle/>
                    <a:p>
                      <a:pPr lvl="0" rtl="0">
                        <a:spcBef>
                          <a:spcPts val="0"/>
                        </a:spcBef>
                        <a:buNone/>
                      </a:pPr>
                      <a:r>
                        <a:rPr lang="en"/>
                        <a:t>nonce=0x123...</a:t>
                      </a:r>
                    </a:p>
                  </a:txBody>
                  <a:tcPr marT="91425" marB="91425" marR="91425" marL="91425">
                    <a:solidFill>
                      <a:srgbClr val="D9EAD3"/>
                    </a:solidFill>
                  </a:tcPr>
                </a:tc>
                <a:tc>
                  <a:txBody>
                    <a:bodyPr>
                      <a:noAutofit/>
                    </a:bodyPr>
                    <a:lstStyle/>
                    <a:p>
                      <a:pPr lvl="0" rtl="0">
                        <a:spcBef>
                          <a:spcPts val="0"/>
                        </a:spcBef>
                        <a:buNone/>
                      </a:pPr>
                      <a:r>
                        <a:rPr lang="en"/>
                        <a:t>B</a:t>
                      </a:r>
                      <a:r>
                        <a:rPr lang="en"/>
                        <a:t>→C 11  signed(Bob)</a:t>
                      </a:r>
                    </a:p>
                  </a:txBody>
                  <a:tcPr marT="91425" marB="91425" marR="91425" marL="91425">
                    <a:solidFill>
                      <a:srgbClr val="C9DAF8"/>
                    </a:solidFill>
                  </a:tcPr>
                </a:tc>
              </a:tr>
            </a:tbl>
          </a:graphicData>
        </a:graphic>
      </p:graphicFrame>
      <p:graphicFrame>
        <p:nvGraphicFramePr>
          <p:cNvPr id="194" name="Shape 194"/>
          <p:cNvGraphicFramePr/>
          <p:nvPr/>
        </p:nvGraphicFramePr>
        <p:xfrm>
          <a:off x="615675" y="1242275"/>
          <a:ext cx="3000000" cy="3000000"/>
        </p:xfrm>
        <a:graphic>
          <a:graphicData uri="http://schemas.openxmlformats.org/drawingml/2006/table">
            <a:tbl>
              <a:tblPr>
                <a:noFill/>
                <a:tableStyleId>{2C612576-BE22-43A4-B1D1-E4ED512030DF}</a:tableStyleId>
              </a:tblPr>
              <a:tblGrid>
                <a:gridCol w="2413000"/>
                <a:gridCol w="2413000"/>
              </a:tblGrid>
              <a:tr h="381000">
                <a:tc>
                  <a:txBody>
                    <a:bodyPr>
                      <a:noAutofit/>
                    </a:bodyPr>
                    <a:lstStyle/>
                    <a:p>
                      <a:pPr lvl="0" rtl="0" algn="ctr">
                        <a:spcBef>
                          <a:spcPts val="0"/>
                        </a:spcBef>
                        <a:buNone/>
                      </a:pPr>
                      <a:r>
                        <a:rPr lang="en"/>
                        <a:t>consensus info</a:t>
                      </a:r>
                    </a:p>
                  </a:txBody>
                  <a:tcPr marT="91425" marB="91425" marR="91425" marL="91425">
                    <a:solidFill>
                      <a:srgbClr val="D9EAD3"/>
                    </a:solidFill>
                  </a:tcPr>
                </a:tc>
                <a:tc>
                  <a:txBody>
                    <a:bodyPr>
                      <a:noAutofit/>
                    </a:bodyPr>
                    <a:lstStyle/>
                    <a:p>
                      <a:pPr lvl="0" rtl="0" algn="ctr">
                        <a:spcBef>
                          <a:spcPts val="0"/>
                        </a:spcBef>
                        <a:buNone/>
                      </a:pPr>
                      <a:r>
                        <a:rPr lang="en"/>
                        <a:t>input</a:t>
                      </a:r>
                    </a:p>
                  </a:txBody>
                  <a:tcPr marT="91425" marB="91425" marR="91425" marL="91425">
                    <a:solidFill>
                      <a:srgbClr val="C9DAF8"/>
                    </a:solidFill>
                  </a:tcPr>
                </a:tc>
              </a:tr>
              <a:tr h="381000">
                <a:tc>
                  <a:txBody>
                    <a:bodyPr>
                      <a:noAutofit/>
                    </a:bodyPr>
                    <a:lstStyle/>
                    <a:p>
                      <a:pPr lvl="0" rtl="0">
                        <a:spcBef>
                          <a:spcPts val="0"/>
                        </a:spcBef>
                        <a:buNone/>
                      </a:pPr>
                      <a:r>
                        <a:rPr lang="en"/>
                        <a:t>∅</a:t>
                      </a:r>
                    </a:p>
                  </a:txBody>
                  <a:tcPr marT="91425" marB="91425" marR="91425" marL="91425">
                    <a:solidFill>
                      <a:srgbClr val="D9EAD3"/>
                    </a:solidFill>
                  </a:tcPr>
                </a:tc>
                <a:tc>
                  <a:txBody>
                    <a:bodyPr>
                      <a:noAutofit/>
                    </a:bodyPr>
                    <a:lstStyle/>
                    <a:p>
                      <a:pPr lvl="0" rtl="0">
                        <a:spcBef>
                          <a:spcPts val="0"/>
                        </a:spcBef>
                        <a:buClr>
                          <a:schemeClr val="dk1"/>
                        </a:buClr>
                        <a:buSzPct val="78571"/>
                        <a:buFont typeface="Arial"/>
                        <a:buNone/>
                      </a:pPr>
                      <a:r>
                        <a:rPr lang="en">
                          <a:solidFill>
                            <a:schemeClr val="dk1"/>
                          </a:solidFill>
                        </a:rPr>
                        <a:t>∅</a:t>
                      </a:r>
                    </a:p>
                  </a:txBody>
                  <a:tcPr marT="91425" marB="91425" marR="91425" marL="91425">
                    <a:solidFill>
                      <a:srgbClr val="C9DAF8"/>
                    </a:solidFill>
                  </a:tcPr>
                </a:tc>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8" name="Shape 198"/>
        <p:cNvGrpSpPr/>
        <p:nvPr/>
      </p:nvGrpSpPr>
      <p:grpSpPr>
        <a:xfrm>
          <a:off x="0" y="0"/>
          <a:ext cx="0" cy="0"/>
          <a:chOff x="0" y="0"/>
          <a:chExt cx="0" cy="0"/>
        </a:xfrm>
      </p:grpSpPr>
      <p:sp>
        <p:nvSpPr>
          <p:cNvPr id="199" name="Shape 199"/>
          <p:cNvSpPr txBox="1"/>
          <p:nvPr>
            <p:ph type="title"/>
          </p:nvPr>
        </p:nvSpPr>
        <p:spPr>
          <a:xfrm>
            <a:off x="457200" y="205975"/>
            <a:ext cx="8449500" cy="857400"/>
          </a:xfrm>
          <a:prstGeom prst="rect">
            <a:avLst/>
          </a:prstGeom>
        </p:spPr>
        <p:txBody>
          <a:bodyPr anchorCtr="0" anchor="t" bIns="91425" lIns="91425" rIns="91425" tIns="91425">
            <a:noAutofit/>
          </a:bodyPr>
          <a:lstStyle/>
          <a:p>
            <a:pPr lvl="0" rtl="0">
              <a:spcBef>
                <a:spcPts val="0"/>
              </a:spcBef>
              <a:buNone/>
            </a:pPr>
            <a:r>
              <a:rPr lang="en"/>
              <a:t>“State” is really just a compression of history</a:t>
            </a:r>
          </a:p>
        </p:txBody>
      </p:sp>
      <p:sp>
        <p:nvSpPr>
          <p:cNvPr id="200" name="Shape 200"/>
          <p:cNvSpPr/>
          <p:nvPr/>
        </p:nvSpPr>
        <p:spPr>
          <a:xfrm>
            <a:off x="1013700" y="1264650"/>
            <a:ext cx="4812600" cy="853500"/>
          </a:xfrm>
          <a:prstGeom prst="rect">
            <a:avLst/>
          </a:prstGeom>
          <a:solidFill>
            <a:srgbClr val="CCCCCC"/>
          </a:solidFill>
          <a:ln cap="flat" cmpd="sng" w="19050">
            <a:solidFill>
              <a:srgbClr val="666666"/>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sz="1800">
                <a:latin typeface="Trebuchet MS"/>
                <a:ea typeface="Trebuchet MS"/>
                <a:cs typeface="Trebuchet MS"/>
                <a:sym typeface="Trebuchet MS"/>
              </a:rPr>
              <a:t>	Inputs: Ø</a:t>
            </a:r>
          </a:p>
          <a:p>
            <a:pPr lvl="0" rtl="0">
              <a:spcBef>
                <a:spcPts val="0"/>
              </a:spcBef>
              <a:buNone/>
            </a:pPr>
            <a:r>
              <a:rPr lang="en" sz="1800">
                <a:latin typeface="Trebuchet MS"/>
                <a:ea typeface="Trebuchet MS"/>
                <a:cs typeface="Trebuchet MS"/>
                <a:sym typeface="Trebuchet MS"/>
              </a:rPr>
              <a:t>       Outputs: 25</a:t>
            </a:r>
            <a:r>
              <a:rPr lang="en" sz="1800">
                <a:solidFill>
                  <a:srgbClr val="000000"/>
                </a:solidFill>
                <a:latin typeface="Trebuchet MS"/>
                <a:ea typeface="Trebuchet MS"/>
                <a:cs typeface="Trebuchet MS"/>
                <a:sym typeface="Trebuchet MS"/>
              </a:rPr>
              <a:t>→</a:t>
            </a:r>
            <a:r>
              <a:rPr lang="en" sz="1800">
                <a:latin typeface="Trebuchet MS"/>
                <a:ea typeface="Trebuchet MS"/>
                <a:cs typeface="Trebuchet MS"/>
                <a:sym typeface="Trebuchet MS"/>
              </a:rPr>
              <a:t>Alice</a:t>
            </a:r>
          </a:p>
        </p:txBody>
      </p:sp>
      <p:sp>
        <p:nvSpPr>
          <p:cNvPr id="201" name="Shape 201"/>
          <p:cNvSpPr/>
          <p:nvPr/>
        </p:nvSpPr>
        <p:spPr>
          <a:xfrm>
            <a:off x="1013700" y="2118134"/>
            <a:ext cx="4812600" cy="929400"/>
          </a:xfrm>
          <a:prstGeom prst="rect">
            <a:avLst/>
          </a:prstGeom>
          <a:solidFill>
            <a:srgbClr val="CCCCCC"/>
          </a:solidFill>
          <a:ln cap="flat" cmpd="sng" w="19050">
            <a:solidFill>
              <a:srgbClr val="666666"/>
            </a:solidFill>
            <a:prstDash val="solid"/>
            <a:round/>
            <a:headEnd len="med" w="med" type="none"/>
            <a:tailEnd len="med" w="med" type="none"/>
          </a:ln>
        </p:spPr>
        <p:txBody>
          <a:bodyPr anchorCtr="0" anchor="ctr" bIns="91425" lIns="91425" rIns="91425" tIns="91425">
            <a:noAutofit/>
          </a:bodyPr>
          <a:lstStyle/>
          <a:p>
            <a:pPr indent="457200" lvl="0" rtl="0">
              <a:lnSpc>
                <a:spcPct val="150000"/>
              </a:lnSpc>
              <a:spcBef>
                <a:spcPts val="0"/>
              </a:spcBef>
              <a:buNone/>
            </a:pPr>
            <a:r>
              <a:rPr lang="en" sz="1800">
                <a:solidFill>
                  <a:srgbClr val="000000"/>
                </a:solidFill>
                <a:latin typeface="Trebuchet MS"/>
                <a:ea typeface="Trebuchet MS"/>
                <a:cs typeface="Trebuchet MS"/>
                <a:sym typeface="Trebuchet MS"/>
              </a:rPr>
              <a:t>Inputs: 1[0]</a:t>
            </a:r>
          </a:p>
          <a:p>
            <a:pPr indent="457200" lvl="0" rtl="0">
              <a:lnSpc>
                <a:spcPct val="115000"/>
              </a:lnSpc>
              <a:spcBef>
                <a:spcPts val="0"/>
              </a:spcBef>
              <a:buNone/>
            </a:pPr>
            <a:r>
              <a:rPr lang="en" sz="1800">
                <a:solidFill>
                  <a:srgbClr val="000000"/>
                </a:solidFill>
                <a:latin typeface="Trebuchet MS"/>
                <a:ea typeface="Trebuchet MS"/>
                <a:cs typeface="Trebuchet MS"/>
                <a:sym typeface="Trebuchet MS"/>
              </a:rPr>
              <a:t>Outputs: 17→Bob, 8→Alice</a:t>
            </a:r>
          </a:p>
          <a:p>
            <a:pPr lvl="0" rtl="0" algn="r">
              <a:lnSpc>
                <a:spcPct val="115000"/>
              </a:lnSpc>
              <a:spcBef>
                <a:spcPts val="0"/>
              </a:spcBef>
              <a:buNone/>
            </a:pPr>
            <a:r>
              <a:rPr lang="en" sz="1000">
                <a:solidFill>
                  <a:srgbClr val="000000"/>
                </a:solidFill>
                <a:latin typeface="Trebuchet MS"/>
                <a:ea typeface="Trebuchet MS"/>
                <a:cs typeface="Trebuchet MS"/>
                <a:sym typeface="Trebuchet MS"/>
              </a:rPr>
              <a:t>SIGNED(Alice)</a:t>
            </a:r>
          </a:p>
        </p:txBody>
      </p:sp>
      <p:cxnSp>
        <p:nvCxnSpPr>
          <p:cNvPr id="202" name="Shape 202"/>
          <p:cNvCxnSpPr/>
          <p:nvPr/>
        </p:nvCxnSpPr>
        <p:spPr>
          <a:xfrm>
            <a:off x="548275" y="1778200"/>
            <a:ext cx="0" cy="2640900"/>
          </a:xfrm>
          <a:prstGeom prst="straightConnector1">
            <a:avLst/>
          </a:prstGeom>
          <a:noFill/>
          <a:ln cap="flat" cmpd="sng" w="19050">
            <a:solidFill>
              <a:srgbClr val="666666"/>
            </a:solidFill>
            <a:prstDash val="solid"/>
            <a:round/>
            <a:headEnd len="lg" w="lg" type="none"/>
            <a:tailEnd len="lg" w="lg" type="triangle"/>
          </a:ln>
        </p:spPr>
      </p:cxnSp>
      <p:sp>
        <p:nvSpPr>
          <p:cNvPr id="203" name="Shape 203"/>
          <p:cNvSpPr txBox="1"/>
          <p:nvPr/>
        </p:nvSpPr>
        <p:spPr>
          <a:xfrm>
            <a:off x="267575" y="1430800"/>
            <a:ext cx="598200" cy="347400"/>
          </a:xfrm>
          <a:prstGeom prst="rect">
            <a:avLst/>
          </a:prstGeom>
          <a:noFill/>
          <a:ln>
            <a:noFill/>
          </a:ln>
        </p:spPr>
        <p:txBody>
          <a:bodyPr anchorCtr="0" anchor="t" bIns="91425" lIns="91425" rIns="91425" tIns="91425">
            <a:noAutofit/>
          </a:bodyPr>
          <a:lstStyle/>
          <a:p>
            <a:pPr lvl="0" rtl="0">
              <a:spcBef>
                <a:spcPts val="0"/>
              </a:spcBef>
              <a:buNone/>
            </a:pPr>
            <a:r>
              <a:rPr lang="en"/>
              <a:t>time</a:t>
            </a:r>
          </a:p>
        </p:txBody>
      </p:sp>
      <p:sp>
        <p:nvSpPr>
          <p:cNvPr id="204" name="Shape 204"/>
          <p:cNvSpPr/>
          <p:nvPr/>
        </p:nvSpPr>
        <p:spPr>
          <a:xfrm>
            <a:off x="5966425" y="4073875"/>
            <a:ext cx="2055600" cy="754800"/>
          </a:xfrm>
          <a:prstGeom prst="cloudCallout">
            <a:avLst>
              <a:gd fmla="val -53718" name="adj1"/>
              <a:gd fmla="val 24169" name="adj2"/>
            </a:avLst>
          </a:prstGeom>
          <a:solidFill>
            <a:srgbClr val="CCCCCC"/>
          </a:solidFill>
          <a:ln cap="flat" cmpd="sng" w="19050">
            <a:solidFill>
              <a:srgbClr val="666666"/>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a:t>is this valid?</a:t>
            </a:r>
          </a:p>
        </p:txBody>
      </p:sp>
      <p:sp>
        <p:nvSpPr>
          <p:cNvPr id="205" name="Shape 205"/>
          <p:cNvSpPr txBox="1"/>
          <p:nvPr/>
        </p:nvSpPr>
        <p:spPr>
          <a:xfrm>
            <a:off x="6135750" y="2822100"/>
            <a:ext cx="1553100" cy="1093500"/>
          </a:xfrm>
          <a:prstGeom prst="rect">
            <a:avLst/>
          </a:prstGeom>
          <a:noFill/>
          <a:ln>
            <a:noFill/>
          </a:ln>
        </p:spPr>
        <p:txBody>
          <a:bodyPr anchorCtr="0" anchor="t" bIns="91425" lIns="91425" rIns="91425" tIns="91425">
            <a:noAutofit/>
          </a:bodyPr>
          <a:lstStyle/>
          <a:p>
            <a:pPr lvl="0" rtl="0">
              <a:spcBef>
                <a:spcPts val="0"/>
              </a:spcBef>
              <a:buNone/>
            </a:pPr>
            <a:r>
              <a:rPr i="1" lang="en"/>
              <a:t>Inefficient: Scan blockchain to </a:t>
            </a:r>
            <a:r>
              <a:rPr i="1" lang="en"/>
              <a:t>check for validity</a:t>
            </a:r>
          </a:p>
        </p:txBody>
      </p:sp>
      <p:sp>
        <p:nvSpPr>
          <p:cNvPr id="206" name="Shape 206"/>
          <p:cNvSpPr/>
          <p:nvPr/>
        </p:nvSpPr>
        <p:spPr>
          <a:xfrm>
            <a:off x="1013700" y="3052348"/>
            <a:ext cx="4812600" cy="929399"/>
          </a:xfrm>
          <a:prstGeom prst="rect">
            <a:avLst/>
          </a:prstGeom>
          <a:solidFill>
            <a:srgbClr val="CCCCCC"/>
          </a:solidFill>
          <a:ln cap="flat" cmpd="sng" w="19050">
            <a:solidFill>
              <a:srgbClr val="666666"/>
            </a:solidFill>
            <a:prstDash val="solid"/>
            <a:round/>
            <a:headEnd len="med" w="med" type="none"/>
            <a:tailEnd len="med" w="med" type="none"/>
          </a:ln>
        </p:spPr>
        <p:txBody>
          <a:bodyPr anchorCtr="0" anchor="ctr" bIns="91425" lIns="91425" rIns="91425" tIns="91425">
            <a:noAutofit/>
          </a:bodyPr>
          <a:lstStyle/>
          <a:p>
            <a:pPr indent="457200" lvl="0" rtl="0">
              <a:lnSpc>
                <a:spcPct val="150000"/>
              </a:lnSpc>
              <a:spcBef>
                <a:spcPts val="0"/>
              </a:spcBef>
              <a:buNone/>
            </a:pPr>
            <a:r>
              <a:rPr lang="en" sz="1800">
                <a:solidFill>
                  <a:srgbClr val="000000"/>
                </a:solidFill>
                <a:latin typeface="Trebuchet MS"/>
                <a:ea typeface="Trebuchet MS"/>
                <a:cs typeface="Trebuchet MS"/>
                <a:sym typeface="Trebuchet MS"/>
              </a:rPr>
              <a:t>Inputs: 2[0]</a:t>
            </a:r>
          </a:p>
          <a:p>
            <a:pPr indent="457200" lvl="0" rtl="0">
              <a:lnSpc>
                <a:spcPct val="115000"/>
              </a:lnSpc>
              <a:spcBef>
                <a:spcPts val="0"/>
              </a:spcBef>
              <a:buNone/>
            </a:pPr>
            <a:r>
              <a:rPr lang="en" sz="1800">
                <a:solidFill>
                  <a:srgbClr val="000000"/>
                </a:solidFill>
                <a:latin typeface="Trebuchet MS"/>
                <a:ea typeface="Trebuchet MS"/>
                <a:cs typeface="Trebuchet MS"/>
                <a:sym typeface="Trebuchet MS"/>
              </a:rPr>
              <a:t>Outputs: 8→Carol, 7→Bob</a:t>
            </a:r>
          </a:p>
          <a:p>
            <a:pPr lvl="0" rtl="0" algn="r">
              <a:lnSpc>
                <a:spcPct val="115000"/>
              </a:lnSpc>
              <a:spcBef>
                <a:spcPts val="0"/>
              </a:spcBef>
              <a:buNone/>
            </a:pPr>
            <a:r>
              <a:rPr lang="en" sz="1000">
                <a:solidFill>
                  <a:srgbClr val="000000"/>
                </a:solidFill>
                <a:latin typeface="Trebuchet MS"/>
                <a:ea typeface="Trebuchet MS"/>
                <a:cs typeface="Trebuchet MS"/>
                <a:sym typeface="Trebuchet MS"/>
              </a:rPr>
              <a:t>SIGNED(Bob)</a:t>
            </a:r>
          </a:p>
        </p:txBody>
      </p:sp>
      <p:sp>
        <p:nvSpPr>
          <p:cNvPr id="207" name="Shape 207"/>
          <p:cNvSpPr/>
          <p:nvPr/>
        </p:nvSpPr>
        <p:spPr>
          <a:xfrm>
            <a:off x="1013700" y="3986563"/>
            <a:ext cx="4812600" cy="929400"/>
          </a:xfrm>
          <a:prstGeom prst="rect">
            <a:avLst/>
          </a:prstGeom>
          <a:solidFill>
            <a:srgbClr val="F6B26B"/>
          </a:solidFill>
          <a:ln cap="flat" cmpd="sng" w="19050">
            <a:solidFill>
              <a:srgbClr val="666666"/>
            </a:solidFill>
            <a:prstDash val="solid"/>
            <a:round/>
            <a:headEnd len="med" w="med" type="none"/>
            <a:tailEnd len="med" w="med" type="none"/>
          </a:ln>
        </p:spPr>
        <p:txBody>
          <a:bodyPr anchorCtr="0" anchor="ctr" bIns="91425" lIns="91425" rIns="91425" tIns="91425">
            <a:noAutofit/>
          </a:bodyPr>
          <a:lstStyle/>
          <a:p>
            <a:pPr indent="457200" lvl="0" rtl="0">
              <a:lnSpc>
                <a:spcPct val="150000"/>
              </a:lnSpc>
              <a:spcBef>
                <a:spcPts val="0"/>
              </a:spcBef>
              <a:buNone/>
            </a:pPr>
            <a:r>
              <a:rPr lang="en" sz="1800">
                <a:solidFill>
                  <a:srgbClr val="000000"/>
                </a:solidFill>
                <a:latin typeface="Trebuchet MS"/>
                <a:ea typeface="Trebuchet MS"/>
                <a:cs typeface="Trebuchet MS"/>
                <a:sym typeface="Trebuchet MS"/>
              </a:rPr>
              <a:t>Inputs: 2[1]</a:t>
            </a:r>
          </a:p>
          <a:p>
            <a:pPr indent="457200" lvl="0" rtl="0">
              <a:lnSpc>
                <a:spcPct val="115000"/>
              </a:lnSpc>
              <a:spcBef>
                <a:spcPts val="0"/>
              </a:spcBef>
              <a:buNone/>
            </a:pPr>
            <a:r>
              <a:rPr lang="en" sz="1800">
                <a:solidFill>
                  <a:srgbClr val="000000"/>
                </a:solidFill>
                <a:latin typeface="Trebuchet MS"/>
                <a:ea typeface="Trebuchet MS"/>
                <a:cs typeface="Trebuchet MS"/>
                <a:sym typeface="Trebuchet MS"/>
              </a:rPr>
              <a:t>Outputs: 6→David, 2→Alice</a:t>
            </a:r>
          </a:p>
          <a:p>
            <a:pPr lvl="0" rtl="0" algn="r">
              <a:lnSpc>
                <a:spcPct val="115000"/>
              </a:lnSpc>
              <a:spcBef>
                <a:spcPts val="0"/>
              </a:spcBef>
              <a:buNone/>
            </a:pPr>
            <a:r>
              <a:rPr lang="en" sz="1000">
                <a:solidFill>
                  <a:srgbClr val="000000"/>
                </a:solidFill>
                <a:latin typeface="Trebuchet MS"/>
                <a:ea typeface="Trebuchet MS"/>
                <a:cs typeface="Trebuchet MS"/>
                <a:sym typeface="Trebuchet MS"/>
              </a:rPr>
              <a:t>SIGNED(Alice)</a:t>
            </a:r>
          </a:p>
        </p:txBody>
      </p:sp>
      <p:cxnSp>
        <p:nvCxnSpPr>
          <p:cNvPr id="208" name="Shape 208"/>
          <p:cNvCxnSpPr/>
          <p:nvPr/>
        </p:nvCxnSpPr>
        <p:spPr>
          <a:xfrm rot="10800000">
            <a:off x="6041700" y="2479050"/>
            <a:ext cx="0" cy="1481400"/>
          </a:xfrm>
          <a:prstGeom prst="straightConnector1">
            <a:avLst/>
          </a:prstGeom>
          <a:noFill/>
          <a:ln cap="flat" cmpd="sng" w="19050">
            <a:solidFill>
              <a:srgbClr val="666666"/>
            </a:solidFill>
            <a:prstDash val="dash"/>
            <a:round/>
            <a:headEnd len="lg" w="lg" type="none"/>
            <a:tailEnd len="lg" w="lg" type="triangle"/>
          </a:ln>
        </p:spPr>
      </p:cxnSp>
      <p:sp>
        <p:nvSpPr>
          <p:cNvPr id="209" name="Shape 209"/>
          <p:cNvSpPr txBox="1"/>
          <p:nvPr/>
        </p:nvSpPr>
        <p:spPr>
          <a:xfrm>
            <a:off x="1013700" y="1250150"/>
            <a:ext cx="338700" cy="347400"/>
          </a:xfrm>
          <a:prstGeom prst="rect">
            <a:avLst/>
          </a:prstGeom>
          <a:solidFill>
            <a:srgbClr val="00FF00"/>
          </a:solidFill>
          <a:ln cap="flat" cmpd="sng" w="9525">
            <a:solidFill>
              <a:srgbClr val="666666"/>
            </a:solidFill>
            <a:prstDash val="solid"/>
            <a:round/>
            <a:headEnd len="med" w="med" type="none"/>
            <a:tailEnd len="med" w="med" type="none"/>
          </a:ln>
        </p:spPr>
        <p:txBody>
          <a:bodyPr anchorCtr="0" anchor="t" bIns="91425" lIns="91425" rIns="91425" tIns="91425">
            <a:noAutofit/>
          </a:bodyPr>
          <a:lstStyle/>
          <a:p>
            <a:pPr lvl="0" rtl="0">
              <a:spcBef>
                <a:spcPts val="0"/>
              </a:spcBef>
              <a:buNone/>
            </a:pPr>
            <a:r>
              <a:rPr b="1" lang="en">
                <a:latin typeface="Courier New"/>
                <a:ea typeface="Courier New"/>
                <a:cs typeface="Courier New"/>
                <a:sym typeface="Courier New"/>
              </a:rPr>
              <a:t>1</a:t>
            </a:r>
          </a:p>
        </p:txBody>
      </p:sp>
      <p:sp>
        <p:nvSpPr>
          <p:cNvPr id="210" name="Shape 210"/>
          <p:cNvSpPr txBox="1"/>
          <p:nvPr/>
        </p:nvSpPr>
        <p:spPr>
          <a:xfrm>
            <a:off x="1013700" y="2107550"/>
            <a:ext cx="338700" cy="347400"/>
          </a:xfrm>
          <a:prstGeom prst="rect">
            <a:avLst/>
          </a:prstGeom>
          <a:solidFill>
            <a:srgbClr val="00FF00"/>
          </a:solidFill>
          <a:ln cap="flat" cmpd="sng" w="9525">
            <a:solidFill>
              <a:srgbClr val="666666"/>
            </a:solidFill>
            <a:prstDash val="solid"/>
            <a:round/>
            <a:headEnd len="med" w="med" type="none"/>
            <a:tailEnd len="med" w="med" type="none"/>
          </a:ln>
        </p:spPr>
        <p:txBody>
          <a:bodyPr anchorCtr="0" anchor="t" bIns="91425" lIns="91425" rIns="91425" tIns="91425">
            <a:noAutofit/>
          </a:bodyPr>
          <a:lstStyle/>
          <a:p>
            <a:pPr lvl="0" rtl="0">
              <a:spcBef>
                <a:spcPts val="0"/>
              </a:spcBef>
              <a:buNone/>
            </a:pPr>
            <a:r>
              <a:rPr b="1" lang="en">
                <a:latin typeface="Courier New"/>
                <a:ea typeface="Courier New"/>
                <a:cs typeface="Courier New"/>
                <a:sym typeface="Courier New"/>
              </a:rPr>
              <a:t>2</a:t>
            </a:r>
          </a:p>
        </p:txBody>
      </p:sp>
      <p:sp>
        <p:nvSpPr>
          <p:cNvPr id="211" name="Shape 211"/>
          <p:cNvSpPr txBox="1"/>
          <p:nvPr/>
        </p:nvSpPr>
        <p:spPr>
          <a:xfrm>
            <a:off x="1013700" y="3046050"/>
            <a:ext cx="338700" cy="347400"/>
          </a:xfrm>
          <a:prstGeom prst="rect">
            <a:avLst/>
          </a:prstGeom>
          <a:solidFill>
            <a:srgbClr val="00FF00"/>
          </a:solidFill>
          <a:ln cap="flat" cmpd="sng" w="9525">
            <a:solidFill>
              <a:srgbClr val="666666"/>
            </a:solidFill>
            <a:prstDash val="solid"/>
            <a:round/>
            <a:headEnd len="med" w="med" type="none"/>
            <a:tailEnd len="med" w="med" type="none"/>
          </a:ln>
        </p:spPr>
        <p:txBody>
          <a:bodyPr anchorCtr="0" anchor="t" bIns="91425" lIns="91425" rIns="91425" tIns="91425">
            <a:noAutofit/>
          </a:bodyPr>
          <a:lstStyle/>
          <a:p>
            <a:pPr lvl="0" rtl="0">
              <a:spcBef>
                <a:spcPts val="0"/>
              </a:spcBef>
              <a:buNone/>
            </a:pPr>
            <a:r>
              <a:rPr b="1" lang="en">
                <a:latin typeface="Courier New"/>
                <a:ea typeface="Courier New"/>
                <a:cs typeface="Courier New"/>
                <a:sym typeface="Courier New"/>
              </a:rPr>
              <a:t>3</a:t>
            </a:r>
          </a:p>
        </p:txBody>
      </p:sp>
      <p:sp>
        <p:nvSpPr>
          <p:cNvPr id="212" name="Shape 212"/>
          <p:cNvSpPr txBox="1"/>
          <p:nvPr/>
        </p:nvSpPr>
        <p:spPr>
          <a:xfrm>
            <a:off x="1013700" y="3984550"/>
            <a:ext cx="338700" cy="347400"/>
          </a:xfrm>
          <a:prstGeom prst="rect">
            <a:avLst/>
          </a:prstGeom>
          <a:solidFill>
            <a:srgbClr val="00FF00"/>
          </a:solidFill>
          <a:ln cap="flat" cmpd="sng" w="9525">
            <a:solidFill>
              <a:srgbClr val="666666"/>
            </a:solidFill>
            <a:prstDash val="solid"/>
            <a:round/>
            <a:headEnd len="med" w="med" type="none"/>
            <a:tailEnd len="med" w="med" type="none"/>
          </a:ln>
        </p:spPr>
        <p:txBody>
          <a:bodyPr anchorCtr="0" anchor="t" bIns="91425" lIns="91425" rIns="91425" tIns="91425">
            <a:noAutofit/>
          </a:bodyPr>
          <a:lstStyle/>
          <a:p>
            <a:pPr lvl="0" rtl="0">
              <a:spcBef>
                <a:spcPts val="0"/>
              </a:spcBef>
              <a:buNone/>
            </a:pPr>
            <a:r>
              <a:rPr b="1" lang="en">
                <a:latin typeface="Courier New"/>
                <a:ea typeface="Courier New"/>
                <a:cs typeface="Courier New"/>
                <a:sym typeface="Courier New"/>
              </a:rPr>
              <a:t>4</a:t>
            </a:r>
          </a:p>
        </p:txBody>
      </p:sp>
      <p:sp>
        <p:nvSpPr>
          <p:cNvPr id="213" name="Shape 213"/>
          <p:cNvSpPr txBox="1"/>
          <p:nvPr/>
        </p:nvSpPr>
        <p:spPr>
          <a:xfrm>
            <a:off x="6041700" y="1395987"/>
            <a:ext cx="2642400" cy="1093500"/>
          </a:xfrm>
          <a:prstGeom prst="rect">
            <a:avLst/>
          </a:prstGeom>
          <a:noFill/>
          <a:ln>
            <a:noFill/>
          </a:ln>
        </p:spPr>
        <p:txBody>
          <a:bodyPr anchorCtr="0" anchor="t" bIns="91425" lIns="91425" rIns="91425" tIns="91425">
            <a:noAutofit/>
          </a:bodyPr>
          <a:lstStyle/>
          <a:p>
            <a:pPr lvl="0" rtl="0">
              <a:spcBef>
                <a:spcPts val="0"/>
              </a:spcBef>
              <a:buNone/>
            </a:pPr>
            <a:r>
              <a:rPr i="1" lang="en"/>
              <a:t>E</a:t>
            </a:r>
            <a:r>
              <a:rPr i="1" lang="en"/>
              <a:t>fficient: track UTXO set</a:t>
            </a:r>
          </a:p>
        </p:txBody>
      </p:sp>
      <p:sp>
        <p:nvSpPr>
          <p:cNvPr id="214" name="Shape 214"/>
          <p:cNvSpPr txBox="1"/>
          <p:nvPr/>
        </p:nvSpPr>
        <p:spPr>
          <a:xfrm>
            <a:off x="6135750" y="1878150"/>
            <a:ext cx="1553100" cy="453000"/>
          </a:xfrm>
          <a:prstGeom prst="rect">
            <a:avLst/>
          </a:prstGeom>
          <a:noFill/>
          <a:ln>
            <a:noFill/>
          </a:ln>
        </p:spPr>
        <p:txBody>
          <a:bodyPr anchorCtr="0" anchor="t" bIns="91425" lIns="91425" rIns="91425" tIns="91425">
            <a:noAutofit/>
          </a:bodyPr>
          <a:lstStyle/>
          <a:p>
            <a:pPr lvl="0" rtl="0">
              <a:spcBef>
                <a:spcPts val="0"/>
              </a:spcBef>
              <a:buNone/>
            </a:pPr>
            <a:r>
              <a:rPr lang="en"/>
              <a:t>{1[0]: 25, A}</a:t>
            </a:r>
          </a:p>
        </p:txBody>
      </p:sp>
      <p:sp>
        <p:nvSpPr>
          <p:cNvPr id="215" name="Shape 215"/>
          <p:cNvSpPr txBox="1"/>
          <p:nvPr/>
        </p:nvSpPr>
        <p:spPr>
          <a:xfrm>
            <a:off x="6135750" y="2802375"/>
            <a:ext cx="2822100" cy="453000"/>
          </a:xfrm>
          <a:prstGeom prst="rect">
            <a:avLst/>
          </a:prstGeom>
          <a:noFill/>
          <a:ln>
            <a:noFill/>
          </a:ln>
        </p:spPr>
        <p:txBody>
          <a:bodyPr anchorCtr="0" anchor="t" bIns="91425" lIns="91425" rIns="91425" tIns="91425">
            <a:noAutofit/>
          </a:bodyPr>
          <a:lstStyle/>
          <a:p>
            <a:pPr lvl="0" rtl="0">
              <a:spcBef>
                <a:spcPts val="0"/>
              </a:spcBef>
              <a:buNone/>
            </a:pPr>
            <a:r>
              <a:rPr lang="en"/>
              <a:t>{2[0]: 17, B; 2[1]: 8, A}</a:t>
            </a:r>
          </a:p>
        </p:txBody>
      </p:sp>
      <p:sp>
        <p:nvSpPr>
          <p:cNvPr id="216" name="Shape 216"/>
          <p:cNvSpPr txBox="1"/>
          <p:nvPr/>
        </p:nvSpPr>
        <p:spPr>
          <a:xfrm>
            <a:off x="6041700" y="3726600"/>
            <a:ext cx="2822100" cy="453000"/>
          </a:xfrm>
          <a:prstGeom prst="rect">
            <a:avLst/>
          </a:prstGeom>
          <a:noFill/>
          <a:ln>
            <a:noFill/>
          </a:ln>
        </p:spPr>
        <p:txBody>
          <a:bodyPr anchorCtr="0" anchor="t" bIns="91425" lIns="91425" rIns="91425" tIns="91425">
            <a:noAutofit/>
          </a:bodyPr>
          <a:lstStyle/>
          <a:p>
            <a:pPr lvl="0" rtl="0">
              <a:spcBef>
                <a:spcPts val="0"/>
              </a:spcBef>
              <a:buNone/>
            </a:pPr>
            <a:r>
              <a:rPr lang="en"/>
              <a:t>{2[1]: 8, A; 3[0]: 8, C, 3[1]: 7,B}</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4"/>
                                        </p:tgtEl>
                                        <p:attrNameLst>
                                          <p:attrName>style.visibility</p:attrName>
                                        </p:attrNameLst>
                                      </p:cBhvr>
                                      <p:to>
                                        <p:strVal val="visible"/>
                                      </p:to>
                                    </p:set>
                                    <p:animEffect filter="fade" transition="in">
                                      <p:cBhvr>
                                        <p:cTn dur="1000"/>
                                        <p:tgtEl>
                                          <p:spTgt spid="20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8"/>
                                        </p:tgtEl>
                                        <p:attrNameLst>
                                          <p:attrName>style.visibility</p:attrName>
                                        </p:attrNameLst>
                                      </p:cBhvr>
                                      <p:to>
                                        <p:strVal val="visible"/>
                                      </p:to>
                                    </p:set>
                                    <p:animEffect filter="fade" transition="in">
                                      <p:cBhvr>
                                        <p:cTn dur="1000"/>
                                        <p:tgtEl>
                                          <p:spTgt spid="208"/>
                                        </p:tgtEl>
                                      </p:cBhvr>
                                    </p:animEffect>
                                  </p:childTnLst>
                                </p:cTn>
                              </p:par>
                              <p:par>
                                <p:cTn fill="hold" nodeType="withEffect" presetClass="entr" presetID="10" presetSubtype="0">
                                  <p:stCondLst>
                                    <p:cond delay="0"/>
                                  </p:stCondLst>
                                  <p:childTnLst>
                                    <p:set>
                                      <p:cBhvr>
                                        <p:cTn dur="1" fill="hold">
                                          <p:stCondLst>
                                            <p:cond delay="0"/>
                                          </p:stCondLst>
                                        </p:cTn>
                                        <p:tgtEl>
                                          <p:spTgt spid="205"/>
                                        </p:tgtEl>
                                        <p:attrNameLst>
                                          <p:attrName>style.visibility</p:attrName>
                                        </p:attrNameLst>
                                      </p:cBhvr>
                                      <p:to>
                                        <p:strVal val="visible"/>
                                      </p:to>
                                    </p:set>
                                    <p:animEffect filter="fade" transition="in">
                                      <p:cBhvr>
                                        <p:cTn dur="1000"/>
                                        <p:tgtEl>
                                          <p:spTgt spid="20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205"/>
                                        </p:tgtEl>
                                      </p:cBhvr>
                                    </p:animEffect>
                                    <p:set>
                                      <p:cBhvr>
                                        <p:cTn dur="1" fill="hold">
                                          <p:stCondLst>
                                            <p:cond delay="1000"/>
                                          </p:stCondLst>
                                        </p:cTn>
                                        <p:tgtEl>
                                          <p:spTgt spid="205"/>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208"/>
                                        </p:tgtEl>
                                      </p:cBhvr>
                                    </p:animEffect>
                                    <p:set>
                                      <p:cBhvr>
                                        <p:cTn dur="1" fill="hold">
                                          <p:stCondLst>
                                            <p:cond delay="1000"/>
                                          </p:stCondLst>
                                        </p:cTn>
                                        <p:tgtEl>
                                          <p:spTgt spid="208"/>
                                        </p:tgtEl>
                                        <p:attrNameLst>
                                          <p:attrName>style.visibility</p:attrName>
                                        </p:attrNameLst>
                                      </p:cBhvr>
                                      <p:to>
                                        <p:strVal val="hidden"/>
                                      </p:to>
                                    </p:se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14"/>
                                        </p:tgtEl>
                                        <p:attrNameLst>
                                          <p:attrName>style.visibility</p:attrName>
                                        </p:attrNameLst>
                                      </p:cBhvr>
                                      <p:to>
                                        <p:strVal val="visible"/>
                                      </p:to>
                                    </p:set>
                                    <p:animEffect filter="fade" transition="in">
                                      <p:cBhvr>
                                        <p:cTn dur="1000"/>
                                        <p:tgtEl>
                                          <p:spTgt spid="214"/>
                                        </p:tgtEl>
                                      </p:cBhvr>
                                    </p:animEffect>
                                  </p:childTnLst>
                                </p:cTn>
                              </p:par>
                              <p:par>
                                <p:cTn fill="hold" nodeType="withEffect" presetClass="entr" presetID="10" presetSubtype="0">
                                  <p:stCondLst>
                                    <p:cond delay="0"/>
                                  </p:stCondLst>
                                  <p:childTnLst>
                                    <p:set>
                                      <p:cBhvr>
                                        <p:cTn dur="1" fill="hold">
                                          <p:stCondLst>
                                            <p:cond delay="0"/>
                                          </p:stCondLst>
                                        </p:cTn>
                                        <p:tgtEl>
                                          <p:spTgt spid="215"/>
                                        </p:tgtEl>
                                        <p:attrNameLst>
                                          <p:attrName>style.visibility</p:attrName>
                                        </p:attrNameLst>
                                      </p:cBhvr>
                                      <p:to>
                                        <p:strVal val="visible"/>
                                      </p:to>
                                    </p:set>
                                    <p:animEffect filter="fade" transition="in">
                                      <p:cBhvr>
                                        <p:cTn dur="1000"/>
                                        <p:tgtEl>
                                          <p:spTgt spid="215"/>
                                        </p:tgtEl>
                                      </p:cBhvr>
                                    </p:animEffect>
                                  </p:childTnLst>
                                </p:cTn>
                              </p:par>
                              <p:par>
                                <p:cTn fill="hold" nodeType="withEffect" presetClass="entr" presetID="10" presetSubtype="0">
                                  <p:stCondLst>
                                    <p:cond delay="0"/>
                                  </p:stCondLst>
                                  <p:childTnLst>
                                    <p:set>
                                      <p:cBhvr>
                                        <p:cTn dur="1" fill="hold">
                                          <p:stCondLst>
                                            <p:cond delay="0"/>
                                          </p:stCondLst>
                                        </p:cTn>
                                        <p:tgtEl>
                                          <p:spTgt spid="216"/>
                                        </p:tgtEl>
                                        <p:attrNameLst>
                                          <p:attrName>style.visibility</p:attrName>
                                        </p:attrNameLst>
                                      </p:cBhvr>
                                      <p:to>
                                        <p:strVal val="visible"/>
                                      </p:to>
                                    </p:set>
                                    <p:animEffect filter="fade" transition="in">
                                      <p:cBhvr>
                                        <p:cTn dur="1000"/>
                                        <p:tgtEl>
                                          <p:spTgt spid="216"/>
                                        </p:tgtEl>
                                      </p:cBhvr>
                                    </p:animEffect>
                                  </p:childTnLst>
                                </p:cTn>
                              </p:par>
                              <p:par>
                                <p:cTn fill="hold" nodeType="withEffect" presetClass="entr" presetID="10" presetSubtype="0">
                                  <p:stCondLst>
                                    <p:cond delay="0"/>
                                  </p:stCondLst>
                                  <p:childTnLst>
                                    <p:set>
                                      <p:cBhvr>
                                        <p:cTn dur="1" fill="hold">
                                          <p:stCondLst>
                                            <p:cond delay="0"/>
                                          </p:stCondLst>
                                        </p:cTn>
                                        <p:tgtEl>
                                          <p:spTgt spid="213"/>
                                        </p:tgtEl>
                                        <p:attrNameLst>
                                          <p:attrName>style.visibility</p:attrName>
                                        </p:attrNameLst>
                                      </p:cBhvr>
                                      <p:to>
                                        <p:strVal val="visible"/>
                                      </p:to>
                                    </p:set>
                                    <p:animEffect filter="fade" transition="in">
                                      <p:cBhvr>
                                        <p:cTn dur="1000"/>
                                        <p:tgtEl>
                                          <p:spTgt spid="21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0" name="Shape 220"/>
        <p:cNvGrpSpPr/>
        <p:nvPr/>
      </p:nvGrpSpPr>
      <p:grpSpPr>
        <a:xfrm>
          <a:off x="0" y="0"/>
          <a:ext cx="0" cy="0"/>
          <a:chOff x="0" y="0"/>
          <a:chExt cx="0" cy="0"/>
        </a:xfrm>
      </p:grpSpPr>
      <p:cxnSp>
        <p:nvCxnSpPr>
          <p:cNvPr id="221" name="Shape 221"/>
          <p:cNvCxnSpPr/>
          <p:nvPr/>
        </p:nvCxnSpPr>
        <p:spPr>
          <a:xfrm rot="10800000">
            <a:off x="4110270" y="2027075"/>
            <a:ext cx="0" cy="546600"/>
          </a:xfrm>
          <a:prstGeom prst="straightConnector1">
            <a:avLst/>
          </a:prstGeom>
          <a:noFill/>
          <a:ln cap="flat" cmpd="sng" w="19050">
            <a:solidFill>
              <a:srgbClr val="666666"/>
            </a:solidFill>
            <a:prstDash val="solid"/>
            <a:round/>
            <a:headEnd len="lg" w="lg" type="none"/>
            <a:tailEnd len="lg" w="lg" type="triangle"/>
          </a:ln>
        </p:spPr>
      </p:cxnSp>
      <p:graphicFrame>
        <p:nvGraphicFramePr>
          <p:cNvPr id="222" name="Shape 222"/>
          <p:cNvGraphicFramePr/>
          <p:nvPr/>
        </p:nvGraphicFramePr>
        <p:xfrm>
          <a:off x="615675" y="2528250"/>
          <a:ext cx="3000000" cy="3000000"/>
        </p:xfrm>
        <a:graphic>
          <a:graphicData uri="http://schemas.openxmlformats.org/drawingml/2006/table">
            <a:tbl>
              <a:tblPr>
                <a:noFill/>
                <a:tableStyleId>{2C612576-BE22-43A4-B1D1-E4ED512030DF}</a:tableStyleId>
              </a:tblPr>
              <a:tblGrid>
                <a:gridCol w="2413000"/>
                <a:gridCol w="2413000"/>
                <a:gridCol w="2413000"/>
              </a:tblGrid>
              <a:tr h="381000">
                <a:tc>
                  <a:txBody>
                    <a:bodyPr>
                      <a:noAutofit/>
                    </a:bodyPr>
                    <a:lstStyle/>
                    <a:p>
                      <a:pPr lvl="0" rtl="0" algn="ctr">
                        <a:spcBef>
                          <a:spcPts val="0"/>
                        </a:spcBef>
                        <a:buNone/>
                      </a:pPr>
                      <a:r>
                        <a:rPr lang="en"/>
                        <a:t>consensus info</a:t>
                      </a:r>
                    </a:p>
                  </a:txBody>
                  <a:tcPr marT="91425" marB="91425" marR="91425" marL="91425">
                    <a:solidFill>
                      <a:srgbClr val="D9EAD3"/>
                    </a:solidFill>
                  </a:tcPr>
                </a:tc>
                <a:tc>
                  <a:txBody>
                    <a:bodyPr>
                      <a:noAutofit/>
                    </a:bodyPr>
                    <a:lstStyle/>
                    <a:p>
                      <a:pPr lvl="0" rtl="0" algn="ctr">
                        <a:spcBef>
                          <a:spcPts val="0"/>
                        </a:spcBef>
                        <a:buNone/>
                      </a:pPr>
                      <a:r>
                        <a:rPr lang="en"/>
                        <a:t>input</a:t>
                      </a:r>
                    </a:p>
                  </a:txBody>
                  <a:tcPr marT="91425" marB="91425" marR="91425" marL="91425">
                    <a:solidFill>
                      <a:srgbClr val="C9DAF8"/>
                    </a:solidFill>
                  </a:tcPr>
                </a:tc>
                <a:tc>
                  <a:txBody>
                    <a:bodyPr>
                      <a:noAutofit/>
                    </a:bodyPr>
                    <a:lstStyle/>
                    <a:p>
                      <a:pPr lvl="0" rtl="0" algn="ctr">
                        <a:spcBef>
                          <a:spcPts val="0"/>
                        </a:spcBef>
                        <a:buNone/>
                      </a:pPr>
                      <a:r>
                        <a:rPr lang="en"/>
                        <a:t>state commitment</a:t>
                      </a:r>
                    </a:p>
                  </a:txBody>
                  <a:tcPr marT="91425" marB="91425" marR="91425" marL="91425">
                    <a:solidFill>
                      <a:srgbClr val="EAD1DC"/>
                    </a:solidFill>
                  </a:tcPr>
                </a:tc>
              </a:tr>
              <a:tr h="381000">
                <a:tc>
                  <a:txBody>
                    <a:bodyPr>
                      <a:noAutofit/>
                    </a:bodyPr>
                    <a:lstStyle/>
                    <a:p>
                      <a:pPr lvl="0" rtl="0">
                        <a:spcBef>
                          <a:spcPts val="0"/>
                        </a:spcBef>
                        <a:buNone/>
                      </a:pPr>
                      <a:r>
                        <a:rPr lang="en"/>
                        <a:t>nonce=0x456...</a:t>
                      </a:r>
                    </a:p>
                  </a:txBody>
                  <a:tcPr marT="91425" marB="91425" marR="91425" marL="91425">
                    <a:solidFill>
                      <a:srgbClr val="D9EAD3"/>
                    </a:solidFill>
                  </a:tcPr>
                </a:tc>
                <a:tc>
                  <a:txBody>
                    <a:bodyPr>
                      <a:noAutofit/>
                    </a:bodyPr>
                    <a:lstStyle/>
                    <a:p>
                      <a:pPr lvl="0" rtl="0">
                        <a:spcBef>
                          <a:spcPts val="0"/>
                        </a:spcBef>
                        <a:buNone/>
                      </a:pPr>
                      <a:r>
                        <a:rPr lang="en"/>
                        <a:t>A→B 17  signed(Alice)</a:t>
                      </a:r>
                    </a:p>
                  </a:txBody>
                  <a:tcPr marT="91425" marB="91425" marR="91425" marL="91425">
                    <a:solidFill>
                      <a:srgbClr val="C9DAF8"/>
                    </a:solidFill>
                  </a:tcPr>
                </a:tc>
                <a:tc>
                  <a:txBody>
                    <a:bodyPr>
                      <a:noAutofit/>
                    </a:bodyPr>
                    <a:lstStyle/>
                    <a:p>
                      <a:pPr lvl="0" rtl="0">
                        <a:spcBef>
                          <a:spcPts val="0"/>
                        </a:spcBef>
                        <a:buNone/>
                      </a:pPr>
                      <a:r>
                        <a:rPr lang="en"/>
                        <a:t>{A: 33, B:17}</a:t>
                      </a:r>
                    </a:p>
                  </a:txBody>
                  <a:tcPr marT="91425" marB="91425" marR="91425" marL="91425">
                    <a:solidFill>
                      <a:srgbClr val="EAD1DC"/>
                    </a:solidFill>
                  </a:tcPr>
                </a:tc>
              </a:tr>
            </a:tbl>
          </a:graphicData>
        </a:graphic>
      </p:graphicFrame>
      <p:sp>
        <p:nvSpPr>
          <p:cNvPr id="223" name="Shape 223"/>
          <p:cNvSpPr txBox="1"/>
          <p:nvPr>
            <p:ph type="title"/>
          </p:nvPr>
        </p:nvSpPr>
        <p:spPr>
          <a:xfrm>
            <a:off x="457200" y="205975"/>
            <a:ext cx="8874000" cy="857400"/>
          </a:xfrm>
          <a:prstGeom prst="rect">
            <a:avLst/>
          </a:prstGeom>
        </p:spPr>
        <p:txBody>
          <a:bodyPr anchorCtr="0" anchor="t" bIns="91425" lIns="91425" rIns="91425" tIns="91425">
            <a:noAutofit/>
          </a:bodyPr>
          <a:lstStyle/>
          <a:p>
            <a:pPr lvl="0" rtl="0">
              <a:spcBef>
                <a:spcPts val="0"/>
              </a:spcBef>
              <a:buNone/>
            </a:pPr>
            <a:r>
              <a:rPr lang="en"/>
              <a:t>Blockchains may include explicit state commitments</a:t>
            </a:r>
          </a:p>
        </p:txBody>
      </p:sp>
      <p:cxnSp>
        <p:nvCxnSpPr>
          <p:cNvPr id="224" name="Shape 224"/>
          <p:cNvCxnSpPr/>
          <p:nvPr/>
        </p:nvCxnSpPr>
        <p:spPr>
          <a:xfrm rot="10800000">
            <a:off x="4110270" y="3313050"/>
            <a:ext cx="0" cy="546600"/>
          </a:xfrm>
          <a:prstGeom prst="straightConnector1">
            <a:avLst/>
          </a:prstGeom>
          <a:noFill/>
          <a:ln cap="flat" cmpd="sng" w="19050">
            <a:solidFill>
              <a:srgbClr val="666666"/>
            </a:solidFill>
            <a:prstDash val="solid"/>
            <a:round/>
            <a:headEnd len="lg" w="lg" type="none"/>
            <a:tailEnd len="lg" w="lg" type="triangle"/>
          </a:ln>
        </p:spPr>
      </p:cxnSp>
      <p:graphicFrame>
        <p:nvGraphicFramePr>
          <p:cNvPr id="225" name="Shape 225"/>
          <p:cNvGraphicFramePr/>
          <p:nvPr/>
        </p:nvGraphicFramePr>
        <p:xfrm>
          <a:off x="615675" y="3814225"/>
          <a:ext cx="3000000" cy="3000000"/>
        </p:xfrm>
        <a:graphic>
          <a:graphicData uri="http://schemas.openxmlformats.org/drawingml/2006/table">
            <a:tbl>
              <a:tblPr>
                <a:noFill/>
                <a:tableStyleId>{2C612576-BE22-43A4-B1D1-E4ED512030DF}</a:tableStyleId>
              </a:tblPr>
              <a:tblGrid>
                <a:gridCol w="2413000"/>
                <a:gridCol w="2413000"/>
                <a:gridCol w="2413000"/>
              </a:tblGrid>
              <a:tr h="381000">
                <a:tc>
                  <a:txBody>
                    <a:bodyPr>
                      <a:noAutofit/>
                    </a:bodyPr>
                    <a:lstStyle/>
                    <a:p>
                      <a:pPr lvl="0" rtl="0" algn="ctr">
                        <a:spcBef>
                          <a:spcPts val="0"/>
                        </a:spcBef>
                        <a:buNone/>
                      </a:pPr>
                      <a:r>
                        <a:rPr lang="en"/>
                        <a:t>consensus info</a:t>
                      </a:r>
                    </a:p>
                  </a:txBody>
                  <a:tcPr marT="91425" marB="91425" marR="91425" marL="91425">
                    <a:solidFill>
                      <a:srgbClr val="D9EAD3"/>
                    </a:solidFill>
                  </a:tcPr>
                </a:tc>
                <a:tc>
                  <a:txBody>
                    <a:bodyPr>
                      <a:noAutofit/>
                    </a:bodyPr>
                    <a:lstStyle/>
                    <a:p>
                      <a:pPr lvl="0" rtl="0" algn="ctr">
                        <a:spcBef>
                          <a:spcPts val="0"/>
                        </a:spcBef>
                        <a:buNone/>
                      </a:pPr>
                      <a:r>
                        <a:rPr lang="en"/>
                        <a:t>input</a:t>
                      </a:r>
                    </a:p>
                  </a:txBody>
                  <a:tcPr marT="91425" marB="91425" marR="91425" marL="91425">
                    <a:solidFill>
                      <a:srgbClr val="C9DAF8"/>
                    </a:solidFill>
                  </a:tcPr>
                </a:tc>
                <a:tc>
                  <a:txBody>
                    <a:bodyPr>
                      <a:noAutofit/>
                    </a:bodyPr>
                    <a:lstStyle/>
                    <a:p>
                      <a:pPr lvl="0" rtl="0" algn="ctr">
                        <a:spcBef>
                          <a:spcPts val="0"/>
                        </a:spcBef>
                        <a:buNone/>
                      </a:pPr>
                      <a:r>
                        <a:rPr lang="en"/>
                        <a:t>state commitment</a:t>
                      </a:r>
                    </a:p>
                  </a:txBody>
                  <a:tcPr marT="91425" marB="91425" marR="91425" marL="91425">
                    <a:solidFill>
                      <a:srgbClr val="EAD1DC"/>
                    </a:solidFill>
                  </a:tcPr>
                </a:tc>
              </a:tr>
              <a:tr h="381000">
                <a:tc>
                  <a:txBody>
                    <a:bodyPr>
                      <a:noAutofit/>
                    </a:bodyPr>
                    <a:lstStyle/>
                    <a:p>
                      <a:pPr lvl="0" rtl="0">
                        <a:spcBef>
                          <a:spcPts val="0"/>
                        </a:spcBef>
                        <a:buNone/>
                      </a:pPr>
                      <a:r>
                        <a:rPr lang="en"/>
                        <a:t>nonce=0x123...</a:t>
                      </a:r>
                    </a:p>
                  </a:txBody>
                  <a:tcPr marT="91425" marB="91425" marR="91425" marL="91425">
                    <a:solidFill>
                      <a:srgbClr val="D9EAD3"/>
                    </a:solidFill>
                  </a:tcPr>
                </a:tc>
                <a:tc>
                  <a:txBody>
                    <a:bodyPr>
                      <a:noAutofit/>
                    </a:bodyPr>
                    <a:lstStyle/>
                    <a:p>
                      <a:pPr lvl="0" rtl="0">
                        <a:spcBef>
                          <a:spcPts val="0"/>
                        </a:spcBef>
                        <a:buNone/>
                      </a:pPr>
                      <a:r>
                        <a:rPr lang="en"/>
                        <a:t>B→C 11  signed(Bob)</a:t>
                      </a:r>
                    </a:p>
                  </a:txBody>
                  <a:tcPr marT="91425" marB="91425" marR="91425" marL="91425">
                    <a:solidFill>
                      <a:srgbClr val="C9DAF8"/>
                    </a:solidFill>
                  </a:tcPr>
                </a:tc>
                <a:tc>
                  <a:txBody>
                    <a:bodyPr>
                      <a:noAutofit/>
                    </a:bodyPr>
                    <a:lstStyle/>
                    <a:p>
                      <a:pPr lvl="0" rtl="0">
                        <a:spcBef>
                          <a:spcPts val="0"/>
                        </a:spcBef>
                        <a:buNone/>
                      </a:pPr>
                      <a:r>
                        <a:rPr lang="en"/>
                        <a:t>{A: 33, B:6, C: 11}</a:t>
                      </a:r>
                    </a:p>
                  </a:txBody>
                  <a:tcPr marT="91425" marB="91425" marR="91425" marL="91425">
                    <a:solidFill>
                      <a:srgbClr val="EAD1DC"/>
                    </a:solidFill>
                  </a:tcPr>
                </a:tc>
              </a:tr>
            </a:tbl>
          </a:graphicData>
        </a:graphic>
      </p:graphicFrame>
      <p:graphicFrame>
        <p:nvGraphicFramePr>
          <p:cNvPr id="226" name="Shape 226"/>
          <p:cNvGraphicFramePr/>
          <p:nvPr/>
        </p:nvGraphicFramePr>
        <p:xfrm>
          <a:off x="615675" y="1242275"/>
          <a:ext cx="3000000" cy="3000000"/>
        </p:xfrm>
        <a:graphic>
          <a:graphicData uri="http://schemas.openxmlformats.org/drawingml/2006/table">
            <a:tbl>
              <a:tblPr>
                <a:noFill/>
                <a:tableStyleId>{2C612576-BE22-43A4-B1D1-E4ED512030DF}</a:tableStyleId>
              </a:tblPr>
              <a:tblGrid>
                <a:gridCol w="2413000"/>
                <a:gridCol w="2413000"/>
                <a:gridCol w="2413000"/>
              </a:tblGrid>
              <a:tr h="381000">
                <a:tc>
                  <a:txBody>
                    <a:bodyPr>
                      <a:noAutofit/>
                    </a:bodyPr>
                    <a:lstStyle/>
                    <a:p>
                      <a:pPr lvl="0" rtl="0" algn="ctr">
                        <a:spcBef>
                          <a:spcPts val="0"/>
                        </a:spcBef>
                        <a:buNone/>
                      </a:pPr>
                      <a:r>
                        <a:rPr lang="en"/>
                        <a:t>consensus info</a:t>
                      </a:r>
                    </a:p>
                  </a:txBody>
                  <a:tcPr marT="91425" marB="91425" marR="91425" marL="91425">
                    <a:solidFill>
                      <a:srgbClr val="D9EAD3"/>
                    </a:solidFill>
                  </a:tcPr>
                </a:tc>
                <a:tc>
                  <a:txBody>
                    <a:bodyPr>
                      <a:noAutofit/>
                    </a:bodyPr>
                    <a:lstStyle/>
                    <a:p>
                      <a:pPr lvl="0" rtl="0" algn="ctr">
                        <a:spcBef>
                          <a:spcPts val="0"/>
                        </a:spcBef>
                        <a:buNone/>
                      </a:pPr>
                      <a:r>
                        <a:rPr lang="en"/>
                        <a:t>input</a:t>
                      </a:r>
                    </a:p>
                  </a:txBody>
                  <a:tcPr marT="91425" marB="91425" marR="91425" marL="91425">
                    <a:solidFill>
                      <a:srgbClr val="C9DAF8"/>
                    </a:solidFill>
                  </a:tcPr>
                </a:tc>
                <a:tc>
                  <a:txBody>
                    <a:bodyPr>
                      <a:noAutofit/>
                    </a:bodyPr>
                    <a:lstStyle/>
                    <a:p>
                      <a:pPr lvl="0" rtl="0" algn="ctr">
                        <a:spcBef>
                          <a:spcPts val="0"/>
                        </a:spcBef>
                        <a:buNone/>
                      </a:pPr>
                      <a:r>
                        <a:rPr lang="en"/>
                        <a:t>state commitment</a:t>
                      </a:r>
                    </a:p>
                  </a:txBody>
                  <a:tcPr marT="91425" marB="91425" marR="91425" marL="91425">
                    <a:solidFill>
                      <a:srgbClr val="EAD1DC"/>
                    </a:solidFill>
                  </a:tcPr>
                </a:tc>
              </a:tr>
              <a:tr h="381000">
                <a:tc>
                  <a:txBody>
                    <a:bodyPr>
                      <a:noAutofit/>
                    </a:bodyPr>
                    <a:lstStyle/>
                    <a:p>
                      <a:pPr lvl="0" rtl="0">
                        <a:spcBef>
                          <a:spcPts val="0"/>
                        </a:spcBef>
                        <a:buNone/>
                      </a:pPr>
                      <a:r>
                        <a:rPr lang="en"/>
                        <a:t>∅</a:t>
                      </a:r>
                    </a:p>
                  </a:txBody>
                  <a:tcPr marT="91425" marB="91425" marR="91425" marL="91425">
                    <a:solidFill>
                      <a:srgbClr val="D9EAD3"/>
                    </a:solidFill>
                  </a:tcPr>
                </a:tc>
                <a:tc>
                  <a:txBody>
                    <a:bodyPr>
                      <a:noAutofit/>
                    </a:bodyPr>
                    <a:lstStyle/>
                    <a:p>
                      <a:pPr lvl="0" rtl="0">
                        <a:spcBef>
                          <a:spcPts val="0"/>
                        </a:spcBef>
                        <a:buNone/>
                      </a:pPr>
                      <a:r>
                        <a:rPr lang="en">
                          <a:solidFill>
                            <a:schemeClr val="dk1"/>
                          </a:solidFill>
                        </a:rPr>
                        <a:t>∅</a:t>
                      </a:r>
                    </a:p>
                  </a:txBody>
                  <a:tcPr marT="91425" marB="91425" marR="91425" marL="91425">
                    <a:solidFill>
                      <a:srgbClr val="C9DAF8"/>
                    </a:solidFill>
                  </a:tcPr>
                </a:tc>
                <a:tc>
                  <a:txBody>
                    <a:bodyPr>
                      <a:noAutofit/>
                    </a:bodyPr>
                    <a:lstStyle/>
                    <a:p>
                      <a:pPr lvl="0" rtl="0">
                        <a:spcBef>
                          <a:spcPts val="0"/>
                        </a:spcBef>
                        <a:buNone/>
                      </a:pPr>
                      <a:r>
                        <a:rPr lang="en"/>
                        <a:t>s = {A: 50}</a:t>
                      </a:r>
                    </a:p>
                  </a:txBody>
                  <a:tcPr marT="91425" marB="91425" marR="91425" marL="91425">
                    <a:solidFill>
                      <a:srgbClr val="EAD1DC"/>
                    </a:solidFill>
                  </a:tcPr>
                </a:tc>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0" name="Shape 230"/>
        <p:cNvGrpSpPr/>
        <p:nvPr/>
      </p:nvGrpSpPr>
      <p:grpSpPr>
        <a:xfrm>
          <a:off x="0" y="0"/>
          <a:ext cx="0" cy="0"/>
          <a:chOff x="0" y="0"/>
          <a:chExt cx="0" cy="0"/>
        </a:xfrm>
      </p:grpSpPr>
      <p:sp>
        <p:nvSpPr>
          <p:cNvPr id="231" name="Shape 231"/>
          <p:cNvSpPr txBox="1"/>
          <p:nvPr>
            <p:ph type="title"/>
          </p:nvPr>
        </p:nvSpPr>
        <p:spPr>
          <a:xfrm>
            <a:off x="457200" y="205975"/>
            <a:ext cx="8449500" cy="857400"/>
          </a:xfrm>
          <a:prstGeom prst="rect">
            <a:avLst/>
          </a:prstGeom>
        </p:spPr>
        <p:txBody>
          <a:bodyPr anchorCtr="0" anchor="t" bIns="91425" lIns="91425" rIns="91425" tIns="91425">
            <a:noAutofit/>
          </a:bodyPr>
          <a:lstStyle/>
          <a:p>
            <a:pPr lvl="0" rtl="0">
              <a:spcBef>
                <a:spcPts val="0"/>
              </a:spcBef>
              <a:buNone/>
            </a:pPr>
            <a:r>
              <a:rPr lang="en"/>
              <a:t>Explicit state commitments offer many advantages</a:t>
            </a:r>
          </a:p>
        </p:txBody>
      </p:sp>
      <p:sp>
        <p:nvSpPr>
          <p:cNvPr id="232" name="Shape 232"/>
          <p:cNvSpPr txBox="1"/>
          <p:nvPr>
            <p:ph idx="1" type="body"/>
          </p:nvPr>
        </p:nvSpPr>
        <p:spPr>
          <a:xfrm>
            <a:off x="421650" y="2953950"/>
            <a:ext cx="8520600" cy="3416400"/>
          </a:xfrm>
          <a:prstGeom prst="rect">
            <a:avLst/>
          </a:prstGeom>
        </p:spPr>
        <p:txBody>
          <a:bodyPr anchorCtr="0" anchor="t" bIns="91425" lIns="91425" rIns="91425" tIns="91425">
            <a:noAutofit/>
          </a:bodyPr>
          <a:lstStyle/>
          <a:p>
            <a:pPr indent="-381000" lvl="0" marL="457200" marR="0" rtl="0" algn="l">
              <a:lnSpc>
                <a:spcPct val="115000"/>
              </a:lnSpc>
              <a:spcBef>
                <a:spcPts val="0"/>
              </a:spcBef>
              <a:spcAft>
                <a:spcPts val="1600"/>
              </a:spcAft>
              <a:buClr>
                <a:schemeClr val="dk2"/>
              </a:buClr>
              <a:buSzPct val="100000"/>
              <a:buFont typeface="Arial"/>
            </a:pPr>
            <a:r>
              <a:rPr lang="en" sz="2400"/>
              <a:t>Inconsistencies surface immediately</a:t>
            </a:r>
          </a:p>
          <a:p>
            <a:pPr indent="-381000" lvl="0" marL="457200" marR="0" rtl="0" algn="l">
              <a:lnSpc>
                <a:spcPct val="115000"/>
              </a:lnSpc>
              <a:spcBef>
                <a:spcPts val="0"/>
              </a:spcBef>
              <a:spcAft>
                <a:spcPts val="1600"/>
              </a:spcAft>
              <a:buClr>
                <a:schemeClr val="dk2"/>
              </a:buClr>
              <a:buSzPct val="100000"/>
              <a:buFont typeface="Arial"/>
            </a:pPr>
            <a:r>
              <a:rPr lang="en" sz="2400"/>
              <a:t>Light clients can quickly get current state</a:t>
            </a:r>
          </a:p>
          <a:p>
            <a:pPr indent="-381000" lvl="0" marL="457200" marR="0" rtl="0" algn="l">
              <a:lnSpc>
                <a:spcPct val="115000"/>
              </a:lnSpc>
              <a:spcBef>
                <a:spcPts val="0"/>
              </a:spcBef>
              <a:spcAft>
                <a:spcPts val="1600"/>
              </a:spcAft>
              <a:buSzPct val="100000"/>
            </a:pPr>
            <a:r>
              <a:rPr lang="en" sz="2400"/>
              <a:t>Can efficiently verify sequence between any two blocks</a:t>
            </a:r>
          </a:p>
        </p:txBody>
      </p:sp>
      <p:graphicFrame>
        <p:nvGraphicFramePr>
          <p:cNvPr id="233" name="Shape 233"/>
          <p:cNvGraphicFramePr/>
          <p:nvPr/>
        </p:nvGraphicFramePr>
        <p:xfrm>
          <a:off x="1062450" y="1574750"/>
          <a:ext cx="3000000" cy="3000000"/>
        </p:xfrm>
        <a:graphic>
          <a:graphicData uri="http://schemas.openxmlformats.org/drawingml/2006/table">
            <a:tbl>
              <a:tblPr>
                <a:noFill/>
                <a:tableStyleId>{2C612576-BE22-43A4-B1D1-E4ED512030DF}</a:tableStyleId>
              </a:tblPr>
              <a:tblGrid>
                <a:gridCol w="2413000"/>
                <a:gridCol w="2413000"/>
                <a:gridCol w="2413000"/>
              </a:tblGrid>
              <a:tr h="381000">
                <a:tc>
                  <a:txBody>
                    <a:bodyPr>
                      <a:noAutofit/>
                    </a:bodyPr>
                    <a:lstStyle/>
                    <a:p>
                      <a:pPr lvl="0" rtl="0" algn="ctr">
                        <a:spcBef>
                          <a:spcPts val="0"/>
                        </a:spcBef>
                        <a:buNone/>
                      </a:pPr>
                      <a:r>
                        <a:rPr lang="en"/>
                        <a:t>consensus info</a:t>
                      </a:r>
                    </a:p>
                  </a:txBody>
                  <a:tcPr marT="91425" marB="91425" marR="91425" marL="91425">
                    <a:solidFill>
                      <a:srgbClr val="D9EAD3"/>
                    </a:solidFill>
                  </a:tcPr>
                </a:tc>
                <a:tc>
                  <a:txBody>
                    <a:bodyPr>
                      <a:noAutofit/>
                    </a:bodyPr>
                    <a:lstStyle/>
                    <a:p>
                      <a:pPr lvl="0" rtl="0" algn="ctr">
                        <a:spcBef>
                          <a:spcPts val="0"/>
                        </a:spcBef>
                        <a:buNone/>
                      </a:pPr>
                      <a:r>
                        <a:rPr lang="en"/>
                        <a:t>input</a:t>
                      </a:r>
                    </a:p>
                  </a:txBody>
                  <a:tcPr marT="91425" marB="91425" marR="91425" marL="91425">
                    <a:solidFill>
                      <a:srgbClr val="C9DAF8"/>
                    </a:solidFill>
                  </a:tcPr>
                </a:tc>
                <a:tc>
                  <a:txBody>
                    <a:bodyPr>
                      <a:noAutofit/>
                    </a:bodyPr>
                    <a:lstStyle/>
                    <a:p>
                      <a:pPr lvl="0" rtl="0" algn="ctr">
                        <a:spcBef>
                          <a:spcPts val="0"/>
                        </a:spcBef>
                        <a:buNone/>
                      </a:pPr>
                      <a:r>
                        <a:rPr lang="en"/>
                        <a:t>state commitment</a:t>
                      </a:r>
                    </a:p>
                  </a:txBody>
                  <a:tcPr marT="91425" marB="91425" marR="91425" marL="91425">
                    <a:solidFill>
                      <a:srgbClr val="EAD1DC"/>
                    </a:solidFill>
                  </a:tcPr>
                </a:tc>
              </a:tr>
              <a:tr h="381000">
                <a:tc>
                  <a:txBody>
                    <a:bodyPr>
                      <a:noAutofit/>
                    </a:bodyPr>
                    <a:lstStyle/>
                    <a:p>
                      <a:pPr lvl="0" rtl="0">
                        <a:spcBef>
                          <a:spcPts val="0"/>
                        </a:spcBef>
                        <a:buNone/>
                      </a:pPr>
                      <a:r>
                        <a:rPr lang="en"/>
                        <a:t>nonce=0x123...</a:t>
                      </a:r>
                    </a:p>
                  </a:txBody>
                  <a:tcPr marT="91425" marB="91425" marR="91425" marL="91425">
                    <a:solidFill>
                      <a:srgbClr val="D9EAD3"/>
                    </a:solidFill>
                  </a:tcPr>
                </a:tc>
                <a:tc>
                  <a:txBody>
                    <a:bodyPr>
                      <a:noAutofit/>
                    </a:bodyPr>
                    <a:lstStyle/>
                    <a:p>
                      <a:pPr lvl="0" rtl="0">
                        <a:spcBef>
                          <a:spcPts val="0"/>
                        </a:spcBef>
                        <a:buNone/>
                      </a:pPr>
                      <a:r>
                        <a:rPr lang="en"/>
                        <a:t>B→C 11  signed(Bob)</a:t>
                      </a:r>
                    </a:p>
                  </a:txBody>
                  <a:tcPr marT="91425" marB="91425" marR="91425" marL="91425">
                    <a:solidFill>
                      <a:srgbClr val="C9DAF8"/>
                    </a:solidFill>
                  </a:tcPr>
                </a:tc>
                <a:tc>
                  <a:txBody>
                    <a:bodyPr>
                      <a:noAutofit/>
                    </a:bodyPr>
                    <a:lstStyle/>
                    <a:p>
                      <a:pPr lvl="0" rtl="0">
                        <a:spcBef>
                          <a:spcPts val="0"/>
                        </a:spcBef>
                        <a:buNone/>
                      </a:pPr>
                      <a:r>
                        <a:rPr lang="en"/>
                        <a:t>{A: 33, B:6, C: 11}</a:t>
                      </a:r>
                    </a:p>
                  </a:txBody>
                  <a:tcPr marT="91425" marB="91425" marR="91425" marL="91425">
                    <a:solidFill>
                      <a:srgbClr val="EAD1DC"/>
                    </a:solidFill>
                  </a:tcPr>
                </a:tc>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7" name="Shape 237"/>
        <p:cNvGrpSpPr/>
        <p:nvPr/>
      </p:nvGrpSpPr>
      <p:grpSpPr>
        <a:xfrm>
          <a:off x="0" y="0"/>
          <a:ext cx="0" cy="0"/>
          <a:chOff x="0" y="0"/>
          <a:chExt cx="0" cy="0"/>
        </a:xfrm>
      </p:grpSpPr>
      <p:sp>
        <p:nvSpPr>
          <p:cNvPr id="238" name="Shape 238"/>
          <p:cNvSpPr txBox="1"/>
          <p:nvPr>
            <p:ph type="ctrTitle"/>
          </p:nvPr>
        </p:nvSpPr>
        <p:spPr>
          <a:xfrm>
            <a:off x="311708" y="744575"/>
            <a:ext cx="8520600" cy="2052600"/>
          </a:xfrm>
          <a:prstGeom prst="rect">
            <a:avLst/>
          </a:prstGeom>
        </p:spPr>
        <p:txBody>
          <a:bodyPr anchorCtr="0" anchor="b" bIns="91425" lIns="91425" rIns="91425" tIns="91425">
            <a:noAutofit/>
          </a:bodyPr>
          <a:lstStyle/>
          <a:p>
            <a:pPr lvl="0" rtl="0" algn="l">
              <a:spcBef>
                <a:spcPts val="0"/>
              </a:spcBef>
              <a:buNone/>
            </a:pPr>
            <a:r>
              <a:rPr lang="en"/>
              <a:t>Ethereum: A universal RSM</a:t>
            </a: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2" name="Shape 242"/>
        <p:cNvGrpSpPr/>
        <p:nvPr/>
      </p:nvGrpSpPr>
      <p:grpSpPr>
        <a:xfrm>
          <a:off x="0" y="0"/>
          <a:ext cx="0" cy="0"/>
          <a:chOff x="0" y="0"/>
          <a:chExt cx="0" cy="0"/>
        </a:xfrm>
      </p:grpSpPr>
      <p:sp>
        <p:nvSpPr>
          <p:cNvPr id="243" name="Shape 243"/>
          <p:cNvSpPr txBox="1"/>
          <p:nvPr>
            <p:ph type="title"/>
          </p:nvPr>
        </p:nvSpPr>
        <p:spPr>
          <a:xfrm>
            <a:off x="457200" y="205975"/>
            <a:ext cx="8874000" cy="857400"/>
          </a:xfrm>
          <a:prstGeom prst="rect">
            <a:avLst/>
          </a:prstGeom>
        </p:spPr>
        <p:txBody>
          <a:bodyPr anchorCtr="0" anchor="t" bIns="91425" lIns="91425" rIns="91425" tIns="91425">
            <a:noAutofit/>
          </a:bodyPr>
          <a:lstStyle/>
          <a:p>
            <a:pPr lvl="0" rtl="0">
              <a:spcBef>
                <a:spcPts val="0"/>
              </a:spcBef>
              <a:buNone/>
            </a:pPr>
            <a:r>
              <a:rPr lang="en"/>
              <a:t>To get Turing-completeness: </a:t>
            </a:r>
          </a:p>
        </p:txBody>
      </p:sp>
      <p:sp>
        <p:nvSpPr>
          <p:cNvPr id="244" name="Shape 244"/>
          <p:cNvSpPr txBox="1"/>
          <p:nvPr>
            <p:ph idx="1" type="body"/>
          </p:nvPr>
        </p:nvSpPr>
        <p:spPr>
          <a:xfrm>
            <a:off x="311700" y="923875"/>
            <a:ext cx="8520600" cy="3416400"/>
          </a:xfrm>
          <a:prstGeom prst="rect">
            <a:avLst/>
          </a:prstGeom>
        </p:spPr>
        <p:txBody>
          <a:bodyPr anchorCtr="0" anchor="t" bIns="91425" lIns="91425" rIns="91425" tIns="91425">
            <a:noAutofit/>
          </a:bodyPr>
          <a:lstStyle/>
          <a:p>
            <a:pPr indent="-381000" lvl="0" marL="457200" marR="0" rtl="0" algn="l">
              <a:lnSpc>
                <a:spcPct val="115000"/>
              </a:lnSpc>
              <a:spcBef>
                <a:spcPts val="0"/>
              </a:spcBef>
              <a:spcAft>
                <a:spcPts val="1600"/>
              </a:spcAft>
              <a:buClr>
                <a:srgbClr val="000000"/>
              </a:buClr>
              <a:buSzPct val="100000"/>
            </a:pPr>
            <a:r>
              <a:rPr lang="en" sz="2400">
                <a:solidFill>
                  <a:srgbClr val="000000"/>
                </a:solidFill>
              </a:rPr>
              <a:t>Set of possible states </a:t>
            </a:r>
            <a:r>
              <a:rPr b="1" lang="en" sz="2400">
                <a:solidFill>
                  <a:srgbClr val="0000FF"/>
                </a:solidFill>
              </a:rPr>
              <a:t>S</a:t>
            </a:r>
          </a:p>
          <a:p>
            <a:pPr indent="-381000" lvl="0" marL="457200" rtl="0">
              <a:spcBef>
                <a:spcPts val="0"/>
              </a:spcBef>
              <a:buClr>
                <a:srgbClr val="000000"/>
              </a:buClr>
              <a:buSzPct val="100000"/>
            </a:pPr>
            <a:r>
              <a:rPr lang="en" sz="2400">
                <a:solidFill>
                  <a:schemeClr val="dk1"/>
                </a:solidFill>
              </a:rPr>
              <a:t>Set of possible inputs </a:t>
            </a:r>
            <a:r>
              <a:rPr b="1" lang="en" sz="2400">
                <a:solidFill>
                  <a:srgbClr val="0000FF"/>
                </a:solidFill>
              </a:rPr>
              <a:t>I</a:t>
            </a:r>
          </a:p>
          <a:p>
            <a:pPr indent="-381000" lvl="0" marL="457200" rtl="0">
              <a:spcBef>
                <a:spcPts val="0"/>
              </a:spcBef>
              <a:buClr>
                <a:srgbClr val="000000"/>
              </a:buClr>
              <a:buSzPct val="100000"/>
            </a:pPr>
            <a:r>
              <a:rPr lang="en" sz="2400">
                <a:solidFill>
                  <a:schemeClr val="dk1"/>
                </a:solidFill>
              </a:rPr>
              <a:t>Set of possible outputs </a:t>
            </a:r>
            <a:r>
              <a:rPr b="1" lang="en" sz="2400">
                <a:solidFill>
                  <a:srgbClr val="0000FF"/>
                </a:solidFill>
              </a:rPr>
              <a:t>O</a:t>
            </a:r>
          </a:p>
          <a:p>
            <a:pPr lvl="0" rtl="0">
              <a:spcBef>
                <a:spcPts val="0"/>
              </a:spcBef>
              <a:buNone/>
            </a:pPr>
            <a:r>
              <a:t/>
            </a:r>
            <a:endParaRPr b="1" sz="2400">
              <a:solidFill>
                <a:srgbClr val="000000"/>
              </a:solidFill>
            </a:endParaRPr>
          </a:p>
          <a:p>
            <a:pPr indent="-381000" lvl="0" marL="457200" rtl="0">
              <a:spcBef>
                <a:spcPts val="0"/>
              </a:spcBef>
              <a:buClr>
                <a:srgbClr val="0000FF"/>
              </a:buClr>
              <a:buSzPct val="100000"/>
            </a:pPr>
            <a:r>
              <a:rPr lang="en" sz="2400">
                <a:solidFill>
                  <a:srgbClr val="000000"/>
                </a:solidFill>
              </a:rPr>
              <a:t>Tra</a:t>
            </a:r>
            <a:r>
              <a:rPr lang="en" sz="2400">
                <a:solidFill>
                  <a:schemeClr val="dk1"/>
                </a:solidFill>
              </a:rPr>
              <a:t>nsition function </a:t>
            </a:r>
            <a:r>
              <a:rPr lang="en" sz="2400">
                <a:solidFill>
                  <a:srgbClr val="0000FF"/>
                </a:solidFill>
              </a:rPr>
              <a:t>f</a:t>
            </a:r>
            <a:r>
              <a:rPr lang="en" sz="2400">
                <a:solidFill>
                  <a:schemeClr val="dk1"/>
                </a:solidFill>
              </a:rPr>
              <a:t>: </a:t>
            </a:r>
            <a:r>
              <a:rPr b="1" lang="en" sz="2400">
                <a:solidFill>
                  <a:srgbClr val="0000FF"/>
                </a:solidFill>
              </a:rPr>
              <a:t>S </a:t>
            </a:r>
            <a:r>
              <a:rPr lang="en" sz="2400">
                <a:solidFill>
                  <a:schemeClr val="dk1"/>
                </a:solidFill>
              </a:rPr>
              <a:t>× </a:t>
            </a:r>
            <a:r>
              <a:rPr b="1" lang="en" sz="2400">
                <a:solidFill>
                  <a:srgbClr val="0000FF"/>
                </a:solidFill>
              </a:rPr>
              <a:t>I</a:t>
            </a:r>
            <a:r>
              <a:rPr lang="en" sz="2400">
                <a:solidFill>
                  <a:schemeClr val="dk1"/>
                </a:solidFill>
              </a:rPr>
              <a:t> → </a:t>
            </a:r>
            <a:r>
              <a:rPr b="1" lang="en" sz="2400">
                <a:solidFill>
                  <a:srgbClr val="0000FF"/>
                </a:solidFill>
              </a:rPr>
              <a:t>S </a:t>
            </a:r>
            <a:r>
              <a:rPr lang="en" sz="2400">
                <a:solidFill>
                  <a:schemeClr val="dk1"/>
                </a:solidFill>
              </a:rPr>
              <a:t>× </a:t>
            </a:r>
            <a:r>
              <a:rPr b="1" lang="en" sz="2400">
                <a:solidFill>
                  <a:srgbClr val="0000FF"/>
                </a:solidFill>
              </a:rPr>
              <a:t>O</a:t>
            </a:r>
          </a:p>
          <a:p>
            <a:pPr lvl="0" rtl="0">
              <a:spcBef>
                <a:spcPts val="0"/>
              </a:spcBef>
              <a:buNone/>
            </a:pPr>
            <a:r>
              <a:t/>
            </a:r>
            <a:endParaRPr b="1" sz="2400">
              <a:solidFill>
                <a:srgbClr val="0000FF"/>
              </a:solidFill>
            </a:endParaRPr>
          </a:p>
          <a:p>
            <a:pPr indent="-381000" lvl="0" marL="457200" rtl="0">
              <a:spcBef>
                <a:spcPts val="0"/>
              </a:spcBef>
              <a:buClr>
                <a:srgbClr val="0000FF"/>
              </a:buClr>
              <a:buSzPct val="100000"/>
            </a:pPr>
            <a:r>
              <a:rPr lang="en" sz="2400">
                <a:solidFill>
                  <a:schemeClr val="dk1"/>
                </a:solidFill>
              </a:rPr>
              <a:t>Start state s ∈ </a:t>
            </a:r>
            <a:r>
              <a:rPr b="1" lang="en" sz="2400">
                <a:solidFill>
                  <a:srgbClr val="0000FF"/>
                </a:solidFill>
              </a:rPr>
              <a:t>S </a:t>
            </a:r>
            <a:r>
              <a:rPr lang="en" sz="2400">
                <a:solidFill>
                  <a:schemeClr val="dk1"/>
                </a:solidFill>
              </a:rPr>
              <a:t>    (genesis block)</a:t>
            </a:r>
          </a:p>
          <a:p>
            <a:pPr lvl="0" rtl="0">
              <a:spcBef>
                <a:spcPts val="0"/>
              </a:spcBef>
              <a:buNone/>
            </a:pPr>
            <a:r>
              <a:t/>
            </a:r>
            <a:endParaRPr b="1" sz="2400">
              <a:solidFill>
                <a:srgbClr val="0000FF"/>
              </a:solidFill>
            </a:endParaRPr>
          </a:p>
          <a:p>
            <a:pPr lvl="0" marR="0" rtl="0" algn="l">
              <a:lnSpc>
                <a:spcPct val="115000"/>
              </a:lnSpc>
              <a:spcBef>
                <a:spcPts val="0"/>
              </a:spcBef>
              <a:spcAft>
                <a:spcPts val="1600"/>
              </a:spcAft>
              <a:buNone/>
            </a:pPr>
            <a:r>
              <a:t/>
            </a:r>
            <a:endParaRPr b="1" sz="2400">
              <a:solidFill>
                <a:srgbClr val="000000"/>
              </a:solidFill>
            </a:endParaRPr>
          </a:p>
          <a:p>
            <a:pPr lvl="0" marR="0" rtl="0" algn="l">
              <a:lnSpc>
                <a:spcPct val="115000"/>
              </a:lnSpc>
              <a:spcBef>
                <a:spcPts val="0"/>
              </a:spcBef>
              <a:spcAft>
                <a:spcPts val="1600"/>
              </a:spcAft>
              <a:buNone/>
            </a:pPr>
            <a:r>
              <a:t/>
            </a:r>
            <a:endParaRPr b="1" sz="2400">
              <a:solidFill>
                <a:srgbClr val="000000"/>
              </a:solidFill>
            </a:endParaRPr>
          </a:p>
        </p:txBody>
      </p:sp>
      <p:sp>
        <p:nvSpPr>
          <p:cNvPr id="245" name="Shape 245"/>
          <p:cNvSpPr/>
          <p:nvPr/>
        </p:nvSpPr>
        <p:spPr>
          <a:xfrm>
            <a:off x="5116200" y="1001400"/>
            <a:ext cx="3477600" cy="1074300"/>
          </a:xfrm>
          <a:prstGeom prst="wedgeRoundRectCallout">
            <a:avLst>
              <a:gd fmla="val -77225" name="adj1"/>
              <a:gd fmla="val -12715" name="adj2"/>
              <a:gd fmla="val 0" name="adj3"/>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rPr lang="en" sz="2400"/>
              <a:t>Include arbitrary programs</a:t>
            </a:r>
          </a:p>
        </p:txBody>
      </p:sp>
      <p:sp>
        <p:nvSpPr>
          <p:cNvPr id="246" name="Shape 246"/>
          <p:cNvSpPr/>
          <p:nvPr/>
        </p:nvSpPr>
        <p:spPr>
          <a:xfrm>
            <a:off x="5605450" y="3329550"/>
            <a:ext cx="3477600" cy="1074300"/>
          </a:xfrm>
          <a:prstGeom prst="wedgeRoundRectCallout">
            <a:avLst>
              <a:gd fmla="val -95744" name="adj1"/>
              <a:gd fmla="val -41308" name="adj2"/>
              <a:gd fmla="val 0" name="adj3"/>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sz="2400"/>
              <a:t>Interpret programs</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5"/>
                                        </p:tgtEl>
                                        <p:attrNameLst>
                                          <p:attrName>style.visibility</p:attrName>
                                        </p:attrNameLst>
                                      </p:cBhvr>
                                      <p:to>
                                        <p:strVal val="visible"/>
                                      </p:to>
                                    </p:set>
                                    <p:animEffect filter="fade" transition="in">
                                      <p:cBhvr>
                                        <p:cTn dur="1000"/>
                                        <p:tgtEl>
                                          <p:spTgt spid="245"/>
                                        </p:tgtEl>
                                      </p:cBhvr>
                                    </p:animEffect>
                                  </p:childTnLst>
                                </p:cTn>
                              </p:par>
                              <p:par>
                                <p:cTn fill="hold" nodeType="withEffect" presetClass="entr" presetID="10" presetSubtype="0">
                                  <p:stCondLst>
                                    <p:cond delay="0"/>
                                  </p:stCondLst>
                                  <p:childTnLst>
                                    <p:set>
                                      <p:cBhvr>
                                        <p:cTn dur="1" fill="hold">
                                          <p:stCondLst>
                                            <p:cond delay="0"/>
                                          </p:stCondLst>
                                        </p:cTn>
                                        <p:tgtEl>
                                          <p:spTgt spid="246"/>
                                        </p:tgtEl>
                                        <p:attrNameLst>
                                          <p:attrName>style.visibility</p:attrName>
                                        </p:attrNameLst>
                                      </p:cBhvr>
                                      <p:to>
                                        <p:strVal val="visible"/>
                                      </p:to>
                                    </p:set>
                                    <p:animEffect filter="fade" transition="in">
                                      <p:cBhvr>
                                        <p:cTn dur="1000"/>
                                        <p:tgtEl>
                                          <p:spTgt spid="24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0" name="Shape 250"/>
        <p:cNvGrpSpPr/>
        <p:nvPr/>
      </p:nvGrpSpPr>
      <p:grpSpPr>
        <a:xfrm>
          <a:off x="0" y="0"/>
          <a:ext cx="0" cy="0"/>
          <a:chOff x="0" y="0"/>
          <a:chExt cx="0" cy="0"/>
        </a:xfrm>
      </p:grpSpPr>
      <p:sp>
        <p:nvSpPr>
          <p:cNvPr id="251" name="Shape 251"/>
          <p:cNvSpPr txBox="1"/>
          <p:nvPr>
            <p:ph type="title"/>
          </p:nvPr>
        </p:nvSpPr>
        <p:spPr>
          <a:xfrm>
            <a:off x="457200" y="205975"/>
            <a:ext cx="8874000" cy="857400"/>
          </a:xfrm>
          <a:prstGeom prst="rect">
            <a:avLst/>
          </a:prstGeom>
        </p:spPr>
        <p:txBody>
          <a:bodyPr anchorCtr="0" anchor="t" bIns="91425" lIns="91425" rIns="91425" tIns="91425">
            <a:noAutofit/>
          </a:bodyPr>
          <a:lstStyle/>
          <a:p>
            <a:pPr lvl="0" rtl="0">
              <a:spcBef>
                <a:spcPts val="0"/>
              </a:spcBef>
              <a:buNone/>
            </a:pPr>
            <a:r>
              <a:rPr lang="en"/>
              <a:t>Universality brings on classic OS problems</a:t>
            </a:r>
          </a:p>
        </p:txBody>
      </p:sp>
      <p:pic>
        <p:nvPicPr>
          <p:cNvPr id="252" name="Shape 252"/>
          <p:cNvPicPr preferRelativeResize="0"/>
          <p:nvPr/>
        </p:nvPicPr>
        <p:blipFill>
          <a:blip r:embed="rId3">
            <a:alphaModFix/>
          </a:blip>
          <a:stretch>
            <a:fillRect/>
          </a:stretch>
        </p:blipFill>
        <p:spPr>
          <a:xfrm>
            <a:off x="6512650" y="790525"/>
            <a:ext cx="2549419" cy="3775327"/>
          </a:xfrm>
          <a:prstGeom prst="rect">
            <a:avLst/>
          </a:prstGeom>
          <a:noFill/>
          <a:ln>
            <a:noFill/>
          </a:ln>
        </p:spPr>
      </p:pic>
      <p:sp>
        <p:nvSpPr>
          <p:cNvPr id="253" name="Shape 253"/>
          <p:cNvSpPr txBox="1"/>
          <p:nvPr>
            <p:ph idx="1" type="body"/>
          </p:nvPr>
        </p:nvSpPr>
        <p:spPr>
          <a:xfrm>
            <a:off x="220650" y="1727087"/>
            <a:ext cx="8520600" cy="3416400"/>
          </a:xfrm>
          <a:prstGeom prst="rect">
            <a:avLst/>
          </a:prstGeom>
        </p:spPr>
        <p:txBody>
          <a:bodyPr anchorCtr="0" anchor="t" bIns="91425" lIns="91425" rIns="91425" tIns="91425">
            <a:noAutofit/>
          </a:bodyPr>
          <a:lstStyle/>
          <a:p>
            <a:pPr indent="-381000" lvl="0" marL="457200" marR="0" rtl="0" algn="l">
              <a:lnSpc>
                <a:spcPct val="115000"/>
              </a:lnSpc>
              <a:spcBef>
                <a:spcPts val="0"/>
              </a:spcBef>
              <a:spcAft>
                <a:spcPts val="1600"/>
              </a:spcAft>
              <a:buSzPct val="100000"/>
            </a:pPr>
            <a:r>
              <a:rPr lang="en" sz="2400"/>
              <a:t>What state can a tx change?</a:t>
            </a:r>
          </a:p>
          <a:p>
            <a:pPr indent="-381000" lvl="1" marL="914400" marR="0" rtl="0" algn="l">
              <a:lnSpc>
                <a:spcPct val="115000"/>
              </a:lnSpc>
              <a:spcBef>
                <a:spcPts val="0"/>
              </a:spcBef>
              <a:spcAft>
                <a:spcPts val="1600"/>
              </a:spcAft>
              <a:buSzPct val="100000"/>
            </a:pPr>
            <a:r>
              <a:rPr i="1" lang="en" sz="2400"/>
              <a:t>memory protection</a:t>
            </a:r>
          </a:p>
          <a:p>
            <a:pPr indent="-381000" lvl="0" marL="457200" marR="0" rtl="0" algn="l">
              <a:lnSpc>
                <a:spcPct val="115000"/>
              </a:lnSpc>
              <a:spcBef>
                <a:spcPts val="0"/>
              </a:spcBef>
              <a:spcAft>
                <a:spcPts val="1600"/>
              </a:spcAft>
              <a:buSzPct val="100000"/>
            </a:pPr>
            <a:r>
              <a:rPr lang="en" sz="2400"/>
              <a:t>How many resources can a contract use?</a:t>
            </a:r>
          </a:p>
          <a:p>
            <a:pPr indent="-381000" lvl="1" marL="914400" marR="0" rtl="0" algn="l">
              <a:lnSpc>
                <a:spcPct val="115000"/>
              </a:lnSpc>
              <a:spcBef>
                <a:spcPts val="0"/>
              </a:spcBef>
              <a:spcAft>
                <a:spcPts val="1600"/>
              </a:spcAft>
              <a:buSzPct val="100000"/>
            </a:pPr>
            <a:r>
              <a:rPr i="1" lang="en" sz="2400"/>
              <a:t>resource contention</a:t>
            </a: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 name="Shape 68"/>
        <p:cNvGrpSpPr/>
        <p:nvPr/>
      </p:nvGrpSpPr>
      <p:grpSpPr>
        <a:xfrm>
          <a:off x="0" y="0"/>
          <a:ext cx="0" cy="0"/>
          <a:chOff x="0" y="0"/>
          <a:chExt cx="0" cy="0"/>
        </a:xfrm>
      </p:grpSpPr>
      <p:sp>
        <p:nvSpPr>
          <p:cNvPr id="69" name="Shape 69"/>
          <p:cNvSpPr txBox="1"/>
          <p:nvPr>
            <p:ph type="title"/>
          </p:nvPr>
        </p:nvSpPr>
        <p:spPr>
          <a:xfrm>
            <a:off x="235500" y="-12175"/>
            <a:ext cx="8520600" cy="572700"/>
          </a:xfrm>
          <a:prstGeom prst="rect">
            <a:avLst/>
          </a:prstGeom>
        </p:spPr>
        <p:txBody>
          <a:bodyPr anchorCtr="0" anchor="t" bIns="91425" lIns="91425" rIns="91425" tIns="91425">
            <a:noAutofit/>
          </a:bodyPr>
          <a:lstStyle/>
          <a:p>
            <a:pPr lvl="0">
              <a:spcBef>
                <a:spcPts val="0"/>
              </a:spcBef>
              <a:buNone/>
            </a:pPr>
            <a:r>
              <a:rPr lang="en" sz="2600"/>
              <a:t>Schedule</a:t>
            </a:r>
          </a:p>
        </p:txBody>
      </p:sp>
      <p:sp>
        <p:nvSpPr>
          <p:cNvPr id="70" name="Shape 70"/>
          <p:cNvSpPr txBox="1"/>
          <p:nvPr>
            <p:ph idx="1" type="body"/>
          </p:nvPr>
        </p:nvSpPr>
        <p:spPr>
          <a:xfrm>
            <a:off x="235500" y="466675"/>
            <a:ext cx="8520600" cy="3416400"/>
          </a:xfrm>
          <a:prstGeom prst="rect">
            <a:avLst/>
          </a:prstGeom>
        </p:spPr>
        <p:txBody>
          <a:bodyPr anchorCtr="0" anchor="t" bIns="91425" lIns="91425" rIns="91425" tIns="91425">
            <a:noAutofit/>
          </a:bodyPr>
          <a:lstStyle/>
          <a:p>
            <a:pPr lvl="0">
              <a:spcBef>
                <a:spcPts val="0"/>
              </a:spcBef>
              <a:spcAft>
                <a:spcPts val="0"/>
              </a:spcAft>
              <a:buNone/>
            </a:pPr>
            <a:r>
              <a:rPr b="1" lang="en" sz="1900"/>
              <a:t>Day 1 Morning: Smart Contract Programming in Ethereum</a:t>
            </a:r>
          </a:p>
          <a:p>
            <a:pPr lvl="0" rtl="0">
              <a:spcBef>
                <a:spcPts val="0"/>
              </a:spcBef>
              <a:spcAft>
                <a:spcPts val="0"/>
              </a:spcAft>
              <a:buNone/>
            </a:pPr>
            <a:r>
              <a:rPr lang="en" sz="1600"/>
              <a:t>- Ethereum Solidity, Remix, Pyethereum introduction</a:t>
            </a:r>
          </a:p>
          <a:p>
            <a:pPr lvl="0">
              <a:spcBef>
                <a:spcPts val="0"/>
              </a:spcBef>
              <a:spcAft>
                <a:spcPts val="0"/>
              </a:spcAft>
              <a:buNone/>
            </a:pPr>
            <a:r>
              <a:t/>
            </a:r>
            <a:endParaRPr sz="1600"/>
          </a:p>
          <a:p>
            <a:pPr lvl="0" rtl="0">
              <a:spcBef>
                <a:spcPts val="0"/>
              </a:spcBef>
              <a:spcAft>
                <a:spcPts val="0"/>
              </a:spcAft>
              <a:buNone/>
            </a:pPr>
            <a:r>
              <a:rPr b="1" lang="en" sz="1900"/>
              <a:t>Day 1 Afternoon: (Lab time!)</a:t>
            </a:r>
          </a:p>
          <a:p>
            <a:pPr lvl="0" rtl="0">
              <a:spcBef>
                <a:spcPts val="0"/>
              </a:spcBef>
              <a:spcAft>
                <a:spcPts val="0"/>
              </a:spcAft>
              <a:buNone/>
            </a:pPr>
            <a:r>
              <a:rPr lang="en" sz="1600"/>
              <a:t>- Introduce Auction assignment</a:t>
            </a:r>
          </a:p>
          <a:p>
            <a:pPr lvl="0" rtl="0">
              <a:spcBef>
                <a:spcPts val="0"/>
              </a:spcBef>
              <a:spcAft>
                <a:spcPts val="0"/>
              </a:spcAft>
              <a:buNone/>
            </a:pPr>
            <a:r>
              <a:rPr lang="en" sz="1600"/>
              <a:t>- Ending talk: Security Failures in Ethereum Smart contracts</a:t>
            </a:r>
          </a:p>
          <a:p>
            <a:pPr lvl="0" rtl="0">
              <a:spcBef>
                <a:spcPts val="0"/>
              </a:spcBef>
              <a:spcAft>
                <a:spcPts val="0"/>
              </a:spcAft>
              <a:buNone/>
            </a:pPr>
            <a:r>
              <a:t/>
            </a:r>
            <a:endParaRPr sz="1600"/>
          </a:p>
          <a:p>
            <a:pPr lvl="0" rtl="0">
              <a:spcBef>
                <a:spcPts val="0"/>
              </a:spcBef>
              <a:spcAft>
                <a:spcPts val="0"/>
              </a:spcAft>
              <a:buNone/>
            </a:pPr>
            <a:r>
              <a:rPr b="1" lang="en" sz="2000"/>
              <a:t>Day 2 Morning:</a:t>
            </a:r>
          </a:p>
          <a:p>
            <a:pPr lvl="0" rtl="0">
              <a:spcBef>
                <a:spcPts val="0"/>
              </a:spcBef>
              <a:spcAft>
                <a:spcPts val="0"/>
              </a:spcAft>
              <a:buNone/>
            </a:pPr>
            <a:r>
              <a:rPr lang="en" sz="1600"/>
              <a:t>- Secure Smart Contracts by Example (Lotteries, State Channels)</a:t>
            </a:r>
          </a:p>
          <a:p>
            <a:pPr lvl="0" rtl="0">
              <a:spcBef>
                <a:spcPts val="0"/>
              </a:spcBef>
              <a:spcAft>
                <a:spcPts val="0"/>
              </a:spcAft>
              <a:buNone/>
            </a:pPr>
            <a:r>
              <a:rPr lang="en" sz="1600"/>
              <a:t>- Research Talk: Smart contract programming models</a:t>
            </a:r>
          </a:p>
          <a:p>
            <a:pPr lvl="0" rtl="0">
              <a:spcBef>
                <a:spcPts val="0"/>
              </a:spcBef>
              <a:spcAft>
                <a:spcPts val="0"/>
              </a:spcAft>
              <a:buNone/>
            </a:pPr>
            <a:r>
              <a:t/>
            </a:r>
            <a:endParaRPr sz="1600"/>
          </a:p>
          <a:p>
            <a:pPr lvl="0" rtl="0">
              <a:spcBef>
                <a:spcPts val="0"/>
              </a:spcBef>
              <a:spcAft>
                <a:spcPts val="0"/>
              </a:spcAft>
              <a:buNone/>
            </a:pPr>
            <a:r>
              <a:rPr b="1" lang="en" sz="2000"/>
              <a:t>Day 2 Afternoon: </a:t>
            </a:r>
          </a:p>
          <a:p>
            <a:pPr lvl="0" rtl="0">
              <a:spcBef>
                <a:spcPts val="0"/>
              </a:spcBef>
              <a:spcAft>
                <a:spcPts val="0"/>
              </a:spcAft>
              <a:buNone/>
            </a:pPr>
            <a:r>
              <a:rPr lang="en" sz="1600"/>
              <a:t>- Developing user interfaces with javascript and the web3 API</a:t>
            </a:r>
          </a:p>
          <a:p>
            <a:pPr lvl="0">
              <a:spcBef>
                <a:spcPts val="0"/>
              </a:spcBef>
              <a:spcAft>
                <a:spcPts val="0"/>
              </a:spcAft>
              <a:buNone/>
            </a:pPr>
            <a:r>
              <a:rPr lang="en" sz="1600"/>
              <a:t>- Using the Truffle development environment</a:t>
            </a:r>
          </a:p>
          <a:p>
            <a:pPr lvl="0">
              <a:spcBef>
                <a:spcPts val="0"/>
              </a:spcBef>
              <a:spcAft>
                <a:spcPts val="0"/>
              </a:spcAft>
              <a:buNone/>
            </a:pPr>
            <a:r>
              <a:rPr lang="en" sz="1600"/>
              <a:t>- Research talks: Hawk and HoneyBadgerBFT</a:t>
            </a: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7" name="Shape 257"/>
        <p:cNvGrpSpPr/>
        <p:nvPr/>
      </p:nvGrpSpPr>
      <p:grpSpPr>
        <a:xfrm>
          <a:off x="0" y="0"/>
          <a:ext cx="0" cy="0"/>
          <a:chOff x="0" y="0"/>
          <a:chExt cx="0" cy="0"/>
        </a:xfrm>
      </p:grpSpPr>
      <p:sp>
        <p:nvSpPr>
          <p:cNvPr id="258" name="Shape 258"/>
          <p:cNvSpPr txBox="1"/>
          <p:nvPr>
            <p:ph type="title"/>
          </p:nvPr>
        </p:nvSpPr>
        <p:spPr>
          <a:xfrm>
            <a:off x="457200" y="205975"/>
            <a:ext cx="8874000" cy="857400"/>
          </a:xfrm>
          <a:prstGeom prst="rect">
            <a:avLst/>
          </a:prstGeom>
        </p:spPr>
        <p:txBody>
          <a:bodyPr anchorCtr="0" anchor="t" bIns="91425" lIns="91425" rIns="91425" tIns="91425">
            <a:noAutofit/>
          </a:bodyPr>
          <a:lstStyle/>
          <a:p>
            <a:pPr lvl="0" rtl="0">
              <a:spcBef>
                <a:spcPts val="0"/>
              </a:spcBef>
              <a:buNone/>
            </a:pPr>
            <a:r>
              <a:rPr lang="en"/>
              <a:t>Ethereum in one slide</a:t>
            </a:r>
          </a:p>
        </p:txBody>
      </p:sp>
      <p:sp>
        <p:nvSpPr>
          <p:cNvPr id="259" name="Shape 259"/>
          <p:cNvSpPr txBox="1"/>
          <p:nvPr>
            <p:ph idx="1" type="body"/>
          </p:nvPr>
        </p:nvSpPr>
        <p:spPr>
          <a:xfrm>
            <a:off x="311700" y="778200"/>
            <a:ext cx="8520600" cy="3416400"/>
          </a:xfrm>
          <a:prstGeom prst="rect">
            <a:avLst/>
          </a:prstGeom>
        </p:spPr>
        <p:txBody>
          <a:bodyPr anchorCtr="0" anchor="t" bIns="91425" lIns="91425" rIns="91425" tIns="91425">
            <a:noAutofit/>
          </a:bodyPr>
          <a:lstStyle/>
          <a:p>
            <a:pPr indent="-381000" lvl="0" marL="457200" marR="0" rtl="0" algn="l">
              <a:lnSpc>
                <a:spcPct val="115000"/>
              </a:lnSpc>
              <a:spcBef>
                <a:spcPts val="0"/>
              </a:spcBef>
              <a:spcAft>
                <a:spcPts val="1600"/>
              </a:spcAft>
              <a:buClr>
                <a:srgbClr val="000000"/>
              </a:buClr>
              <a:buSzPct val="100000"/>
            </a:pPr>
            <a:r>
              <a:rPr lang="en" sz="2400">
                <a:solidFill>
                  <a:srgbClr val="000000"/>
                </a:solidFill>
              </a:rPr>
              <a:t>S</a:t>
            </a:r>
            <a:r>
              <a:rPr lang="en" sz="2400">
                <a:solidFill>
                  <a:srgbClr val="000000"/>
                </a:solidFill>
              </a:rPr>
              <a:t>tates </a:t>
            </a:r>
            <a:r>
              <a:rPr b="1" lang="en" sz="2400">
                <a:solidFill>
                  <a:srgbClr val="0000FF"/>
                </a:solidFill>
              </a:rPr>
              <a:t>S </a:t>
            </a:r>
            <a:r>
              <a:rPr lang="en" sz="2400">
                <a:solidFill>
                  <a:srgbClr val="000000"/>
                </a:solidFill>
              </a:rPr>
              <a:t>= a map from </a:t>
            </a:r>
            <a:r>
              <a:rPr i="1" lang="en" sz="2400">
                <a:solidFill>
                  <a:srgbClr val="000000"/>
                </a:solidFill>
              </a:rPr>
              <a:t>addresses</a:t>
            </a:r>
            <a:r>
              <a:rPr lang="en" sz="2400">
                <a:solidFill>
                  <a:srgbClr val="000000"/>
                </a:solidFill>
              </a:rPr>
              <a:t> to </a:t>
            </a:r>
            <a:r>
              <a:rPr i="1" lang="en" sz="2400">
                <a:solidFill>
                  <a:srgbClr val="000000"/>
                </a:solidFill>
              </a:rPr>
              <a:t>state</a:t>
            </a:r>
          </a:p>
          <a:p>
            <a:pPr lvl="0" marR="0" rtl="0" algn="l">
              <a:lnSpc>
                <a:spcPct val="115000"/>
              </a:lnSpc>
              <a:spcBef>
                <a:spcPts val="0"/>
              </a:spcBef>
              <a:spcAft>
                <a:spcPts val="1600"/>
              </a:spcAft>
              <a:buNone/>
            </a:pPr>
            <a:r>
              <a:t/>
            </a:r>
            <a:endParaRPr i="1" sz="2400">
              <a:solidFill>
                <a:srgbClr val="000000"/>
              </a:solidFill>
            </a:endParaRPr>
          </a:p>
          <a:p>
            <a:pPr indent="-381000" lvl="0" marL="457200" rtl="0">
              <a:spcBef>
                <a:spcPts val="0"/>
              </a:spcBef>
              <a:buClr>
                <a:srgbClr val="000000"/>
              </a:buClr>
              <a:buSzPct val="100000"/>
            </a:pPr>
            <a:r>
              <a:rPr lang="en" sz="2400">
                <a:solidFill>
                  <a:schemeClr val="dk1"/>
                </a:solidFill>
              </a:rPr>
              <a:t>Inputs </a:t>
            </a:r>
            <a:r>
              <a:rPr b="1" lang="en" sz="2400">
                <a:solidFill>
                  <a:srgbClr val="0000FF"/>
                </a:solidFill>
              </a:rPr>
              <a:t>I</a:t>
            </a:r>
            <a:r>
              <a:rPr lang="en" sz="2400">
                <a:solidFill>
                  <a:schemeClr val="dk1"/>
                </a:solidFill>
              </a:rPr>
              <a:t> (transactions)</a:t>
            </a:r>
          </a:p>
          <a:p>
            <a:pPr lvl="0" rtl="0">
              <a:spcBef>
                <a:spcPts val="0"/>
              </a:spcBef>
              <a:buNone/>
            </a:pPr>
            <a:r>
              <a:t/>
            </a:r>
            <a:endParaRPr sz="2400">
              <a:solidFill>
                <a:schemeClr val="dk1"/>
              </a:solidFill>
            </a:endParaRPr>
          </a:p>
          <a:p>
            <a:pPr indent="-381000" lvl="0" marL="457200" rtl="0">
              <a:spcBef>
                <a:spcPts val="0"/>
              </a:spcBef>
              <a:buClr>
                <a:srgbClr val="000000"/>
              </a:buClr>
              <a:buSzPct val="100000"/>
            </a:pPr>
            <a:r>
              <a:rPr lang="en" sz="2400">
                <a:solidFill>
                  <a:schemeClr val="dk1"/>
                </a:solidFill>
              </a:rPr>
              <a:t>Transition </a:t>
            </a:r>
            <a:r>
              <a:rPr b="1" lang="en" sz="2400">
                <a:solidFill>
                  <a:srgbClr val="0000FF"/>
                </a:solidFill>
              </a:rPr>
              <a:t>f:</a:t>
            </a:r>
          </a:p>
          <a:p>
            <a:pPr indent="-381000" lvl="1" marL="914400" rtl="0">
              <a:spcBef>
                <a:spcPts val="0"/>
              </a:spcBef>
              <a:buClr>
                <a:srgbClr val="000000"/>
              </a:buClr>
              <a:buSzPct val="100000"/>
            </a:pPr>
            <a:r>
              <a:rPr lang="en" sz="2400">
                <a:solidFill>
                  <a:srgbClr val="000000"/>
                </a:solidFill>
              </a:rPr>
              <a:t>validate signature</a:t>
            </a:r>
          </a:p>
          <a:p>
            <a:pPr indent="-381000" lvl="1" marL="914400" rtl="0">
              <a:spcBef>
                <a:spcPts val="0"/>
              </a:spcBef>
              <a:buClr>
                <a:srgbClr val="000000"/>
              </a:buClr>
              <a:buSzPct val="100000"/>
            </a:pPr>
            <a:r>
              <a:rPr lang="en" sz="2400">
                <a:solidFill>
                  <a:srgbClr val="000000"/>
                </a:solidFill>
              </a:rPr>
              <a:t>run to.code(from, data, value, startgas, gasprice)</a:t>
            </a:r>
          </a:p>
          <a:p>
            <a:pPr indent="-381000" lvl="0" marL="457200" rtl="0">
              <a:spcBef>
                <a:spcPts val="0"/>
              </a:spcBef>
              <a:buClr>
                <a:srgbClr val="000000"/>
              </a:buClr>
              <a:buSzPct val="100000"/>
            </a:pPr>
            <a:r>
              <a:rPr lang="en" sz="2400">
                <a:solidFill>
                  <a:schemeClr val="dk1"/>
                </a:solidFill>
              </a:rPr>
              <a:t>Start state: ∅</a:t>
            </a:r>
          </a:p>
        </p:txBody>
      </p:sp>
      <p:graphicFrame>
        <p:nvGraphicFramePr>
          <p:cNvPr id="260" name="Shape 260"/>
          <p:cNvGraphicFramePr/>
          <p:nvPr/>
        </p:nvGraphicFramePr>
        <p:xfrm>
          <a:off x="788637" y="1498875"/>
          <a:ext cx="3000000" cy="3000000"/>
        </p:xfrm>
        <a:graphic>
          <a:graphicData uri="http://schemas.openxmlformats.org/drawingml/2006/table">
            <a:tbl>
              <a:tblPr>
                <a:noFill/>
                <a:tableStyleId>{2C612576-BE22-43A4-B1D1-E4ED512030DF}</a:tableStyleId>
              </a:tblPr>
              <a:tblGrid>
                <a:gridCol w="1465850"/>
                <a:gridCol w="1465850"/>
                <a:gridCol w="1465850"/>
                <a:gridCol w="1465850"/>
                <a:gridCol w="1530350"/>
              </a:tblGrid>
              <a:tr h="381000">
                <a:tc>
                  <a:txBody>
                    <a:bodyPr>
                      <a:noAutofit/>
                    </a:bodyPr>
                    <a:lstStyle/>
                    <a:p>
                      <a:pPr lvl="0" algn="ctr">
                        <a:spcBef>
                          <a:spcPts val="0"/>
                        </a:spcBef>
                        <a:buNone/>
                      </a:pPr>
                      <a:r>
                        <a:rPr lang="en" sz="1800"/>
                        <a:t>address</a:t>
                      </a:r>
                    </a:p>
                  </a:txBody>
                  <a:tcPr marT="91425" marB="91425" marR="91425" marL="91425">
                    <a:solidFill>
                      <a:srgbClr val="EAD1DC"/>
                    </a:solidFill>
                  </a:tcPr>
                </a:tc>
                <a:tc>
                  <a:txBody>
                    <a:bodyPr>
                      <a:noAutofit/>
                    </a:bodyPr>
                    <a:lstStyle/>
                    <a:p>
                      <a:pPr lvl="0" algn="ctr">
                        <a:spcBef>
                          <a:spcPts val="0"/>
                        </a:spcBef>
                        <a:buNone/>
                      </a:pPr>
                      <a:r>
                        <a:rPr lang="en" sz="1800"/>
                        <a:t>code</a:t>
                      </a:r>
                    </a:p>
                  </a:txBody>
                  <a:tcPr marT="91425" marB="91425" marR="91425" marL="91425">
                    <a:solidFill>
                      <a:srgbClr val="D0E0E3"/>
                    </a:solidFill>
                  </a:tcPr>
                </a:tc>
                <a:tc>
                  <a:txBody>
                    <a:bodyPr>
                      <a:noAutofit/>
                    </a:bodyPr>
                    <a:lstStyle/>
                    <a:p>
                      <a:pPr lvl="0" algn="ctr">
                        <a:spcBef>
                          <a:spcPts val="0"/>
                        </a:spcBef>
                        <a:buNone/>
                      </a:pPr>
                      <a:r>
                        <a:rPr lang="en" sz="1800"/>
                        <a:t>storage</a:t>
                      </a:r>
                    </a:p>
                  </a:txBody>
                  <a:tcPr marT="91425" marB="91425" marR="91425" marL="91425">
                    <a:solidFill>
                      <a:srgbClr val="FCE5CD"/>
                    </a:solidFill>
                  </a:tcPr>
                </a:tc>
                <a:tc>
                  <a:txBody>
                    <a:bodyPr>
                      <a:noAutofit/>
                    </a:bodyPr>
                    <a:lstStyle/>
                    <a:p>
                      <a:pPr lvl="0" algn="ctr">
                        <a:spcBef>
                          <a:spcPts val="0"/>
                        </a:spcBef>
                        <a:buNone/>
                      </a:pPr>
                      <a:r>
                        <a:rPr lang="en" sz="1800"/>
                        <a:t>balance</a:t>
                      </a:r>
                    </a:p>
                  </a:txBody>
                  <a:tcPr marT="91425" marB="91425" marR="91425" marL="91425">
                    <a:solidFill>
                      <a:srgbClr val="B6D7A8"/>
                    </a:solidFill>
                  </a:tcPr>
                </a:tc>
                <a:tc>
                  <a:txBody>
                    <a:bodyPr>
                      <a:noAutofit/>
                    </a:bodyPr>
                    <a:lstStyle/>
                    <a:p>
                      <a:pPr lvl="0" algn="ctr">
                        <a:spcBef>
                          <a:spcPts val="0"/>
                        </a:spcBef>
                        <a:buNone/>
                      </a:pPr>
                      <a:r>
                        <a:rPr lang="en" sz="1800"/>
                        <a:t>nonce</a:t>
                      </a:r>
                    </a:p>
                  </a:txBody>
                  <a:tcPr marT="91425" marB="91425" marR="91425" marL="91425">
                    <a:solidFill>
                      <a:srgbClr val="FFE599"/>
                    </a:solidFill>
                  </a:tcPr>
                </a:tc>
              </a:tr>
            </a:tbl>
          </a:graphicData>
        </a:graphic>
      </p:graphicFrame>
      <p:graphicFrame>
        <p:nvGraphicFramePr>
          <p:cNvPr id="261" name="Shape 261"/>
          <p:cNvGraphicFramePr/>
          <p:nvPr/>
        </p:nvGraphicFramePr>
        <p:xfrm>
          <a:off x="803225" y="2688400"/>
          <a:ext cx="3000000" cy="3000000"/>
        </p:xfrm>
        <a:graphic>
          <a:graphicData uri="http://schemas.openxmlformats.org/drawingml/2006/table">
            <a:tbl>
              <a:tblPr>
                <a:noFill/>
                <a:tableStyleId>{2C612576-BE22-43A4-B1D1-E4ED512030DF}</a:tableStyleId>
              </a:tblPr>
              <a:tblGrid>
                <a:gridCol w="971450"/>
                <a:gridCol w="971450"/>
                <a:gridCol w="971450"/>
                <a:gridCol w="971450"/>
                <a:gridCol w="971450"/>
                <a:gridCol w="1089775"/>
                <a:gridCol w="1417550"/>
              </a:tblGrid>
              <a:tr h="381000">
                <a:tc>
                  <a:txBody>
                    <a:bodyPr>
                      <a:noAutofit/>
                    </a:bodyPr>
                    <a:lstStyle/>
                    <a:p>
                      <a:pPr lvl="0" rtl="0" algn="ctr">
                        <a:spcBef>
                          <a:spcPts val="0"/>
                        </a:spcBef>
                        <a:buNone/>
                      </a:pPr>
                      <a:r>
                        <a:rPr lang="en" sz="1800"/>
                        <a:t>from</a:t>
                      </a:r>
                    </a:p>
                  </a:txBody>
                  <a:tcPr marT="91425" marB="91425" marR="91425" marL="91425">
                    <a:solidFill>
                      <a:srgbClr val="EAD1DC"/>
                    </a:solidFill>
                  </a:tcPr>
                </a:tc>
                <a:tc>
                  <a:txBody>
                    <a:bodyPr>
                      <a:noAutofit/>
                    </a:bodyPr>
                    <a:lstStyle/>
                    <a:p>
                      <a:pPr lvl="0" rtl="0" algn="ctr">
                        <a:spcBef>
                          <a:spcPts val="0"/>
                        </a:spcBef>
                        <a:buNone/>
                      </a:pPr>
                      <a:r>
                        <a:rPr lang="en" sz="1800"/>
                        <a:t>sig, n</a:t>
                      </a:r>
                    </a:p>
                  </a:txBody>
                  <a:tcPr marT="91425" marB="91425" marR="91425" marL="91425">
                    <a:solidFill>
                      <a:srgbClr val="D0E0E3"/>
                    </a:solidFill>
                  </a:tcPr>
                </a:tc>
                <a:tc>
                  <a:txBody>
                    <a:bodyPr>
                      <a:noAutofit/>
                    </a:bodyPr>
                    <a:lstStyle/>
                    <a:p>
                      <a:pPr lvl="0" rtl="0" algn="ctr">
                        <a:spcBef>
                          <a:spcPts val="0"/>
                        </a:spcBef>
                        <a:buNone/>
                      </a:pPr>
                      <a:r>
                        <a:rPr lang="en" sz="1800"/>
                        <a:t>to</a:t>
                      </a:r>
                    </a:p>
                  </a:txBody>
                  <a:tcPr marT="91425" marB="91425" marR="91425" marL="91425">
                    <a:solidFill>
                      <a:srgbClr val="EAD1DC"/>
                    </a:solidFill>
                  </a:tcPr>
                </a:tc>
                <a:tc>
                  <a:txBody>
                    <a:bodyPr>
                      <a:noAutofit/>
                    </a:bodyPr>
                    <a:lstStyle/>
                    <a:p>
                      <a:pPr lvl="0" rtl="0" algn="ctr">
                        <a:spcBef>
                          <a:spcPts val="0"/>
                        </a:spcBef>
                        <a:buNone/>
                      </a:pPr>
                      <a:r>
                        <a:rPr lang="en" sz="1800"/>
                        <a:t>data</a:t>
                      </a:r>
                    </a:p>
                  </a:txBody>
                  <a:tcPr marT="91425" marB="91425" marR="91425" marL="91425">
                    <a:solidFill>
                      <a:srgbClr val="FCE5CD"/>
                    </a:solidFill>
                  </a:tcPr>
                </a:tc>
                <a:tc>
                  <a:txBody>
                    <a:bodyPr>
                      <a:noAutofit/>
                    </a:bodyPr>
                    <a:lstStyle/>
                    <a:p>
                      <a:pPr lvl="0" rtl="0" algn="ctr">
                        <a:spcBef>
                          <a:spcPts val="0"/>
                        </a:spcBef>
                        <a:buNone/>
                      </a:pPr>
                      <a:r>
                        <a:rPr lang="en" sz="1800"/>
                        <a:t>value</a:t>
                      </a:r>
                    </a:p>
                  </a:txBody>
                  <a:tcPr marT="91425" marB="91425" marR="91425" marL="91425">
                    <a:solidFill>
                      <a:srgbClr val="B6D7A8"/>
                    </a:solidFill>
                  </a:tcPr>
                </a:tc>
                <a:tc>
                  <a:txBody>
                    <a:bodyPr>
                      <a:noAutofit/>
                    </a:bodyPr>
                    <a:lstStyle/>
                    <a:p>
                      <a:pPr lvl="0" rtl="0" algn="ctr">
                        <a:spcBef>
                          <a:spcPts val="0"/>
                        </a:spcBef>
                        <a:buNone/>
                      </a:pPr>
                      <a:r>
                        <a:rPr lang="en" sz="1800"/>
                        <a:t>startgas</a:t>
                      </a:r>
                    </a:p>
                  </a:txBody>
                  <a:tcPr marT="91425" marB="91425" marR="91425" marL="91425">
                    <a:solidFill>
                      <a:srgbClr val="EA9999"/>
                    </a:solidFill>
                  </a:tcPr>
                </a:tc>
                <a:tc>
                  <a:txBody>
                    <a:bodyPr>
                      <a:noAutofit/>
                    </a:bodyPr>
                    <a:lstStyle/>
                    <a:p>
                      <a:pPr lvl="0" rtl="0" algn="ctr">
                        <a:spcBef>
                          <a:spcPts val="0"/>
                        </a:spcBef>
                        <a:buNone/>
                      </a:pPr>
                      <a:r>
                        <a:rPr lang="en" sz="1800"/>
                        <a:t>gasprice</a:t>
                      </a:r>
                    </a:p>
                  </a:txBody>
                  <a:tcPr marT="91425" marB="91425" marR="91425" marL="91425">
                    <a:solidFill>
                      <a:srgbClr val="EA9999"/>
                    </a:solidFill>
                  </a:tcPr>
                </a:tc>
              </a:tr>
            </a:tbl>
          </a:graphicData>
        </a:graphic>
      </p:graphicFrame>
      <p:sp>
        <p:nvSpPr>
          <p:cNvPr id="262" name="Shape 262"/>
          <p:cNvSpPr/>
          <p:nvPr/>
        </p:nvSpPr>
        <p:spPr>
          <a:xfrm>
            <a:off x="5450700" y="3318200"/>
            <a:ext cx="3477600" cy="1074300"/>
          </a:xfrm>
          <a:prstGeom prst="wedgeRoundRectCallout">
            <a:avLst>
              <a:gd fmla="val -92603" name="adj1"/>
              <a:gd fmla="val 151259" name="adj2"/>
              <a:gd fmla="val 0" name="adj3"/>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sz="2400"/>
              <a:t>may affect the state of </a:t>
            </a:r>
            <a:r>
              <a:rPr i="1" lang="en" sz="2400"/>
              <a:t>any</a:t>
            </a:r>
            <a:r>
              <a:rPr lang="en" sz="2400"/>
              <a:t> address</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2"/>
                                        </p:tgtEl>
                                        <p:attrNameLst>
                                          <p:attrName>style.visibility</p:attrName>
                                        </p:attrNameLst>
                                      </p:cBhvr>
                                      <p:to>
                                        <p:strVal val="visible"/>
                                      </p:to>
                                    </p:set>
                                    <p:animEffect filter="fade" transition="in">
                                      <p:cBhvr>
                                        <p:cTn dur="1000"/>
                                        <p:tgtEl>
                                          <p:spTgt spid="26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6" name="Shape 266"/>
        <p:cNvGrpSpPr/>
        <p:nvPr/>
      </p:nvGrpSpPr>
      <p:grpSpPr>
        <a:xfrm>
          <a:off x="0" y="0"/>
          <a:ext cx="0" cy="0"/>
          <a:chOff x="0" y="0"/>
          <a:chExt cx="0" cy="0"/>
        </a:xfrm>
      </p:grpSpPr>
      <p:sp>
        <p:nvSpPr>
          <p:cNvPr id="267" name="Shape 267"/>
          <p:cNvSpPr txBox="1"/>
          <p:nvPr>
            <p:ph type="title"/>
          </p:nvPr>
        </p:nvSpPr>
        <p:spPr>
          <a:xfrm>
            <a:off x="457200" y="205975"/>
            <a:ext cx="8874000" cy="857400"/>
          </a:xfrm>
          <a:prstGeom prst="rect">
            <a:avLst/>
          </a:prstGeom>
        </p:spPr>
        <p:txBody>
          <a:bodyPr anchorCtr="0" anchor="t" bIns="91425" lIns="91425" rIns="91425" tIns="91425">
            <a:noAutofit/>
          </a:bodyPr>
          <a:lstStyle/>
          <a:p>
            <a:pPr lvl="0" rtl="0">
              <a:spcBef>
                <a:spcPts val="0"/>
              </a:spcBef>
              <a:buNone/>
            </a:pPr>
            <a:r>
              <a:rPr lang="en"/>
              <a:t>The full* Ethereum blockchain structure</a:t>
            </a:r>
          </a:p>
        </p:txBody>
      </p:sp>
      <p:sp>
        <p:nvSpPr>
          <p:cNvPr id="268" name="Shape 268"/>
          <p:cNvSpPr/>
          <p:nvPr/>
        </p:nvSpPr>
        <p:spPr>
          <a:xfrm>
            <a:off x="1320000" y="992275"/>
            <a:ext cx="6284100" cy="1584000"/>
          </a:xfrm>
          <a:prstGeom prst="rect">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cxnSp>
        <p:nvCxnSpPr>
          <p:cNvPr id="269" name="Shape 269"/>
          <p:cNvCxnSpPr>
            <a:stCxn id="270" idx="1"/>
          </p:cNvCxnSpPr>
          <p:nvPr/>
        </p:nvCxnSpPr>
        <p:spPr>
          <a:xfrm rot="10800000">
            <a:off x="377675" y="1260825"/>
            <a:ext cx="1124400" cy="0"/>
          </a:xfrm>
          <a:prstGeom prst="straightConnector1">
            <a:avLst/>
          </a:prstGeom>
          <a:noFill/>
          <a:ln cap="flat" cmpd="sng" w="19050">
            <a:solidFill>
              <a:srgbClr val="666666"/>
            </a:solidFill>
            <a:prstDash val="solid"/>
            <a:round/>
            <a:headEnd len="lg" w="lg" type="none"/>
            <a:tailEnd len="lg" w="lg" type="triangle"/>
          </a:ln>
        </p:spPr>
      </p:cxnSp>
      <p:sp>
        <p:nvSpPr>
          <p:cNvPr id="270" name="Shape 270"/>
          <p:cNvSpPr txBox="1"/>
          <p:nvPr/>
        </p:nvSpPr>
        <p:spPr>
          <a:xfrm>
            <a:off x="1502075" y="1101525"/>
            <a:ext cx="910500" cy="318600"/>
          </a:xfrm>
          <a:prstGeom prst="rect">
            <a:avLst/>
          </a:prstGeom>
          <a:solidFill>
            <a:srgbClr val="F3F3F3"/>
          </a:solidFill>
          <a:ln cap="flat" cmpd="sng" w="9525">
            <a:solidFill>
              <a:srgbClr val="434343"/>
            </a:solidFill>
            <a:prstDash val="solid"/>
            <a:round/>
            <a:headEnd len="med" w="med" type="none"/>
            <a:tailEnd len="med" w="med" type="none"/>
          </a:ln>
        </p:spPr>
        <p:txBody>
          <a:bodyPr anchorCtr="0" anchor="ctr" bIns="91425" lIns="91425" rIns="91425" tIns="91425">
            <a:noAutofit/>
          </a:bodyPr>
          <a:lstStyle/>
          <a:p>
            <a:pPr lvl="0" algn="ctr">
              <a:spcBef>
                <a:spcPts val="0"/>
              </a:spcBef>
              <a:buNone/>
            </a:pPr>
            <a:r>
              <a:rPr lang="en"/>
              <a:t>prev</a:t>
            </a:r>
          </a:p>
        </p:txBody>
      </p:sp>
      <p:sp>
        <p:nvSpPr>
          <p:cNvPr id="271" name="Shape 271"/>
          <p:cNvSpPr txBox="1"/>
          <p:nvPr/>
        </p:nvSpPr>
        <p:spPr>
          <a:xfrm>
            <a:off x="1502075" y="1574900"/>
            <a:ext cx="910500" cy="318600"/>
          </a:xfrm>
          <a:prstGeom prst="rect">
            <a:avLst/>
          </a:prstGeom>
          <a:solidFill>
            <a:srgbClr val="F3F3F3"/>
          </a:solidFill>
          <a:ln cap="flat" cmpd="sng" w="9525">
            <a:solidFill>
              <a:srgbClr val="434343"/>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a:t>nonce</a:t>
            </a:r>
          </a:p>
        </p:txBody>
      </p:sp>
      <p:sp>
        <p:nvSpPr>
          <p:cNvPr id="272" name="Shape 272"/>
          <p:cNvSpPr txBox="1"/>
          <p:nvPr/>
        </p:nvSpPr>
        <p:spPr>
          <a:xfrm>
            <a:off x="2537525" y="1574900"/>
            <a:ext cx="910500" cy="318600"/>
          </a:xfrm>
          <a:prstGeom prst="rect">
            <a:avLst/>
          </a:prstGeom>
          <a:solidFill>
            <a:srgbClr val="F3F3F3"/>
          </a:solidFill>
          <a:ln cap="flat" cmpd="sng" w="9525">
            <a:solidFill>
              <a:srgbClr val="434343"/>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a:t>difficulty</a:t>
            </a:r>
          </a:p>
        </p:txBody>
      </p:sp>
      <p:sp>
        <p:nvSpPr>
          <p:cNvPr id="273" name="Shape 273"/>
          <p:cNvSpPr txBox="1"/>
          <p:nvPr/>
        </p:nvSpPr>
        <p:spPr>
          <a:xfrm>
            <a:off x="3572975" y="1574900"/>
            <a:ext cx="910500" cy="318600"/>
          </a:xfrm>
          <a:prstGeom prst="rect">
            <a:avLst/>
          </a:prstGeom>
          <a:solidFill>
            <a:srgbClr val="F3F3F3"/>
          </a:solidFill>
          <a:ln cap="flat" cmpd="sng" w="9525">
            <a:solidFill>
              <a:srgbClr val="434343"/>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a:t>miner</a:t>
            </a:r>
          </a:p>
        </p:txBody>
      </p:sp>
      <p:sp>
        <p:nvSpPr>
          <p:cNvPr id="274" name="Shape 274"/>
          <p:cNvSpPr txBox="1"/>
          <p:nvPr/>
        </p:nvSpPr>
        <p:spPr>
          <a:xfrm>
            <a:off x="4608425" y="1574900"/>
            <a:ext cx="910500" cy="318600"/>
          </a:xfrm>
          <a:prstGeom prst="rect">
            <a:avLst/>
          </a:prstGeom>
          <a:solidFill>
            <a:srgbClr val="F3F3F3"/>
          </a:solidFill>
          <a:ln cap="flat" cmpd="sng" w="9525">
            <a:solidFill>
              <a:srgbClr val="434343"/>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a:t>extra</a:t>
            </a:r>
          </a:p>
        </p:txBody>
      </p:sp>
      <p:sp>
        <p:nvSpPr>
          <p:cNvPr id="275" name="Shape 275"/>
          <p:cNvSpPr txBox="1"/>
          <p:nvPr/>
        </p:nvSpPr>
        <p:spPr>
          <a:xfrm>
            <a:off x="2537525" y="1101525"/>
            <a:ext cx="910500" cy="318600"/>
          </a:xfrm>
          <a:prstGeom prst="rect">
            <a:avLst/>
          </a:prstGeom>
          <a:solidFill>
            <a:srgbClr val="F3F3F3"/>
          </a:solidFill>
          <a:ln cap="flat" cmpd="sng" w="9525">
            <a:solidFill>
              <a:srgbClr val="434343"/>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a:t>height</a:t>
            </a:r>
          </a:p>
        </p:txBody>
      </p:sp>
      <p:sp>
        <p:nvSpPr>
          <p:cNvPr id="276" name="Shape 276"/>
          <p:cNvSpPr txBox="1"/>
          <p:nvPr/>
        </p:nvSpPr>
        <p:spPr>
          <a:xfrm>
            <a:off x="3572975" y="1101525"/>
            <a:ext cx="910500" cy="318600"/>
          </a:xfrm>
          <a:prstGeom prst="rect">
            <a:avLst/>
          </a:prstGeom>
          <a:solidFill>
            <a:srgbClr val="F3F3F3"/>
          </a:solidFill>
          <a:ln cap="flat" cmpd="sng" w="9525">
            <a:solidFill>
              <a:srgbClr val="434343"/>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a:t>time</a:t>
            </a:r>
          </a:p>
        </p:txBody>
      </p:sp>
      <p:sp>
        <p:nvSpPr>
          <p:cNvPr id="277" name="Shape 277"/>
          <p:cNvSpPr txBox="1"/>
          <p:nvPr/>
        </p:nvSpPr>
        <p:spPr>
          <a:xfrm>
            <a:off x="1502075" y="2048275"/>
            <a:ext cx="1946100" cy="318600"/>
          </a:xfrm>
          <a:prstGeom prst="rect">
            <a:avLst/>
          </a:prstGeom>
          <a:solidFill>
            <a:srgbClr val="F3F3F3"/>
          </a:solidFill>
          <a:ln cap="flat" cmpd="sng" w="9525">
            <a:solidFill>
              <a:srgbClr val="434343"/>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a:t>s</a:t>
            </a:r>
            <a:r>
              <a:rPr lang="en"/>
              <a:t>tate root</a:t>
            </a:r>
          </a:p>
        </p:txBody>
      </p:sp>
      <p:sp>
        <p:nvSpPr>
          <p:cNvPr id="278" name="Shape 278"/>
          <p:cNvSpPr txBox="1"/>
          <p:nvPr/>
        </p:nvSpPr>
        <p:spPr>
          <a:xfrm>
            <a:off x="3572975" y="2048275"/>
            <a:ext cx="1946100" cy="318600"/>
          </a:xfrm>
          <a:prstGeom prst="rect">
            <a:avLst/>
          </a:prstGeom>
          <a:solidFill>
            <a:srgbClr val="F3F3F3"/>
          </a:solidFill>
          <a:ln cap="flat" cmpd="sng" w="9525">
            <a:solidFill>
              <a:srgbClr val="434343"/>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a:t>t</a:t>
            </a:r>
            <a:r>
              <a:rPr lang="en"/>
              <a:t>ransaction root</a:t>
            </a:r>
          </a:p>
        </p:txBody>
      </p:sp>
      <p:sp>
        <p:nvSpPr>
          <p:cNvPr id="279" name="Shape 279"/>
          <p:cNvSpPr txBox="1"/>
          <p:nvPr/>
        </p:nvSpPr>
        <p:spPr>
          <a:xfrm>
            <a:off x="5643875" y="2048275"/>
            <a:ext cx="1834500" cy="318600"/>
          </a:xfrm>
          <a:prstGeom prst="rect">
            <a:avLst/>
          </a:prstGeom>
          <a:solidFill>
            <a:srgbClr val="F3F3F3"/>
          </a:solidFill>
          <a:ln cap="flat" cmpd="sng" w="9525">
            <a:solidFill>
              <a:srgbClr val="434343"/>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a:t>receipt root</a:t>
            </a:r>
          </a:p>
        </p:txBody>
      </p:sp>
      <p:cxnSp>
        <p:nvCxnSpPr>
          <p:cNvPr id="280" name="Shape 280"/>
          <p:cNvCxnSpPr/>
          <p:nvPr/>
        </p:nvCxnSpPr>
        <p:spPr>
          <a:xfrm rot="10800000">
            <a:off x="7604100" y="1140100"/>
            <a:ext cx="1124400" cy="0"/>
          </a:xfrm>
          <a:prstGeom prst="straightConnector1">
            <a:avLst/>
          </a:prstGeom>
          <a:noFill/>
          <a:ln cap="flat" cmpd="sng" w="19050">
            <a:solidFill>
              <a:srgbClr val="666666"/>
            </a:solidFill>
            <a:prstDash val="solid"/>
            <a:round/>
            <a:headEnd len="lg" w="lg" type="none"/>
            <a:tailEnd len="lg" w="lg" type="triangle"/>
          </a:ln>
        </p:spPr>
      </p:cxnSp>
      <p:sp>
        <p:nvSpPr>
          <p:cNvPr id="281" name="Shape 281"/>
          <p:cNvSpPr/>
          <p:nvPr/>
        </p:nvSpPr>
        <p:spPr>
          <a:xfrm rot="10800000">
            <a:off x="2829069" y="3119149"/>
            <a:ext cx="266700" cy="256200"/>
          </a:xfrm>
          <a:prstGeom prst="ellipse">
            <a:avLst/>
          </a:prstGeom>
          <a:solidFill>
            <a:srgbClr val="C9DAF8"/>
          </a:solidFill>
          <a:ln cap="flat" cmpd="sng" w="19050">
            <a:solidFill>
              <a:srgbClr val="666666"/>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82" name="Shape 282"/>
          <p:cNvSpPr/>
          <p:nvPr/>
        </p:nvSpPr>
        <p:spPr>
          <a:xfrm rot="10800000">
            <a:off x="1851646" y="3119149"/>
            <a:ext cx="266700" cy="256200"/>
          </a:xfrm>
          <a:prstGeom prst="ellipse">
            <a:avLst/>
          </a:prstGeom>
          <a:solidFill>
            <a:srgbClr val="C9DAF8"/>
          </a:solidFill>
          <a:ln cap="flat" cmpd="sng" w="19050">
            <a:solidFill>
              <a:srgbClr val="666666"/>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83" name="Shape 283"/>
          <p:cNvSpPr/>
          <p:nvPr/>
        </p:nvSpPr>
        <p:spPr>
          <a:xfrm rot="10800000">
            <a:off x="3129202" y="3487608"/>
            <a:ext cx="266700" cy="256200"/>
          </a:xfrm>
          <a:prstGeom prst="ellipse">
            <a:avLst/>
          </a:prstGeom>
          <a:solidFill>
            <a:srgbClr val="C9DAF8"/>
          </a:solidFill>
          <a:ln cap="flat" cmpd="sng" w="19050">
            <a:solidFill>
              <a:srgbClr val="666666"/>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84" name="Shape 284"/>
          <p:cNvSpPr/>
          <p:nvPr/>
        </p:nvSpPr>
        <p:spPr>
          <a:xfrm rot="10800000">
            <a:off x="2604261" y="3487608"/>
            <a:ext cx="266700" cy="256200"/>
          </a:xfrm>
          <a:prstGeom prst="ellipse">
            <a:avLst/>
          </a:prstGeom>
          <a:solidFill>
            <a:srgbClr val="C9DAF8"/>
          </a:solidFill>
          <a:ln cap="flat" cmpd="sng" w="19050">
            <a:solidFill>
              <a:srgbClr val="666666"/>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cxnSp>
        <p:nvCxnSpPr>
          <p:cNvPr id="285" name="Shape 285"/>
          <p:cNvCxnSpPr>
            <a:stCxn id="286" idx="0"/>
            <a:endCxn id="282" idx="3"/>
          </p:cNvCxnSpPr>
          <p:nvPr/>
        </p:nvCxnSpPr>
        <p:spPr>
          <a:xfrm flipH="1">
            <a:off x="2079320" y="2954385"/>
            <a:ext cx="394200" cy="202200"/>
          </a:xfrm>
          <a:prstGeom prst="straightConnector1">
            <a:avLst/>
          </a:prstGeom>
          <a:noFill/>
          <a:ln cap="flat" cmpd="sng" w="19050">
            <a:solidFill>
              <a:srgbClr val="666666"/>
            </a:solidFill>
            <a:prstDash val="solid"/>
            <a:round/>
            <a:headEnd len="lg" w="lg" type="triangle"/>
            <a:tailEnd len="lg" w="lg" type="none"/>
          </a:ln>
        </p:spPr>
      </p:cxnSp>
      <p:cxnSp>
        <p:nvCxnSpPr>
          <p:cNvPr id="287" name="Shape 287"/>
          <p:cNvCxnSpPr>
            <a:stCxn id="286" idx="0"/>
            <a:endCxn id="281" idx="5"/>
          </p:cNvCxnSpPr>
          <p:nvPr/>
        </p:nvCxnSpPr>
        <p:spPr>
          <a:xfrm>
            <a:off x="2473520" y="2954385"/>
            <a:ext cx="394500" cy="202200"/>
          </a:xfrm>
          <a:prstGeom prst="straightConnector1">
            <a:avLst/>
          </a:prstGeom>
          <a:noFill/>
          <a:ln cap="flat" cmpd="sng" w="19050">
            <a:solidFill>
              <a:srgbClr val="666666"/>
            </a:solidFill>
            <a:prstDash val="solid"/>
            <a:round/>
            <a:headEnd len="lg" w="lg" type="triangle"/>
            <a:tailEnd len="lg" w="lg" type="none"/>
          </a:ln>
        </p:spPr>
      </p:cxnSp>
      <p:cxnSp>
        <p:nvCxnSpPr>
          <p:cNvPr id="288" name="Shape 288"/>
          <p:cNvCxnSpPr>
            <a:stCxn id="281" idx="0"/>
            <a:endCxn id="283" idx="5"/>
          </p:cNvCxnSpPr>
          <p:nvPr/>
        </p:nvCxnSpPr>
        <p:spPr>
          <a:xfrm>
            <a:off x="2962419" y="3375349"/>
            <a:ext cx="205800" cy="149700"/>
          </a:xfrm>
          <a:prstGeom prst="straightConnector1">
            <a:avLst/>
          </a:prstGeom>
          <a:noFill/>
          <a:ln cap="flat" cmpd="sng" w="19050">
            <a:solidFill>
              <a:srgbClr val="666666"/>
            </a:solidFill>
            <a:prstDash val="solid"/>
            <a:round/>
            <a:headEnd len="lg" w="lg" type="triangle"/>
            <a:tailEnd len="lg" w="lg" type="none"/>
          </a:ln>
        </p:spPr>
      </p:cxnSp>
      <p:cxnSp>
        <p:nvCxnSpPr>
          <p:cNvPr id="289" name="Shape 289"/>
          <p:cNvCxnSpPr>
            <a:stCxn id="281" idx="0"/>
            <a:endCxn id="284" idx="3"/>
          </p:cNvCxnSpPr>
          <p:nvPr/>
        </p:nvCxnSpPr>
        <p:spPr>
          <a:xfrm flipH="1">
            <a:off x="2831919" y="3375349"/>
            <a:ext cx="130500" cy="149700"/>
          </a:xfrm>
          <a:prstGeom prst="straightConnector1">
            <a:avLst/>
          </a:prstGeom>
          <a:noFill/>
          <a:ln cap="flat" cmpd="sng" w="19050">
            <a:solidFill>
              <a:srgbClr val="666666"/>
            </a:solidFill>
            <a:prstDash val="solid"/>
            <a:round/>
            <a:headEnd len="lg" w="lg" type="triangle"/>
            <a:tailEnd len="lg" w="lg" type="none"/>
          </a:ln>
        </p:spPr>
      </p:cxnSp>
      <p:sp>
        <p:nvSpPr>
          <p:cNvPr id="290" name="Shape 290"/>
          <p:cNvSpPr/>
          <p:nvPr/>
        </p:nvSpPr>
        <p:spPr>
          <a:xfrm rot="10800000">
            <a:off x="2079290" y="3487608"/>
            <a:ext cx="266700" cy="256200"/>
          </a:xfrm>
          <a:prstGeom prst="ellipse">
            <a:avLst/>
          </a:prstGeom>
          <a:solidFill>
            <a:srgbClr val="C9DAF8"/>
          </a:solidFill>
          <a:ln cap="flat" cmpd="sng" w="19050">
            <a:solidFill>
              <a:srgbClr val="666666"/>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91" name="Shape 291"/>
          <p:cNvSpPr/>
          <p:nvPr/>
        </p:nvSpPr>
        <p:spPr>
          <a:xfrm rot="10800000">
            <a:off x="1554349" y="3487608"/>
            <a:ext cx="266700" cy="256200"/>
          </a:xfrm>
          <a:prstGeom prst="ellipse">
            <a:avLst/>
          </a:prstGeom>
          <a:solidFill>
            <a:srgbClr val="C9DAF8"/>
          </a:solidFill>
          <a:ln cap="flat" cmpd="sng" w="19050">
            <a:solidFill>
              <a:srgbClr val="666666"/>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cxnSp>
        <p:nvCxnSpPr>
          <p:cNvPr id="292" name="Shape 292"/>
          <p:cNvCxnSpPr>
            <a:stCxn id="282" idx="0"/>
            <a:endCxn id="290" idx="5"/>
          </p:cNvCxnSpPr>
          <p:nvPr/>
        </p:nvCxnSpPr>
        <p:spPr>
          <a:xfrm>
            <a:off x="1984996" y="3375349"/>
            <a:ext cx="133500" cy="149700"/>
          </a:xfrm>
          <a:prstGeom prst="straightConnector1">
            <a:avLst/>
          </a:prstGeom>
          <a:noFill/>
          <a:ln cap="flat" cmpd="sng" w="19050">
            <a:solidFill>
              <a:srgbClr val="666666"/>
            </a:solidFill>
            <a:prstDash val="solid"/>
            <a:round/>
            <a:headEnd len="lg" w="lg" type="triangle"/>
            <a:tailEnd len="lg" w="lg" type="none"/>
          </a:ln>
        </p:spPr>
      </p:cxnSp>
      <p:cxnSp>
        <p:nvCxnSpPr>
          <p:cNvPr id="293" name="Shape 293"/>
          <p:cNvCxnSpPr>
            <a:stCxn id="282" idx="0"/>
            <a:endCxn id="291" idx="3"/>
          </p:cNvCxnSpPr>
          <p:nvPr/>
        </p:nvCxnSpPr>
        <p:spPr>
          <a:xfrm flipH="1">
            <a:off x="1781896" y="3375349"/>
            <a:ext cx="203100" cy="149700"/>
          </a:xfrm>
          <a:prstGeom prst="straightConnector1">
            <a:avLst/>
          </a:prstGeom>
          <a:noFill/>
          <a:ln cap="flat" cmpd="sng" w="19050">
            <a:solidFill>
              <a:srgbClr val="666666"/>
            </a:solidFill>
            <a:prstDash val="solid"/>
            <a:round/>
            <a:headEnd len="lg" w="lg" type="triangle"/>
            <a:tailEnd len="lg" w="lg" type="none"/>
          </a:ln>
        </p:spPr>
      </p:cxnSp>
      <p:sp>
        <p:nvSpPr>
          <p:cNvPr id="286" name="Shape 286"/>
          <p:cNvSpPr/>
          <p:nvPr/>
        </p:nvSpPr>
        <p:spPr>
          <a:xfrm rot="10800000">
            <a:off x="2340170" y="2698185"/>
            <a:ext cx="266700" cy="256200"/>
          </a:xfrm>
          <a:prstGeom prst="ellipse">
            <a:avLst/>
          </a:prstGeom>
          <a:solidFill>
            <a:srgbClr val="C9DAF8"/>
          </a:solidFill>
          <a:ln cap="flat" cmpd="sng" w="19050">
            <a:solidFill>
              <a:srgbClr val="666666"/>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cxnSp>
        <p:nvCxnSpPr>
          <p:cNvPr id="294" name="Shape 294"/>
          <p:cNvCxnSpPr>
            <a:stCxn id="277" idx="2"/>
            <a:endCxn id="286" idx="4"/>
          </p:cNvCxnSpPr>
          <p:nvPr/>
        </p:nvCxnSpPr>
        <p:spPr>
          <a:xfrm flipH="1">
            <a:off x="2473625" y="2366875"/>
            <a:ext cx="1500" cy="331200"/>
          </a:xfrm>
          <a:prstGeom prst="straightConnector1">
            <a:avLst/>
          </a:prstGeom>
          <a:noFill/>
          <a:ln cap="flat" cmpd="sng" w="19050">
            <a:solidFill>
              <a:srgbClr val="666666"/>
            </a:solidFill>
            <a:prstDash val="solid"/>
            <a:round/>
            <a:headEnd len="lg" w="lg" type="triangle"/>
            <a:tailEnd len="lg" w="lg" type="none"/>
          </a:ln>
        </p:spPr>
      </p:cxnSp>
      <p:graphicFrame>
        <p:nvGraphicFramePr>
          <p:cNvPr id="295" name="Shape 295"/>
          <p:cNvGraphicFramePr/>
          <p:nvPr/>
        </p:nvGraphicFramePr>
        <p:xfrm>
          <a:off x="1070837" y="4217450"/>
          <a:ext cx="3000000" cy="3000000"/>
        </p:xfrm>
        <a:graphic>
          <a:graphicData uri="http://schemas.openxmlformats.org/drawingml/2006/table">
            <a:tbl>
              <a:tblPr>
                <a:noFill/>
                <a:tableStyleId>{2C612576-BE22-43A4-B1D1-E4ED512030DF}</a:tableStyleId>
              </a:tblPr>
              <a:tblGrid>
                <a:gridCol w="1465850"/>
                <a:gridCol w="1465850"/>
                <a:gridCol w="1465850"/>
                <a:gridCol w="1465850"/>
                <a:gridCol w="1530350"/>
              </a:tblGrid>
              <a:tr h="381000">
                <a:tc>
                  <a:txBody>
                    <a:bodyPr>
                      <a:noAutofit/>
                    </a:bodyPr>
                    <a:lstStyle/>
                    <a:p>
                      <a:pPr lvl="0" rtl="0" algn="ctr">
                        <a:spcBef>
                          <a:spcPts val="0"/>
                        </a:spcBef>
                        <a:buNone/>
                      </a:pPr>
                      <a:r>
                        <a:rPr lang="en" sz="1800"/>
                        <a:t>address</a:t>
                      </a:r>
                    </a:p>
                  </a:txBody>
                  <a:tcPr marT="91425" marB="91425" marR="91425" marL="91425">
                    <a:solidFill>
                      <a:srgbClr val="EAD1DC"/>
                    </a:solidFill>
                  </a:tcPr>
                </a:tc>
                <a:tc>
                  <a:txBody>
                    <a:bodyPr>
                      <a:noAutofit/>
                    </a:bodyPr>
                    <a:lstStyle/>
                    <a:p>
                      <a:pPr lvl="0" rtl="0" algn="ctr">
                        <a:spcBef>
                          <a:spcPts val="0"/>
                        </a:spcBef>
                        <a:buNone/>
                      </a:pPr>
                      <a:r>
                        <a:rPr lang="en" sz="1800"/>
                        <a:t>code</a:t>
                      </a:r>
                    </a:p>
                  </a:txBody>
                  <a:tcPr marT="91425" marB="91425" marR="91425" marL="91425">
                    <a:solidFill>
                      <a:srgbClr val="D0E0E3"/>
                    </a:solidFill>
                  </a:tcPr>
                </a:tc>
                <a:tc>
                  <a:txBody>
                    <a:bodyPr>
                      <a:noAutofit/>
                    </a:bodyPr>
                    <a:lstStyle/>
                    <a:p>
                      <a:pPr lvl="0" rtl="0" algn="ctr">
                        <a:spcBef>
                          <a:spcPts val="0"/>
                        </a:spcBef>
                        <a:buNone/>
                      </a:pPr>
                      <a:r>
                        <a:rPr lang="en" sz="1800"/>
                        <a:t>storage</a:t>
                      </a:r>
                    </a:p>
                  </a:txBody>
                  <a:tcPr marT="91425" marB="91425" marR="91425" marL="91425">
                    <a:solidFill>
                      <a:srgbClr val="FCE5CD"/>
                    </a:solidFill>
                  </a:tcPr>
                </a:tc>
                <a:tc>
                  <a:txBody>
                    <a:bodyPr>
                      <a:noAutofit/>
                    </a:bodyPr>
                    <a:lstStyle/>
                    <a:p>
                      <a:pPr lvl="0" rtl="0" algn="ctr">
                        <a:spcBef>
                          <a:spcPts val="0"/>
                        </a:spcBef>
                        <a:buNone/>
                      </a:pPr>
                      <a:r>
                        <a:rPr lang="en" sz="1800"/>
                        <a:t>balance</a:t>
                      </a:r>
                    </a:p>
                  </a:txBody>
                  <a:tcPr marT="91425" marB="91425" marR="91425" marL="91425">
                    <a:solidFill>
                      <a:srgbClr val="B6D7A8"/>
                    </a:solidFill>
                  </a:tcPr>
                </a:tc>
                <a:tc>
                  <a:txBody>
                    <a:bodyPr>
                      <a:noAutofit/>
                    </a:bodyPr>
                    <a:lstStyle/>
                    <a:p>
                      <a:pPr lvl="0" rtl="0" algn="ctr">
                        <a:spcBef>
                          <a:spcPts val="0"/>
                        </a:spcBef>
                        <a:buNone/>
                      </a:pPr>
                      <a:r>
                        <a:rPr lang="en" sz="1800"/>
                        <a:t>nonce</a:t>
                      </a:r>
                    </a:p>
                  </a:txBody>
                  <a:tcPr marT="91425" marB="91425" marR="91425" marL="91425">
                    <a:solidFill>
                      <a:srgbClr val="FFE599"/>
                    </a:solidFill>
                  </a:tcPr>
                </a:tc>
              </a:tr>
            </a:tbl>
          </a:graphicData>
        </a:graphic>
      </p:graphicFrame>
      <p:cxnSp>
        <p:nvCxnSpPr>
          <p:cNvPr id="296" name="Shape 296"/>
          <p:cNvCxnSpPr>
            <a:stCxn id="284" idx="1"/>
          </p:cNvCxnSpPr>
          <p:nvPr/>
        </p:nvCxnSpPr>
        <p:spPr>
          <a:xfrm>
            <a:off x="2831904" y="3706288"/>
            <a:ext cx="1738500" cy="511200"/>
          </a:xfrm>
          <a:prstGeom prst="straightConnector1">
            <a:avLst/>
          </a:prstGeom>
          <a:noFill/>
          <a:ln cap="flat" cmpd="sng" w="19050">
            <a:solidFill>
              <a:srgbClr val="666666"/>
            </a:solidFill>
            <a:prstDash val="solid"/>
            <a:round/>
            <a:headEnd len="lg" w="lg" type="triangle"/>
            <a:tailEnd len="lg" w="lg" type="none"/>
          </a:ln>
        </p:spPr>
      </p:cxn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0" name="Shape 300"/>
        <p:cNvGrpSpPr/>
        <p:nvPr/>
      </p:nvGrpSpPr>
      <p:grpSpPr>
        <a:xfrm>
          <a:off x="0" y="0"/>
          <a:ext cx="0" cy="0"/>
          <a:chOff x="0" y="0"/>
          <a:chExt cx="0" cy="0"/>
        </a:xfrm>
      </p:grpSpPr>
      <p:sp>
        <p:nvSpPr>
          <p:cNvPr id="301" name="Shape 301"/>
          <p:cNvSpPr txBox="1"/>
          <p:nvPr>
            <p:ph type="title"/>
          </p:nvPr>
        </p:nvSpPr>
        <p:spPr>
          <a:xfrm>
            <a:off x="457200" y="205975"/>
            <a:ext cx="8874000" cy="857400"/>
          </a:xfrm>
          <a:prstGeom prst="rect">
            <a:avLst/>
          </a:prstGeom>
        </p:spPr>
        <p:txBody>
          <a:bodyPr anchorCtr="0" anchor="t" bIns="91425" lIns="91425" rIns="91425" tIns="91425">
            <a:noAutofit/>
          </a:bodyPr>
          <a:lstStyle/>
          <a:p>
            <a:pPr lvl="0" rtl="0">
              <a:spcBef>
                <a:spcPts val="0"/>
              </a:spcBef>
              <a:buNone/>
            </a:pPr>
            <a:r>
              <a:rPr lang="en"/>
              <a:t>The full* Ethereum blockchain structure</a:t>
            </a:r>
          </a:p>
        </p:txBody>
      </p:sp>
      <p:sp>
        <p:nvSpPr>
          <p:cNvPr id="302" name="Shape 302"/>
          <p:cNvSpPr/>
          <p:nvPr/>
        </p:nvSpPr>
        <p:spPr>
          <a:xfrm>
            <a:off x="1320000" y="992275"/>
            <a:ext cx="6284100" cy="1584000"/>
          </a:xfrm>
          <a:prstGeom prst="rect">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cxnSp>
        <p:nvCxnSpPr>
          <p:cNvPr id="303" name="Shape 303"/>
          <p:cNvCxnSpPr>
            <a:stCxn id="304" idx="1"/>
          </p:cNvCxnSpPr>
          <p:nvPr/>
        </p:nvCxnSpPr>
        <p:spPr>
          <a:xfrm rot="10800000">
            <a:off x="377675" y="1260825"/>
            <a:ext cx="1124400" cy="0"/>
          </a:xfrm>
          <a:prstGeom prst="straightConnector1">
            <a:avLst/>
          </a:prstGeom>
          <a:noFill/>
          <a:ln cap="flat" cmpd="sng" w="19050">
            <a:solidFill>
              <a:srgbClr val="666666"/>
            </a:solidFill>
            <a:prstDash val="solid"/>
            <a:round/>
            <a:headEnd len="lg" w="lg" type="none"/>
            <a:tailEnd len="lg" w="lg" type="triangle"/>
          </a:ln>
        </p:spPr>
      </p:cxnSp>
      <p:sp>
        <p:nvSpPr>
          <p:cNvPr id="304" name="Shape 304"/>
          <p:cNvSpPr txBox="1"/>
          <p:nvPr/>
        </p:nvSpPr>
        <p:spPr>
          <a:xfrm>
            <a:off x="1502075" y="1101525"/>
            <a:ext cx="910500" cy="318600"/>
          </a:xfrm>
          <a:prstGeom prst="rect">
            <a:avLst/>
          </a:prstGeom>
          <a:solidFill>
            <a:srgbClr val="F3F3F3"/>
          </a:solidFill>
          <a:ln cap="flat" cmpd="sng" w="9525">
            <a:solidFill>
              <a:srgbClr val="434343"/>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a:t>prev</a:t>
            </a:r>
          </a:p>
        </p:txBody>
      </p:sp>
      <p:sp>
        <p:nvSpPr>
          <p:cNvPr id="305" name="Shape 305"/>
          <p:cNvSpPr txBox="1"/>
          <p:nvPr/>
        </p:nvSpPr>
        <p:spPr>
          <a:xfrm>
            <a:off x="1502075" y="1574900"/>
            <a:ext cx="910500" cy="318600"/>
          </a:xfrm>
          <a:prstGeom prst="rect">
            <a:avLst/>
          </a:prstGeom>
          <a:solidFill>
            <a:srgbClr val="F3F3F3"/>
          </a:solidFill>
          <a:ln cap="flat" cmpd="sng" w="9525">
            <a:solidFill>
              <a:srgbClr val="434343"/>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a:t>nonce</a:t>
            </a:r>
          </a:p>
        </p:txBody>
      </p:sp>
      <p:sp>
        <p:nvSpPr>
          <p:cNvPr id="306" name="Shape 306"/>
          <p:cNvSpPr txBox="1"/>
          <p:nvPr/>
        </p:nvSpPr>
        <p:spPr>
          <a:xfrm>
            <a:off x="2537525" y="1574900"/>
            <a:ext cx="910500" cy="318600"/>
          </a:xfrm>
          <a:prstGeom prst="rect">
            <a:avLst/>
          </a:prstGeom>
          <a:solidFill>
            <a:srgbClr val="F3F3F3"/>
          </a:solidFill>
          <a:ln cap="flat" cmpd="sng" w="9525">
            <a:solidFill>
              <a:srgbClr val="434343"/>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a:t>difficulty</a:t>
            </a:r>
          </a:p>
        </p:txBody>
      </p:sp>
      <p:sp>
        <p:nvSpPr>
          <p:cNvPr id="307" name="Shape 307"/>
          <p:cNvSpPr txBox="1"/>
          <p:nvPr/>
        </p:nvSpPr>
        <p:spPr>
          <a:xfrm>
            <a:off x="3572975" y="1574900"/>
            <a:ext cx="910500" cy="318600"/>
          </a:xfrm>
          <a:prstGeom prst="rect">
            <a:avLst/>
          </a:prstGeom>
          <a:solidFill>
            <a:srgbClr val="F3F3F3"/>
          </a:solidFill>
          <a:ln cap="flat" cmpd="sng" w="9525">
            <a:solidFill>
              <a:srgbClr val="434343"/>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a:t>miner</a:t>
            </a:r>
          </a:p>
        </p:txBody>
      </p:sp>
      <p:sp>
        <p:nvSpPr>
          <p:cNvPr id="308" name="Shape 308"/>
          <p:cNvSpPr txBox="1"/>
          <p:nvPr/>
        </p:nvSpPr>
        <p:spPr>
          <a:xfrm>
            <a:off x="4608425" y="1574900"/>
            <a:ext cx="910500" cy="318600"/>
          </a:xfrm>
          <a:prstGeom prst="rect">
            <a:avLst/>
          </a:prstGeom>
          <a:solidFill>
            <a:srgbClr val="F3F3F3"/>
          </a:solidFill>
          <a:ln cap="flat" cmpd="sng" w="9525">
            <a:solidFill>
              <a:srgbClr val="434343"/>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a:t>extra</a:t>
            </a:r>
          </a:p>
        </p:txBody>
      </p:sp>
      <p:sp>
        <p:nvSpPr>
          <p:cNvPr id="309" name="Shape 309"/>
          <p:cNvSpPr txBox="1"/>
          <p:nvPr/>
        </p:nvSpPr>
        <p:spPr>
          <a:xfrm>
            <a:off x="2537525" y="1101525"/>
            <a:ext cx="910500" cy="318600"/>
          </a:xfrm>
          <a:prstGeom prst="rect">
            <a:avLst/>
          </a:prstGeom>
          <a:solidFill>
            <a:srgbClr val="F3F3F3"/>
          </a:solidFill>
          <a:ln cap="flat" cmpd="sng" w="9525">
            <a:solidFill>
              <a:srgbClr val="434343"/>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a:t>height</a:t>
            </a:r>
          </a:p>
        </p:txBody>
      </p:sp>
      <p:sp>
        <p:nvSpPr>
          <p:cNvPr id="310" name="Shape 310"/>
          <p:cNvSpPr txBox="1"/>
          <p:nvPr/>
        </p:nvSpPr>
        <p:spPr>
          <a:xfrm>
            <a:off x="3572975" y="1101525"/>
            <a:ext cx="910500" cy="318600"/>
          </a:xfrm>
          <a:prstGeom prst="rect">
            <a:avLst/>
          </a:prstGeom>
          <a:solidFill>
            <a:srgbClr val="F3F3F3"/>
          </a:solidFill>
          <a:ln cap="flat" cmpd="sng" w="9525">
            <a:solidFill>
              <a:srgbClr val="434343"/>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a:t>time</a:t>
            </a:r>
          </a:p>
        </p:txBody>
      </p:sp>
      <p:sp>
        <p:nvSpPr>
          <p:cNvPr id="311" name="Shape 311"/>
          <p:cNvSpPr txBox="1"/>
          <p:nvPr/>
        </p:nvSpPr>
        <p:spPr>
          <a:xfrm>
            <a:off x="1502075" y="2048275"/>
            <a:ext cx="1946100" cy="318600"/>
          </a:xfrm>
          <a:prstGeom prst="rect">
            <a:avLst/>
          </a:prstGeom>
          <a:solidFill>
            <a:srgbClr val="F3F3F3"/>
          </a:solidFill>
          <a:ln cap="flat" cmpd="sng" w="9525">
            <a:solidFill>
              <a:srgbClr val="434343"/>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a:t>state root</a:t>
            </a:r>
          </a:p>
        </p:txBody>
      </p:sp>
      <p:sp>
        <p:nvSpPr>
          <p:cNvPr id="312" name="Shape 312"/>
          <p:cNvSpPr txBox="1"/>
          <p:nvPr/>
        </p:nvSpPr>
        <p:spPr>
          <a:xfrm>
            <a:off x="3572975" y="2048275"/>
            <a:ext cx="1946100" cy="318600"/>
          </a:xfrm>
          <a:prstGeom prst="rect">
            <a:avLst/>
          </a:prstGeom>
          <a:solidFill>
            <a:srgbClr val="F3F3F3"/>
          </a:solidFill>
          <a:ln cap="flat" cmpd="sng" w="9525">
            <a:solidFill>
              <a:srgbClr val="434343"/>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a:t>transaction root</a:t>
            </a:r>
          </a:p>
        </p:txBody>
      </p:sp>
      <p:sp>
        <p:nvSpPr>
          <p:cNvPr id="313" name="Shape 313"/>
          <p:cNvSpPr txBox="1"/>
          <p:nvPr/>
        </p:nvSpPr>
        <p:spPr>
          <a:xfrm>
            <a:off x="5643875" y="2048275"/>
            <a:ext cx="1834500" cy="318600"/>
          </a:xfrm>
          <a:prstGeom prst="rect">
            <a:avLst/>
          </a:prstGeom>
          <a:solidFill>
            <a:srgbClr val="F3F3F3"/>
          </a:solidFill>
          <a:ln cap="flat" cmpd="sng" w="9525">
            <a:solidFill>
              <a:srgbClr val="434343"/>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a:t>receipt root</a:t>
            </a:r>
          </a:p>
        </p:txBody>
      </p:sp>
      <p:cxnSp>
        <p:nvCxnSpPr>
          <p:cNvPr id="314" name="Shape 314"/>
          <p:cNvCxnSpPr/>
          <p:nvPr/>
        </p:nvCxnSpPr>
        <p:spPr>
          <a:xfrm rot="10800000">
            <a:off x="7604100" y="1140100"/>
            <a:ext cx="1124400" cy="0"/>
          </a:xfrm>
          <a:prstGeom prst="straightConnector1">
            <a:avLst/>
          </a:prstGeom>
          <a:noFill/>
          <a:ln cap="flat" cmpd="sng" w="19050">
            <a:solidFill>
              <a:srgbClr val="666666"/>
            </a:solidFill>
            <a:prstDash val="solid"/>
            <a:round/>
            <a:headEnd len="lg" w="lg" type="none"/>
            <a:tailEnd len="lg" w="lg" type="triangle"/>
          </a:ln>
        </p:spPr>
      </p:cxnSp>
      <p:sp>
        <p:nvSpPr>
          <p:cNvPr id="315" name="Shape 315"/>
          <p:cNvSpPr/>
          <p:nvPr/>
        </p:nvSpPr>
        <p:spPr>
          <a:xfrm rot="10800000">
            <a:off x="4899969" y="3119224"/>
            <a:ext cx="266700" cy="256200"/>
          </a:xfrm>
          <a:prstGeom prst="ellipse">
            <a:avLst/>
          </a:prstGeom>
          <a:solidFill>
            <a:srgbClr val="C9DAF8"/>
          </a:solidFill>
          <a:ln cap="flat" cmpd="sng" w="19050">
            <a:solidFill>
              <a:srgbClr val="666666"/>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316" name="Shape 316"/>
          <p:cNvSpPr/>
          <p:nvPr/>
        </p:nvSpPr>
        <p:spPr>
          <a:xfrm rot="10800000">
            <a:off x="3922546" y="3119224"/>
            <a:ext cx="266700" cy="256200"/>
          </a:xfrm>
          <a:prstGeom prst="ellipse">
            <a:avLst/>
          </a:prstGeom>
          <a:solidFill>
            <a:srgbClr val="C9DAF8"/>
          </a:solidFill>
          <a:ln cap="flat" cmpd="sng" w="19050">
            <a:solidFill>
              <a:srgbClr val="666666"/>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317" name="Shape 317"/>
          <p:cNvSpPr/>
          <p:nvPr/>
        </p:nvSpPr>
        <p:spPr>
          <a:xfrm rot="10800000">
            <a:off x="5200102" y="3487683"/>
            <a:ext cx="266700" cy="256200"/>
          </a:xfrm>
          <a:prstGeom prst="ellipse">
            <a:avLst/>
          </a:prstGeom>
          <a:solidFill>
            <a:srgbClr val="C9DAF8"/>
          </a:solidFill>
          <a:ln cap="flat" cmpd="sng" w="19050">
            <a:solidFill>
              <a:srgbClr val="666666"/>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318" name="Shape 318"/>
          <p:cNvSpPr/>
          <p:nvPr/>
        </p:nvSpPr>
        <p:spPr>
          <a:xfrm rot="10800000">
            <a:off x="4675161" y="3487683"/>
            <a:ext cx="266700" cy="256200"/>
          </a:xfrm>
          <a:prstGeom prst="ellipse">
            <a:avLst/>
          </a:prstGeom>
          <a:solidFill>
            <a:srgbClr val="C9DAF8"/>
          </a:solidFill>
          <a:ln cap="flat" cmpd="sng" w="19050">
            <a:solidFill>
              <a:srgbClr val="666666"/>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cxnSp>
        <p:nvCxnSpPr>
          <p:cNvPr id="319" name="Shape 319"/>
          <p:cNvCxnSpPr>
            <a:stCxn id="320" idx="0"/>
            <a:endCxn id="316" idx="3"/>
          </p:cNvCxnSpPr>
          <p:nvPr/>
        </p:nvCxnSpPr>
        <p:spPr>
          <a:xfrm flipH="1">
            <a:off x="4150220" y="2954460"/>
            <a:ext cx="394200" cy="202200"/>
          </a:xfrm>
          <a:prstGeom prst="straightConnector1">
            <a:avLst/>
          </a:prstGeom>
          <a:noFill/>
          <a:ln cap="flat" cmpd="sng" w="19050">
            <a:solidFill>
              <a:srgbClr val="666666"/>
            </a:solidFill>
            <a:prstDash val="solid"/>
            <a:round/>
            <a:headEnd len="lg" w="lg" type="triangle"/>
            <a:tailEnd len="lg" w="lg" type="none"/>
          </a:ln>
        </p:spPr>
      </p:cxnSp>
      <p:cxnSp>
        <p:nvCxnSpPr>
          <p:cNvPr id="321" name="Shape 321"/>
          <p:cNvCxnSpPr>
            <a:stCxn id="320" idx="0"/>
            <a:endCxn id="315" idx="5"/>
          </p:cNvCxnSpPr>
          <p:nvPr/>
        </p:nvCxnSpPr>
        <p:spPr>
          <a:xfrm>
            <a:off x="4544420" y="2954460"/>
            <a:ext cx="394500" cy="202200"/>
          </a:xfrm>
          <a:prstGeom prst="straightConnector1">
            <a:avLst/>
          </a:prstGeom>
          <a:noFill/>
          <a:ln cap="flat" cmpd="sng" w="19050">
            <a:solidFill>
              <a:srgbClr val="666666"/>
            </a:solidFill>
            <a:prstDash val="solid"/>
            <a:round/>
            <a:headEnd len="lg" w="lg" type="triangle"/>
            <a:tailEnd len="lg" w="lg" type="none"/>
          </a:ln>
        </p:spPr>
      </p:cxnSp>
      <p:cxnSp>
        <p:nvCxnSpPr>
          <p:cNvPr id="322" name="Shape 322"/>
          <p:cNvCxnSpPr>
            <a:stCxn id="315" idx="0"/>
            <a:endCxn id="317" idx="5"/>
          </p:cNvCxnSpPr>
          <p:nvPr/>
        </p:nvCxnSpPr>
        <p:spPr>
          <a:xfrm>
            <a:off x="5033319" y="3375424"/>
            <a:ext cx="205800" cy="149700"/>
          </a:xfrm>
          <a:prstGeom prst="straightConnector1">
            <a:avLst/>
          </a:prstGeom>
          <a:noFill/>
          <a:ln cap="flat" cmpd="sng" w="19050">
            <a:solidFill>
              <a:srgbClr val="666666"/>
            </a:solidFill>
            <a:prstDash val="solid"/>
            <a:round/>
            <a:headEnd len="lg" w="lg" type="triangle"/>
            <a:tailEnd len="lg" w="lg" type="none"/>
          </a:ln>
        </p:spPr>
      </p:cxnSp>
      <p:cxnSp>
        <p:nvCxnSpPr>
          <p:cNvPr id="323" name="Shape 323"/>
          <p:cNvCxnSpPr>
            <a:stCxn id="315" idx="0"/>
            <a:endCxn id="318" idx="3"/>
          </p:cNvCxnSpPr>
          <p:nvPr/>
        </p:nvCxnSpPr>
        <p:spPr>
          <a:xfrm flipH="1">
            <a:off x="4902819" y="3375424"/>
            <a:ext cx="130500" cy="149700"/>
          </a:xfrm>
          <a:prstGeom prst="straightConnector1">
            <a:avLst/>
          </a:prstGeom>
          <a:noFill/>
          <a:ln cap="flat" cmpd="sng" w="19050">
            <a:solidFill>
              <a:srgbClr val="666666"/>
            </a:solidFill>
            <a:prstDash val="solid"/>
            <a:round/>
            <a:headEnd len="lg" w="lg" type="triangle"/>
            <a:tailEnd len="lg" w="lg" type="none"/>
          </a:ln>
        </p:spPr>
      </p:cxnSp>
      <p:sp>
        <p:nvSpPr>
          <p:cNvPr id="324" name="Shape 324"/>
          <p:cNvSpPr/>
          <p:nvPr/>
        </p:nvSpPr>
        <p:spPr>
          <a:xfrm rot="10800000">
            <a:off x="4150190" y="3487683"/>
            <a:ext cx="266700" cy="256200"/>
          </a:xfrm>
          <a:prstGeom prst="ellipse">
            <a:avLst/>
          </a:prstGeom>
          <a:solidFill>
            <a:srgbClr val="C9DAF8"/>
          </a:solidFill>
          <a:ln cap="flat" cmpd="sng" w="19050">
            <a:solidFill>
              <a:srgbClr val="666666"/>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325" name="Shape 325"/>
          <p:cNvSpPr/>
          <p:nvPr/>
        </p:nvSpPr>
        <p:spPr>
          <a:xfrm rot="10800000">
            <a:off x="3625249" y="3487683"/>
            <a:ext cx="266700" cy="256200"/>
          </a:xfrm>
          <a:prstGeom prst="ellipse">
            <a:avLst/>
          </a:prstGeom>
          <a:solidFill>
            <a:srgbClr val="C9DAF8"/>
          </a:solidFill>
          <a:ln cap="flat" cmpd="sng" w="19050">
            <a:solidFill>
              <a:srgbClr val="666666"/>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cxnSp>
        <p:nvCxnSpPr>
          <p:cNvPr id="326" name="Shape 326"/>
          <p:cNvCxnSpPr>
            <a:stCxn id="316" idx="0"/>
            <a:endCxn id="324" idx="5"/>
          </p:cNvCxnSpPr>
          <p:nvPr/>
        </p:nvCxnSpPr>
        <p:spPr>
          <a:xfrm>
            <a:off x="4055896" y="3375424"/>
            <a:ext cx="133500" cy="149700"/>
          </a:xfrm>
          <a:prstGeom prst="straightConnector1">
            <a:avLst/>
          </a:prstGeom>
          <a:noFill/>
          <a:ln cap="flat" cmpd="sng" w="19050">
            <a:solidFill>
              <a:srgbClr val="666666"/>
            </a:solidFill>
            <a:prstDash val="solid"/>
            <a:round/>
            <a:headEnd len="lg" w="lg" type="triangle"/>
            <a:tailEnd len="lg" w="lg" type="none"/>
          </a:ln>
        </p:spPr>
      </p:cxnSp>
      <p:cxnSp>
        <p:nvCxnSpPr>
          <p:cNvPr id="327" name="Shape 327"/>
          <p:cNvCxnSpPr>
            <a:stCxn id="316" idx="0"/>
            <a:endCxn id="325" idx="3"/>
          </p:cNvCxnSpPr>
          <p:nvPr/>
        </p:nvCxnSpPr>
        <p:spPr>
          <a:xfrm flipH="1">
            <a:off x="3852796" y="3375424"/>
            <a:ext cx="203100" cy="149700"/>
          </a:xfrm>
          <a:prstGeom prst="straightConnector1">
            <a:avLst/>
          </a:prstGeom>
          <a:noFill/>
          <a:ln cap="flat" cmpd="sng" w="19050">
            <a:solidFill>
              <a:srgbClr val="666666"/>
            </a:solidFill>
            <a:prstDash val="solid"/>
            <a:round/>
            <a:headEnd len="lg" w="lg" type="triangle"/>
            <a:tailEnd len="lg" w="lg" type="none"/>
          </a:ln>
        </p:spPr>
      </p:cxnSp>
      <p:sp>
        <p:nvSpPr>
          <p:cNvPr id="320" name="Shape 320"/>
          <p:cNvSpPr/>
          <p:nvPr/>
        </p:nvSpPr>
        <p:spPr>
          <a:xfrm rot="10800000">
            <a:off x="4411070" y="2698260"/>
            <a:ext cx="266700" cy="256200"/>
          </a:xfrm>
          <a:prstGeom prst="ellipse">
            <a:avLst/>
          </a:prstGeom>
          <a:solidFill>
            <a:srgbClr val="C9DAF8"/>
          </a:solidFill>
          <a:ln cap="flat" cmpd="sng" w="19050">
            <a:solidFill>
              <a:srgbClr val="666666"/>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cxnSp>
        <p:nvCxnSpPr>
          <p:cNvPr id="328" name="Shape 328"/>
          <p:cNvCxnSpPr>
            <a:endCxn id="320" idx="4"/>
          </p:cNvCxnSpPr>
          <p:nvPr/>
        </p:nvCxnSpPr>
        <p:spPr>
          <a:xfrm flipH="1">
            <a:off x="4544420" y="2367060"/>
            <a:ext cx="1500" cy="331200"/>
          </a:xfrm>
          <a:prstGeom prst="straightConnector1">
            <a:avLst/>
          </a:prstGeom>
          <a:noFill/>
          <a:ln cap="flat" cmpd="sng" w="19050">
            <a:solidFill>
              <a:srgbClr val="666666"/>
            </a:solidFill>
            <a:prstDash val="solid"/>
            <a:round/>
            <a:headEnd len="lg" w="lg" type="triangle"/>
            <a:tailEnd len="lg" w="lg" type="none"/>
          </a:ln>
        </p:spPr>
      </p:cxnSp>
      <p:cxnSp>
        <p:nvCxnSpPr>
          <p:cNvPr id="329" name="Shape 329"/>
          <p:cNvCxnSpPr>
            <a:stCxn id="324" idx="0"/>
          </p:cNvCxnSpPr>
          <p:nvPr/>
        </p:nvCxnSpPr>
        <p:spPr>
          <a:xfrm flipH="1">
            <a:off x="4280240" y="3743883"/>
            <a:ext cx="3300" cy="384000"/>
          </a:xfrm>
          <a:prstGeom prst="straightConnector1">
            <a:avLst/>
          </a:prstGeom>
          <a:noFill/>
          <a:ln cap="flat" cmpd="sng" w="19050">
            <a:solidFill>
              <a:srgbClr val="666666"/>
            </a:solidFill>
            <a:prstDash val="solid"/>
            <a:round/>
            <a:headEnd len="lg" w="lg" type="triangle"/>
            <a:tailEnd len="lg" w="lg" type="none"/>
          </a:ln>
        </p:spPr>
      </p:cxnSp>
      <p:graphicFrame>
        <p:nvGraphicFramePr>
          <p:cNvPr id="330" name="Shape 330"/>
          <p:cNvGraphicFramePr/>
          <p:nvPr/>
        </p:nvGraphicFramePr>
        <p:xfrm>
          <a:off x="730400" y="4127775"/>
          <a:ext cx="3000000" cy="3000000"/>
        </p:xfrm>
        <a:graphic>
          <a:graphicData uri="http://schemas.openxmlformats.org/drawingml/2006/table">
            <a:tbl>
              <a:tblPr>
                <a:noFill/>
                <a:tableStyleId>{2C612576-BE22-43A4-B1D1-E4ED512030DF}</a:tableStyleId>
              </a:tblPr>
              <a:tblGrid>
                <a:gridCol w="971450"/>
                <a:gridCol w="971450"/>
                <a:gridCol w="971450"/>
                <a:gridCol w="971450"/>
                <a:gridCol w="971450"/>
                <a:gridCol w="1089775"/>
                <a:gridCol w="1417550"/>
              </a:tblGrid>
              <a:tr h="381000">
                <a:tc>
                  <a:txBody>
                    <a:bodyPr>
                      <a:noAutofit/>
                    </a:bodyPr>
                    <a:lstStyle/>
                    <a:p>
                      <a:pPr lvl="0" rtl="0" algn="ctr">
                        <a:spcBef>
                          <a:spcPts val="0"/>
                        </a:spcBef>
                        <a:buNone/>
                      </a:pPr>
                      <a:r>
                        <a:rPr lang="en" sz="1800"/>
                        <a:t>from</a:t>
                      </a:r>
                    </a:p>
                  </a:txBody>
                  <a:tcPr marT="91425" marB="91425" marR="91425" marL="91425">
                    <a:solidFill>
                      <a:srgbClr val="EAD1DC"/>
                    </a:solidFill>
                  </a:tcPr>
                </a:tc>
                <a:tc>
                  <a:txBody>
                    <a:bodyPr>
                      <a:noAutofit/>
                    </a:bodyPr>
                    <a:lstStyle/>
                    <a:p>
                      <a:pPr lvl="0" rtl="0" algn="ctr">
                        <a:spcBef>
                          <a:spcPts val="0"/>
                        </a:spcBef>
                        <a:buNone/>
                      </a:pPr>
                      <a:r>
                        <a:rPr lang="en" sz="1800"/>
                        <a:t>sig, n</a:t>
                      </a:r>
                    </a:p>
                  </a:txBody>
                  <a:tcPr marT="91425" marB="91425" marR="91425" marL="91425">
                    <a:solidFill>
                      <a:srgbClr val="D0E0E3"/>
                    </a:solidFill>
                  </a:tcPr>
                </a:tc>
                <a:tc>
                  <a:txBody>
                    <a:bodyPr>
                      <a:noAutofit/>
                    </a:bodyPr>
                    <a:lstStyle/>
                    <a:p>
                      <a:pPr lvl="0" rtl="0" algn="ctr">
                        <a:spcBef>
                          <a:spcPts val="0"/>
                        </a:spcBef>
                        <a:buNone/>
                      </a:pPr>
                      <a:r>
                        <a:rPr lang="en" sz="1800"/>
                        <a:t>to</a:t>
                      </a:r>
                    </a:p>
                  </a:txBody>
                  <a:tcPr marT="91425" marB="91425" marR="91425" marL="91425">
                    <a:solidFill>
                      <a:srgbClr val="EAD1DC"/>
                    </a:solidFill>
                  </a:tcPr>
                </a:tc>
                <a:tc>
                  <a:txBody>
                    <a:bodyPr>
                      <a:noAutofit/>
                    </a:bodyPr>
                    <a:lstStyle/>
                    <a:p>
                      <a:pPr lvl="0" rtl="0" algn="ctr">
                        <a:spcBef>
                          <a:spcPts val="0"/>
                        </a:spcBef>
                        <a:buNone/>
                      </a:pPr>
                      <a:r>
                        <a:rPr lang="en" sz="1800"/>
                        <a:t>data</a:t>
                      </a:r>
                    </a:p>
                  </a:txBody>
                  <a:tcPr marT="91425" marB="91425" marR="91425" marL="91425">
                    <a:solidFill>
                      <a:srgbClr val="FCE5CD"/>
                    </a:solidFill>
                  </a:tcPr>
                </a:tc>
                <a:tc>
                  <a:txBody>
                    <a:bodyPr>
                      <a:noAutofit/>
                    </a:bodyPr>
                    <a:lstStyle/>
                    <a:p>
                      <a:pPr lvl="0" rtl="0" algn="ctr">
                        <a:spcBef>
                          <a:spcPts val="0"/>
                        </a:spcBef>
                        <a:buNone/>
                      </a:pPr>
                      <a:r>
                        <a:rPr lang="en" sz="1800"/>
                        <a:t>value</a:t>
                      </a:r>
                    </a:p>
                  </a:txBody>
                  <a:tcPr marT="91425" marB="91425" marR="91425" marL="91425">
                    <a:solidFill>
                      <a:srgbClr val="B6D7A8"/>
                    </a:solidFill>
                  </a:tcPr>
                </a:tc>
                <a:tc>
                  <a:txBody>
                    <a:bodyPr>
                      <a:noAutofit/>
                    </a:bodyPr>
                    <a:lstStyle/>
                    <a:p>
                      <a:pPr lvl="0" rtl="0" algn="ctr">
                        <a:spcBef>
                          <a:spcPts val="0"/>
                        </a:spcBef>
                        <a:buNone/>
                      </a:pPr>
                      <a:r>
                        <a:rPr lang="en" sz="1800"/>
                        <a:t>startgas</a:t>
                      </a:r>
                    </a:p>
                  </a:txBody>
                  <a:tcPr marT="91425" marB="91425" marR="91425" marL="91425">
                    <a:solidFill>
                      <a:srgbClr val="EA9999"/>
                    </a:solidFill>
                  </a:tcPr>
                </a:tc>
                <a:tc>
                  <a:txBody>
                    <a:bodyPr>
                      <a:noAutofit/>
                    </a:bodyPr>
                    <a:lstStyle/>
                    <a:p>
                      <a:pPr lvl="0" rtl="0" algn="ctr">
                        <a:spcBef>
                          <a:spcPts val="0"/>
                        </a:spcBef>
                        <a:buNone/>
                      </a:pPr>
                      <a:r>
                        <a:rPr lang="en" sz="1800"/>
                        <a:t>gasprice</a:t>
                      </a:r>
                    </a:p>
                  </a:txBody>
                  <a:tcPr marT="91425" marB="91425" marR="91425" marL="91425">
                    <a:solidFill>
                      <a:srgbClr val="EA9999"/>
                    </a:solidFill>
                  </a:tcPr>
                </a:tc>
              </a:tr>
            </a:tbl>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4" name="Shape 334"/>
        <p:cNvGrpSpPr/>
        <p:nvPr/>
      </p:nvGrpSpPr>
      <p:grpSpPr>
        <a:xfrm>
          <a:off x="0" y="0"/>
          <a:ext cx="0" cy="0"/>
          <a:chOff x="0" y="0"/>
          <a:chExt cx="0" cy="0"/>
        </a:xfrm>
      </p:grpSpPr>
      <p:sp>
        <p:nvSpPr>
          <p:cNvPr id="335" name="Shape 335"/>
          <p:cNvSpPr txBox="1"/>
          <p:nvPr>
            <p:ph type="title"/>
          </p:nvPr>
        </p:nvSpPr>
        <p:spPr>
          <a:xfrm>
            <a:off x="457200" y="205975"/>
            <a:ext cx="8874000" cy="857400"/>
          </a:xfrm>
          <a:prstGeom prst="rect">
            <a:avLst/>
          </a:prstGeom>
        </p:spPr>
        <p:txBody>
          <a:bodyPr anchorCtr="0" anchor="t" bIns="91425" lIns="91425" rIns="91425" tIns="91425">
            <a:noAutofit/>
          </a:bodyPr>
          <a:lstStyle/>
          <a:p>
            <a:pPr lvl="0" rtl="0">
              <a:spcBef>
                <a:spcPts val="0"/>
              </a:spcBef>
              <a:buNone/>
            </a:pPr>
            <a:r>
              <a:rPr lang="en"/>
              <a:t>The full* Ethereum blockchain structure</a:t>
            </a:r>
          </a:p>
        </p:txBody>
      </p:sp>
      <p:sp>
        <p:nvSpPr>
          <p:cNvPr id="336" name="Shape 336"/>
          <p:cNvSpPr/>
          <p:nvPr/>
        </p:nvSpPr>
        <p:spPr>
          <a:xfrm>
            <a:off x="1320000" y="992275"/>
            <a:ext cx="6284100" cy="1584000"/>
          </a:xfrm>
          <a:prstGeom prst="rect">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cxnSp>
        <p:nvCxnSpPr>
          <p:cNvPr id="337" name="Shape 337"/>
          <p:cNvCxnSpPr>
            <a:stCxn id="338" idx="1"/>
          </p:cNvCxnSpPr>
          <p:nvPr/>
        </p:nvCxnSpPr>
        <p:spPr>
          <a:xfrm rot="10800000">
            <a:off x="377675" y="1260825"/>
            <a:ext cx="1124400" cy="0"/>
          </a:xfrm>
          <a:prstGeom prst="straightConnector1">
            <a:avLst/>
          </a:prstGeom>
          <a:noFill/>
          <a:ln cap="flat" cmpd="sng" w="19050">
            <a:solidFill>
              <a:srgbClr val="666666"/>
            </a:solidFill>
            <a:prstDash val="solid"/>
            <a:round/>
            <a:headEnd len="lg" w="lg" type="none"/>
            <a:tailEnd len="lg" w="lg" type="triangle"/>
          </a:ln>
        </p:spPr>
      </p:cxnSp>
      <p:sp>
        <p:nvSpPr>
          <p:cNvPr id="338" name="Shape 338"/>
          <p:cNvSpPr txBox="1"/>
          <p:nvPr/>
        </p:nvSpPr>
        <p:spPr>
          <a:xfrm>
            <a:off x="1502075" y="1101525"/>
            <a:ext cx="910500" cy="318600"/>
          </a:xfrm>
          <a:prstGeom prst="rect">
            <a:avLst/>
          </a:prstGeom>
          <a:solidFill>
            <a:srgbClr val="F3F3F3"/>
          </a:solidFill>
          <a:ln cap="flat" cmpd="sng" w="9525">
            <a:solidFill>
              <a:srgbClr val="434343"/>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a:t>prev</a:t>
            </a:r>
          </a:p>
        </p:txBody>
      </p:sp>
      <p:sp>
        <p:nvSpPr>
          <p:cNvPr id="339" name="Shape 339"/>
          <p:cNvSpPr txBox="1"/>
          <p:nvPr/>
        </p:nvSpPr>
        <p:spPr>
          <a:xfrm>
            <a:off x="1502075" y="1574900"/>
            <a:ext cx="910500" cy="318600"/>
          </a:xfrm>
          <a:prstGeom prst="rect">
            <a:avLst/>
          </a:prstGeom>
          <a:solidFill>
            <a:srgbClr val="F3F3F3"/>
          </a:solidFill>
          <a:ln cap="flat" cmpd="sng" w="9525">
            <a:solidFill>
              <a:srgbClr val="434343"/>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a:t>nonce</a:t>
            </a:r>
          </a:p>
        </p:txBody>
      </p:sp>
      <p:sp>
        <p:nvSpPr>
          <p:cNvPr id="340" name="Shape 340"/>
          <p:cNvSpPr txBox="1"/>
          <p:nvPr/>
        </p:nvSpPr>
        <p:spPr>
          <a:xfrm>
            <a:off x="2537525" y="1574900"/>
            <a:ext cx="910500" cy="318600"/>
          </a:xfrm>
          <a:prstGeom prst="rect">
            <a:avLst/>
          </a:prstGeom>
          <a:solidFill>
            <a:srgbClr val="F3F3F3"/>
          </a:solidFill>
          <a:ln cap="flat" cmpd="sng" w="9525">
            <a:solidFill>
              <a:srgbClr val="434343"/>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a:t>difficulty</a:t>
            </a:r>
          </a:p>
        </p:txBody>
      </p:sp>
      <p:sp>
        <p:nvSpPr>
          <p:cNvPr id="341" name="Shape 341"/>
          <p:cNvSpPr txBox="1"/>
          <p:nvPr/>
        </p:nvSpPr>
        <p:spPr>
          <a:xfrm>
            <a:off x="3572975" y="1574900"/>
            <a:ext cx="910500" cy="318600"/>
          </a:xfrm>
          <a:prstGeom prst="rect">
            <a:avLst/>
          </a:prstGeom>
          <a:solidFill>
            <a:srgbClr val="F3F3F3"/>
          </a:solidFill>
          <a:ln cap="flat" cmpd="sng" w="9525">
            <a:solidFill>
              <a:srgbClr val="434343"/>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a:t>miner</a:t>
            </a:r>
          </a:p>
        </p:txBody>
      </p:sp>
      <p:sp>
        <p:nvSpPr>
          <p:cNvPr id="342" name="Shape 342"/>
          <p:cNvSpPr txBox="1"/>
          <p:nvPr/>
        </p:nvSpPr>
        <p:spPr>
          <a:xfrm>
            <a:off x="4608425" y="1574900"/>
            <a:ext cx="910500" cy="318600"/>
          </a:xfrm>
          <a:prstGeom prst="rect">
            <a:avLst/>
          </a:prstGeom>
          <a:solidFill>
            <a:srgbClr val="F3F3F3"/>
          </a:solidFill>
          <a:ln cap="flat" cmpd="sng" w="9525">
            <a:solidFill>
              <a:srgbClr val="434343"/>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a:t>extra</a:t>
            </a:r>
          </a:p>
        </p:txBody>
      </p:sp>
      <p:sp>
        <p:nvSpPr>
          <p:cNvPr id="343" name="Shape 343"/>
          <p:cNvSpPr txBox="1"/>
          <p:nvPr/>
        </p:nvSpPr>
        <p:spPr>
          <a:xfrm>
            <a:off x="2537525" y="1101525"/>
            <a:ext cx="910500" cy="318600"/>
          </a:xfrm>
          <a:prstGeom prst="rect">
            <a:avLst/>
          </a:prstGeom>
          <a:solidFill>
            <a:srgbClr val="F3F3F3"/>
          </a:solidFill>
          <a:ln cap="flat" cmpd="sng" w="9525">
            <a:solidFill>
              <a:srgbClr val="434343"/>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a:t>height</a:t>
            </a:r>
          </a:p>
        </p:txBody>
      </p:sp>
      <p:sp>
        <p:nvSpPr>
          <p:cNvPr id="344" name="Shape 344"/>
          <p:cNvSpPr txBox="1"/>
          <p:nvPr/>
        </p:nvSpPr>
        <p:spPr>
          <a:xfrm>
            <a:off x="3572975" y="1101525"/>
            <a:ext cx="910500" cy="318600"/>
          </a:xfrm>
          <a:prstGeom prst="rect">
            <a:avLst/>
          </a:prstGeom>
          <a:solidFill>
            <a:srgbClr val="F3F3F3"/>
          </a:solidFill>
          <a:ln cap="flat" cmpd="sng" w="9525">
            <a:solidFill>
              <a:srgbClr val="434343"/>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a:t>time</a:t>
            </a:r>
          </a:p>
        </p:txBody>
      </p:sp>
      <p:sp>
        <p:nvSpPr>
          <p:cNvPr id="345" name="Shape 345"/>
          <p:cNvSpPr txBox="1"/>
          <p:nvPr/>
        </p:nvSpPr>
        <p:spPr>
          <a:xfrm>
            <a:off x="1502075" y="2048275"/>
            <a:ext cx="1946100" cy="318600"/>
          </a:xfrm>
          <a:prstGeom prst="rect">
            <a:avLst/>
          </a:prstGeom>
          <a:solidFill>
            <a:srgbClr val="F3F3F3"/>
          </a:solidFill>
          <a:ln cap="flat" cmpd="sng" w="9525">
            <a:solidFill>
              <a:srgbClr val="434343"/>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a:t>state root</a:t>
            </a:r>
          </a:p>
        </p:txBody>
      </p:sp>
      <p:sp>
        <p:nvSpPr>
          <p:cNvPr id="346" name="Shape 346"/>
          <p:cNvSpPr txBox="1"/>
          <p:nvPr/>
        </p:nvSpPr>
        <p:spPr>
          <a:xfrm>
            <a:off x="3572975" y="2048275"/>
            <a:ext cx="1946100" cy="318600"/>
          </a:xfrm>
          <a:prstGeom prst="rect">
            <a:avLst/>
          </a:prstGeom>
          <a:solidFill>
            <a:srgbClr val="F3F3F3"/>
          </a:solidFill>
          <a:ln cap="flat" cmpd="sng" w="9525">
            <a:solidFill>
              <a:srgbClr val="434343"/>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a:t>transaction root</a:t>
            </a:r>
          </a:p>
        </p:txBody>
      </p:sp>
      <p:sp>
        <p:nvSpPr>
          <p:cNvPr id="347" name="Shape 347"/>
          <p:cNvSpPr txBox="1"/>
          <p:nvPr/>
        </p:nvSpPr>
        <p:spPr>
          <a:xfrm>
            <a:off x="5643875" y="2048275"/>
            <a:ext cx="1834500" cy="318600"/>
          </a:xfrm>
          <a:prstGeom prst="rect">
            <a:avLst/>
          </a:prstGeom>
          <a:solidFill>
            <a:srgbClr val="F3F3F3"/>
          </a:solidFill>
          <a:ln cap="flat" cmpd="sng" w="9525">
            <a:solidFill>
              <a:srgbClr val="434343"/>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a:t>receipt root</a:t>
            </a:r>
          </a:p>
        </p:txBody>
      </p:sp>
      <p:cxnSp>
        <p:nvCxnSpPr>
          <p:cNvPr id="348" name="Shape 348"/>
          <p:cNvCxnSpPr/>
          <p:nvPr/>
        </p:nvCxnSpPr>
        <p:spPr>
          <a:xfrm rot="10800000">
            <a:off x="7604100" y="1140100"/>
            <a:ext cx="1124400" cy="0"/>
          </a:xfrm>
          <a:prstGeom prst="straightConnector1">
            <a:avLst/>
          </a:prstGeom>
          <a:noFill/>
          <a:ln cap="flat" cmpd="sng" w="19050">
            <a:solidFill>
              <a:srgbClr val="666666"/>
            </a:solidFill>
            <a:prstDash val="solid"/>
            <a:round/>
            <a:headEnd len="lg" w="lg" type="none"/>
            <a:tailEnd len="lg" w="lg" type="triangle"/>
          </a:ln>
        </p:spPr>
      </p:cxnSp>
      <p:sp>
        <p:nvSpPr>
          <p:cNvPr id="349" name="Shape 349"/>
          <p:cNvSpPr/>
          <p:nvPr/>
        </p:nvSpPr>
        <p:spPr>
          <a:xfrm rot="10800000">
            <a:off x="6908294" y="3119311"/>
            <a:ext cx="266700" cy="256200"/>
          </a:xfrm>
          <a:prstGeom prst="ellipse">
            <a:avLst/>
          </a:prstGeom>
          <a:solidFill>
            <a:srgbClr val="C9DAF8"/>
          </a:solidFill>
          <a:ln cap="flat" cmpd="sng" w="19050">
            <a:solidFill>
              <a:srgbClr val="666666"/>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350" name="Shape 350"/>
          <p:cNvSpPr/>
          <p:nvPr/>
        </p:nvSpPr>
        <p:spPr>
          <a:xfrm rot="10800000">
            <a:off x="5930871" y="3119311"/>
            <a:ext cx="266700" cy="256200"/>
          </a:xfrm>
          <a:prstGeom prst="ellipse">
            <a:avLst/>
          </a:prstGeom>
          <a:solidFill>
            <a:srgbClr val="C9DAF8"/>
          </a:solidFill>
          <a:ln cap="flat" cmpd="sng" w="19050">
            <a:solidFill>
              <a:srgbClr val="666666"/>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351" name="Shape 351"/>
          <p:cNvSpPr/>
          <p:nvPr/>
        </p:nvSpPr>
        <p:spPr>
          <a:xfrm rot="10800000">
            <a:off x="7208427" y="3487770"/>
            <a:ext cx="266700" cy="256200"/>
          </a:xfrm>
          <a:prstGeom prst="ellipse">
            <a:avLst/>
          </a:prstGeom>
          <a:solidFill>
            <a:srgbClr val="C9DAF8"/>
          </a:solidFill>
          <a:ln cap="flat" cmpd="sng" w="19050">
            <a:solidFill>
              <a:srgbClr val="666666"/>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352" name="Shape 352"/>
          <p:cNvSpPr/>
          <p:nvPr/>
        </p:nvSpPr>
        <p:spPr>
          <a:xfrm rot="10800000">
            <a:off x="6683486" y="3487770"/>
            <a:ext cx="266700" cy="256200"/>
          </a:xfrm>
          <a:prstGeom prst="ellipse">
            <a:avLst/>
          </a:prstGeom>
          <a:solidFill>
            <a:srgbClr val="C9DAF8"/>
          </a:solidFill>
          <a:ln cap="flat" cmpd="sng" w="19050">
            <a:solidFill>
              <a:srgbClr val="666666"/>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cxnSp>
        <p:nvCxnSpPr>
          <p:cNvPr id="353" name="Shape 353"/>
          <p:cNvCxnSpPr>
            <a:stCxn id="354" idx="0"/>
            <a:endCxn id="350" idx="3"/>
          </p:cNvCxnSpPr>
          <p:nvPr/>
        </p:nvCxnSpPr>
        <p:spPr>
          <a:xfrm flipH="1">
            <a:off x="6158545" y="2954548"/>
            <a:ext cx="394200" cy="202200"/>
          </a:xfrm>
          <a:prstGeom prst="straightConnector1">
            <a:avLst/>
          </a:prstGeom>
          <a:noFill/>
          <a:ln cap="flat" cmpd="sng" w="19050">
            <a:solidFill>
              <a:srgbClr val="666666"/>
            </a:solidFill>
            <a:prstDash val="solid"/>
            <a:round/>
            <a:headEnd len="lg" w="lg" type="triangle"/>
            <a:tailEnd len="lg" w="lg" type="none"/>
          </a:ln>
        </p:spPr>
      </p:cxnSp>
      <p:cxnSp>
        <p:nvCxnSpPr>
          <p:cNvPr id="355" name="Shape 355"/>
          <p:cNvCxnSpPr>
            <a:stCxn id="354" idx="0"/>
            <a:endCxn id="349" idx="5"/>
          </p:cNvCxnSpPr>
          <p:nvPr/>
        </p:nvCxnSpPr>
        <p:spPr>
          <a:xfrm>
            <a:off x="6552745" y="2954548"/>
            <a:ext cx="394500" cy="202200"/>
          </a:xfrm>
          <a:prstGeom prst="straightConnector1">
            <a:avLst/>
          </a:prstGeom>
          <a:noFill/>
          <a:ln cap="flat" cmpd="sng" w="19050">
            <a:solidFill>
              <a:srgbClr val="666666"/>
            </a:solidFill>
            <a:prstDash val="solid"/>
            <a:round/>
            <a:headEnd len="lg" w="lg" type="triangle"/>
            <a:tailEnd len="lg" w="lg" type="none"/>
          </a:ln>
        </p:spPr>
      </p:cxnSp>
      <p:cxnSp>
        <p:nvCxnSpPr>
          <p:cNvPr id="356" name="Shape 356"/>
          <p:cNvCxnSpPr>
            <a:stCxn id="349" idx="0"/>
            <a:endCxn id="351" idx="5"/>
          </p:cNvCxnSpPr>
          <p:nvPr/>
        </p:nvCxnSpPr>
        <p:spPr>
          <a:xfrm>
            <a:off x="7041644" y="3375511"/>
            <a:ext cx="205800" cy="149700"/>
          </a:xfrm>
          <a:prstGeom prst="straightConnector1">
            <a:avLst/>
          </a:prstGeom>
          <a:noFill/>
          <a:ln cap="flat" cmpd="sng" w="19050">
            <a:solidFill>
              <a:srgbClr val="666666"/>
            </a:solidFill>
            <a:prstDash val="solid"/>
            <a:round/>
            <a:headEnd len="lg" w="lg" type="triangle"/>
            <a:tailEnd len="lg" w="lg" type="none"/>
          </a:ln>
        </p:spPr>
      </p:cxnSp>
      <p:cxnSp>
        <p:nvCxnSpPr>
          <p:cNvPr id="357" name="Shape 357"/>
          <p:cNvCxnSpPr>
            <a:stCxn id="349" idx="0"/>
            <a:endCxn id="352" idx="3"/>
          </p:cNvCxnSpPr>
          <p:nvPr/>
        </p:nvCxnSpPr>
        <p:spPr>
          <a:xfrm flipH="1">
            <a:off x="6911144" y="3375511"/>
            <a:ext cx="130500" cy="149700"/>
          </a:xfrm>
          <a:prstGeom prst="straightConnector1">
            <a:avLst/>
          </a:prstGeom>
          <a:noFill/>
          <a:ln cap="flat" cmpd="sng" w="19050">
            <a:solidFill>
              <a:srgbClr val="666666"/>
            </a:solidFill>
            <a:prstDash val="solid"/>
            <a:round/>
            <a:headEnd len="lg" w="lg" type="triangle"/>
            <a:tailEnd len="lg" w="lg" type="none"/>
          </a:ln>
        </p:spPr>
      </p:cxnSp>
      <p:sp>
        <p:nvSpPr>
          <p:cNvPr id="358" name="Shape 358"/>
          <p:cNvSpPr/>
          <p:nvPr/>
        </p:nvSpPr>
        <p:spPr>
          <a:xfrm rot="10800000">
            <a:off x="6158515" y="3487770"/>
            <a:ext cx="266700" cy="256200"/>
          </a:xfrm>
          <a:prstGeom prst="ellipse">
            <a:avLst/>
          </a:prstGeom>
          <a:solidFill>
            <a:srgbClr val="C9DAF8"/>
          </a:solidFill>
          <a:ln cap="flat" cmpd="sng" w="19050">
            <a:solidFill>
              <a:srgbClr val="666666"/>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359" name="Shape 359"/>
          <p:cNvSpPr/>
          <p:nvPr/>
        </p:nvSpPr>
        <p:spPr>
          <a:xfrm rot="10800000">
            <a:off x="5633574" y="3487770"/>
            <a:ext cx="266700" cy="256200"/>
          </a:xfrm>
          <a:prstGeom prst="ellipse">
            <a:avLst/>
          </a:prstGeom>
          <a:solidFill>
            <a:srgbClr val="C9DAF8"/>
          </a:solidFill>
          <a:ln cap="flat" cmpd="sng" w="19050">
            <a:solidFill>
              <a:srgbClr val="666666"/>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cxnSp>
        <p:nvCxnSpPr>
          <p:cNvPr id="360" name="Shape 360"/>
          <p:cNvCxnSpPr>
            <a:stCxn id="350" idx="0"/>
            <a:endCxn id="358" idx="5"/>
          </p:cNvCxnSpPr>
          <p:nvPr/>
        </p:nvCxnSpPr>
        <p:spPr>
          <a:xfrm>
            <a:off x="6064221" y="3375511"/>
            <a:ext cx="133500" cy="149700"/>
          </a:xfrm>
          <a:prstGeom prst="straightConnector1">
            <a:avLst/>
          </a:prstGeom>
          <a:noFill/>
          <a:ln cap="flat" cmpd="sng" w="19050">
            <a:solidFill>
              <a:srgbClr val="666666"/>
            </a:solidFill>
            <a:prstDash val="solid"/>
            <a:round/>
            <a:headEnd len="lg" w="lg" type="triangle"/>
            <a:tailEnd len="lg" w="lg" type="none"/>
          </a:ln>
        </p:spPr>
      </p:cxnSp>
      <p:cxnSp>
        <p:nvCxnSpPr>
          <p:cNvPr id="361" name="Shape 361"/>
          <p:cNvCxnSpPr>
            <a:stCxn id="350" idx="0"/>
            <a:endCxn id="359" idx="3"/>
          </p:cNvCxnSpPr>
          <p:nvPr/>
        </p:nvCxnSpPr>
        <p:spPr>
          <a:xfrm flipH="1">
            <a:off x="5861121" y="3375511"/>
            <a:ext cx="203100" cy="149700"/>
          </a:xfrm>
          <a:prstGeom prst="straightConnector1">
            <a:avLst/>
          </a:prstGeom>
          <a:noFill/>
          <a:ln cap="flat" cmpd="sng" w="19050">
            <a:solidFill>
              <a:srgbClr val="666666"/>
            </a:solidFill>
            <a:prstDash val="solid"/>
            <a:round/>
            <a:headEnd len="lg" w="lg" type="triangle"/>
            <a:tailEnd len="lg" w="lg" type="none"/>
          </a:ln>
        </p:spPr>
      </p:cxnSp>
      <p:sp>
        <p:nvSpPr>
          <p:cNvPr id="354" name="Shape 354"/>
          <p:cNvSpPr/>
          <p:nvPr/>
        </p:nvSpPr>
        <p:spPr>
          <a:xfrm rot="10800000">
            <a:off x="6419395" y="2698348"/>
            <a:ext cx="266700" cy="256200"/>
          </a:xfrm>
          <a:prstGeom prst="ellipse">
            <a:avLst/>
          </a:prstGeom>
          <a:solidFill>
            <a:srgbClr val="C9DAF8"/>
          </a:solidFill>
          <a:ln cap="flat" cmpd="sng" w="19050">
            <a:solidFill>
              <a:srgbClr val="666666"/>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cxnSp>
        <p:nvCxnSpPr>
          <p:cNvPr id="362" name="Shape 362"/>
          <p:cNvCxnSpPr>
            <a:endCxn id="354" idx="4"/>
          </p:cNvCxnSpPr>
          <p:nvPr/>
        </p:nvCxnSpPr>
        <p:spPr>
          <a:xfrm flipH="1">
            <a:off x="6552745" y="2367148"/>
            <a:ext cx="1500" cy="331200"/>
          </a:xfrm>
          <a:prstGeom prst="straightConnector1">
            <a:avLst/>
          </a:prstGeom>
          <a:noFill/>
          <a:ln cap="flat" cmpd="sng" w="19050">
            <a:solidFill>
              <a:srgbClr val="666666"/>
            </a:solidFill>
            <a:prstDash val="solid"/>
            <a:round/>
            <a:headEnd len="lg" w="lg" type="triangle"/>
            <a:tailEnd len="lg" w="lg" type="none"/>
          </a:ln>
        </p:spPr>
      </p:cxnSp>
      <p:graphicFrame>
        <p:nvGraphicFramePr>
          <p:cNvPr id="363" name="Shape 363"/>
          <p:cNvGraphicFramePr/>
          <p:nvPr/>
        </p:nvGraphicFramePr>
        <p:xfrm>
          <a:off x="930675" y="4127775"/>
          <a:ext cx="3000000" cy="3000000"/>
        </p:xfrm>
        <a:graphic>
          <a:graphicData uri="http://schemas.openxmlformats.org/drawingml/2006/table">
            <a:tbl>
              <a:tblPr>
                <a:noFill/>
                <a:tableStyleId>{2C612576-BE22-43A4-B1D1-E4ED512030DF}</a:tableStyleId>
              </a:tblPr>
              <a:tblGrid>
                <a:gridCol w="1721350"/>
                <a:gridCol w="1721350"/>
                <a:gridCol w="1721350"/>
                <a:gridCol w="1721350"/>
              </a:tblGrid>
              <a:tr h="381000">
                <a:tc>
                  <a:txBody>
                    <a:bodyPr>
                      <a:noAutofit/>
                    </a:bodyPr>
                    <a:lstStyle/>
                    <a:p>
                      <a:pPr lvl="0" rtl="0" algn="ctr">
                        <a:spcBef>
                          <a:spcPts val="0"/>
                        </a:spcBef>
                        <a:buNone/>
                      </a:pPr>
                      <a:r>
                        <a:rPr lang="en" sz="1800"/>
                        <a:t>final state</a:t>
                      </a:r>
                    </a:p>
                  </a:txBody>
                  <a:tcPr marT="91425" marB="91425" marR="91425" marL="91425">
                    <a:solidFill>
                      <a:srgbClr val="EAD1DC"/>
                    </a:solidFill>
                  </a:tcPr>
                </a:tc>
                <a:tc>
                  <a:txBody>
                    <a:bodyPr>
                      <a:noAutofit/>
                    </a:bodyPr>
                    <a:lstStyle/>
                    <a:p>
                      <a:pPr lvl="0" rtl="0" algn="ctr">
                        <a:spcBef>
                          <a:spcPts val="0"/>
                        </a:spcBef>
                        <a:buNone/>
                      </a:pPr>
                      <a:r>
                        <a:rPr lang="en" sz="1800"/>
                        <a:t>gas used</a:t>
                      </a:r>
                    </a:p>
                  </a:txBody>
                  <a:tcPr marT="91425" marB="91425" marR="91425" marL="91425">
                    <a:solidFill>
                      <a:srgbClr val="D0E0E3"/>
                    </a:solidFill>
                  </a:tcPr>
                </a:tc>
                <a:tc>
                  <a:txBody>
                    <a:bodyPr>
                      <a:noAutofit/>
                    </a:bodyPr>
                    <a:lstStyle/>
                    <a:p>
                      <a:pPr lvl="0" rtl="0" algn="ctr">
                        <a:spcBef>
                          <a:spcPts val="0"/>
                        </a:spcBef>
                        <a:buNone/>
                      </a:pPr>
                      <a:r>
                        <a:rPr lang="en" sz="1800"/>
                        <a:t>log output</a:t>
                      </a:r>
                    </a:p>
                  </a:txBody>
                  <a:tcPr marT="91425" marB="91425" marR="91425" marL="91425">
                    <a:solidFill>
                      <a:srgbClr val="FCE5CD"/>
                    </a:solidFill>
                  </a:tcPr>
                </a:tc>
                <a:tc>
                  <a:txBody>
                    <a:bodyPr>
                      <a:noAutofit/>
                    </a:bodyPr>
                    <a:lstStyle/>
                    <a:p>
                      <a:pPr lvl="0" rtl="0" algn="ctr">
                        <a:spcBef>
                          <a:spcPts val="0"/>
                        </a:spcBef>
                        <a:buNone/>
                      </a:pPr>
                      <a:r>
                        <a:rPr lang="en" sz="1800"/>
                        <a:t>log bloom</a:t>
                      </a:r>
                    </a:p>
                  </a:txBody>
                  <a:tcPr marT="91425" marB="91425" marR="91425" marL="91425">
                    <a:solidFill>
                      <a:srgbClr val="B6D7A8"/>
                    </a:solidFill>
                  </a:tcPr>
                </a:tc>
              </a:tr>
            </a:tbl>
          </a:graphicData>
        </a:graphic>
      </p:graphicFrame>
      <p:cxnSp>
        <p:nvCxnSpPr>
          <p:cNvPr id="364" name="Shape 364"/>
          <p:cNvCxnSpPr>
            <a:stCxn id="359" idx="7"/>
          </p:cNvCxnSpPr>
          <p:nvPr/>
        </p:nvCxnSpPr>
        <p:spPr>
          <a:xfrm flipH="1">
            <a:off x="4378731" y="3706451"/>
            <a:ext cx="1293900" cy="399300"/>
          </a:xfrm>
          <a:prstGeom prst="straightConnector1">
            <a:avLst/>
          </a:prstGeom>
          <a:noFill/>
          <a:ln cap="flat" cmpd="sng" w="19050">
            <a:solidFill>
              <a:srgbClr val="666666"/>
            </a:solidFill>
            <a:prstDash val="solid"/>
            <a:round/>
            <a:headEnd len="lg" w="lg" type="triangle"/>
            <a:tailEnd len="lg" w="lg" type="none"/>
          </a:ln>
        </p:spPr>
      </p:cxn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8" name="Shape 368"/>
        <p:cNvGrpSpPr/>
        <p:nvPr/>
      </p:nvGrpSpPr>
      <p:grpSpPr>
        <a:xfrm>
          <a:off x="0" y="0"/>
          <a:ext cx="0" cy="0"/>
          <a:chOff x="0" y="0"/>
          <a:chExt cx="0" cy="0"/>
        </a:xfrm>
      </p:grpSpPr>
      <p:sp>
        <p:nvSpPr>
          <p:cNvPr id="369" name="Shape 369"/>
          <p:cNvSpPr txBox="1"/>
          <p:nvPr>
            <p:ph type="title"/>
          </p:nvPr>
        </p:nvSpPr>
        <p:spPr>
          <a:xfrm>
            <a:off x="457200" y="205975"/>
            <a:ext cx="8874000" cy="857400"/>
          </a:xfrm>
          <a:prstGeom prst="rect">
            <a:avLst/>
          </a:prstGeom>
        </p:spPr>
        <p:txBody>
          <a:bodyPr anchorCtr="0" anchor="t" bIns="91425" lIns="91425" rIns="91425" tIns="91425">
            <a:noAutofit/>
          </a:bodyPr>
          <a:lstStyle/>
          <a:p>
            <a:pPr lvl="0" rtl="0">
              <a:spcBef>
                <a:spcPts val="0"/>
              </a:spcBef>
              <a:buNone/>
            </a:pPr>
            <a:r>
              <a:rPr lang="en"/>
              <a:t>Ethereum addresses can be </a:t>
            </a:r>
            <a:r>
              <a:rPr i="1" lang="en"/>
              <a:t>accounts</a:t>
            </a:r>
            <a:r>
              <a:rPr lang="en"/>
              <a:t> or </a:t>
            </a:r>
            <a:r>
              <a:rPr i="1" lang="en"/>
              <a:t>contracts</a:t>
            </a:r>
          </a:p>
        </p:txBody>
      </p:sp>
      <p:graphicFrame>
        <p:nvGraphicFramePr>
          <p:cNvPr id="370" name="Shape 370"/>
          <p:cNvGraphicFramePr/>
          <p:nvPr/>
        </p:nvGraphicFramePr>
        <p:xfrm>
          <a:off x="788637" y="1498875"/>
          <a:ext cx="3000000" cy="3000000"/>
        </p:xfrm>
        <a:graphic>
          <a:graphicData uri="http://schemas.openxmlformats.org/drawingml/2006/table">
            <a:tbl>
              <a:tblPr>
                <a:noFill/>
                <a:tableStyleId>{2C612576-BE22-43A4-B1D1-E4ED512030DF}</a:tableStyleId>
              </a:tblPr>
              <a:tblGrid>
                <a:gridCol w="1465850"/>
                <a:gridCol w="1465850"/>
                <a:gridCol w="1465850"/>
                <a:gridCol w="1465850"/>
                <a:gridCol w="1530350"/>
              </a:tblGrid>
              <a:tr h="381000">
                <a:tc>
                  <a:txBody>
                    <a:bodyPr>
                      <a:noAutofit/>
                    </a:bodyPr>
                    <a:lstStyle/>
                    <a:p>
                      <a:pPr lvl="0" rtl="0" algn="ctr">
                        <a:spcBef>
                          <a:spcPts val="0"/>
                        </a:spcBef>
                        <a:buNone/>
                      </a:pPr>
                      <a:r>
                        <a:rPr lang="en" sz="1800"/>
                        <a:t>address</a:t>
                      </a:r>
                    </a:p>
                  </a:txBody>
                  <a:tcPr marT="91425" marB="91425" marR="91425" marL="91425">
                    <a:solidFill>
                      <a:srgbClr val="EAD1DC"/>
                    </a:solidFill>
                  </a:tcPr>
                </a:tc>
                <a:tc>
                  <a:txBody>
                    <a:bodyPr>
                      <a:noAutofit/>
                    </a:bodyPr>
                    <a:lstStyle/>
                    <a:p>
                      <a:pPr lvl="0" rtl="0" algn="ctr">
                        <a:spcBef>
                          <a:spcPts val="0"/>
                        </a:spcBef>
                        <a:buNone/>
                      </a:pPr>
                      <a:r>
                        <a:rPr lang="en" sz="1800"/>
                        <a:t>code</a:t>
                      </a:r>
                    </a:p>
                  </a:txBody>
                  <a:tcPr marT="91425" marB="91425" marR="91425" marL="91425">
                    <a:solidFill>
                      <a:srgbClr val="D0E0E3"/>
                    </a:solidFill>
                  </a:tcPr>
                </a:tc>
                <a:tc>
                  <a:txBody>
                    <a:bodyPr>
                      <a:noAutofit/>
                    </a:bodyPr>
                    <a:lstStyle/>
                    <a:p>
                      <a:pPr lvl="0" rtl="0" algn="ctr">
                        <a:spcBef>
                          <a:spcPts val="0"/>
                        </a:spcBef>
                        <a:buNone/>
                      </a:pPr>
                      <a:r>
                        <a:rPr lang="en" sz="1800"/>
                        <a:t>storage</a:t>
                      </a:r>
                    </a:p>
                  </a:txBody>
                  <a:tcPr marT="91425" marB="91425" marR="91425" marL="91425">
                    <a:solidFill>
                      <a:srgbClr val="FCE5CD"/>
                    </a:solidFill>
                  </a:tcPr>
                </a:tc>
                <a:tc>
                  <a:txBody>
                    <a:bodyPr>
                      <a:noAutofit/>
                    </a:bodyPr>
                    <a:lstStyle/>
                    <a:p>
                      <a:pPr lvl="0" rtl="0" algn="ctr">
                        <a:spcBef>
                          <a:spcPts val="0"/>
                        </a:spcBef>
                        <a:buNone/>
                      </a:pPr>
                      <a:r>
                        <a:rPr lang="en" sz="1800"/>
                        <a:t>balance</a:t>
                      </a:r>
                    </a:p>
                  </a:txBody>
                  <a:tcPr marT="91425" marB="91425" marR="91425" marL="91425">
                    <a:solidFill>
                      <a:srgbClr val="B6D7A8"/>
                    </a:solidFill>
                  </a:tcPr>
                </a:tc>
                <a:tc>
                  <a:txBody>
                    <a:bodyPr>
                      <a:noAutofit/>
                    </a:bodyPr>
                    <a:lstStyle/>
                    <a:p>
                      <a:pPr lvl="0" rtl="0" algn="ctr">
                        <a:spcBef>
                          <a:spcPts val="0"/>
                        </a:spcBef>
                        <a:buNone/>
                      </a:pPr>
                      <a:r>
                        <a:rPr lang="en" sz="1800"/>
                        <a:t>nonce</a:t>
                      </a:r>
                    </a:p>
                  </a:txBody>
                  <a:tcPr marT="91425" marB="91425" marR="91425" marL="91425">
                    <a:solidFill>
                      <a:srgbClr val="FFE599"/>
                    </a:solidFill>
                  </a:tcPr>
                </a:tc>
              </a:tr>
            </a:tbl>
          </a:graphicData>
        </a:graphic>
      </p:graphicFrame>
      <p:graphicFrame>
        <p:nvGraphicFramePr>
          <p:cNvPr id="371" name="Shape 371"/>
          <p:cNvGraphicFramePr/>
          <p:nvPr/>
        </p:nvGraphicFramePr>
        <p:xfrm>
          <a:off x="1007125" y="2347950"/>
          <a:ext cx="3000000" cy="3000000"/>
        </p:xfrm>
        <a:graphic>
          <a:graphicData uri="http://schemas.openxmlformats.org/drawingml/2006/table">
            <a:tbl>
              <a:tblPr>
                <a:noFill/>
                <a:tableStyleId>{2C612576-BE22-43A4-B1D1-E4ED512030DF}</a:tableStyleId>
              </a:tblPr>
              <a:tblGrid>
                <a:gridCol w="2413000"/>
                <a:gridCol w="2413000"/>
                <a:gridCol w="2413000"/>
              </a:tblGrid>
              <a:tr h="381000">
                <a:tc>
                  <a:txBody>
                    <a:bodyPr>
                      <a:noAutofit/>
                    </a:bodyPr>
                    <a:lstStyle/>
                    <a:p>
                      <a:pPr lvl="0">
                        <a:spcBef>
                          <a:spcPts val="0"/>
                        </a:spcBef>
                        <a:buNone/>
                      </a:pPr>
                      <a:r>
                        <a:t/>
                      </a:r>
                      <a:endParaRPr/>
                    </a:p>
                  </a:txBody>
                  <a:tcPr marT="91425" marB="91425" marR="91425" marL="91425"/>
                </a:tc>
                <a:tc>
                  <a:txBody>
                    <a:bodyPr>
                      <a:noAutofit/>
                    </a:bodyPr>
                    <a:lstStyle/>
                    <a:p>
                      <a:pPr lvl="0" algn="ctr">
                        <a:spcBef>
                          <a:spcPts val="0"/>
                        </a:spcBef>
                        <a:buNone/>
                      </a:pPr>
                      <a:r>
                        <a:rPr b="1" lang="en"/>
                        <a:t>account</a:t>
                      </a:r>
                    </a:p>
                  </a:txBody>
                  <a:tcPr marT="91425" marB="91425" marR="91425" marL="91425"/>
                </a:tc>
                <a:tc>
                  <a:txBody>
                    <a:bodyPr>
                      <a:noAutofit/>
                    </a:bodyPr>
                    <a:lstStyle/>
                    <a:p>
                      <a:pPr lvl="0" algn="ctr">
                        <a:spcBef>
                          <a:spcPts val="0"/>
                        </a:spcBef>
                        <a:buNone/>
                      </a:pPr>
                      <a:r>
                        <a:rPr b="1" lang="en"/>
                        <a:t>contract</a:t>
                      </a:r>
                    </a:p>
                  </a:txBody>
                  <a:tcPr marT="91425" marB="91425" marR="91425" marL="91425"/>
                </a:tc>
              </a:tr>
              <a:tr h="381000">
                <a:tc>
                  <a:txBody>
                    <a:bodyPr>
                      <a:noAutofit/>
                    </a:bodyPr>
                    <a:lstStyle/>
                    <a:p>
                      <a:pPr lvl="0" algn="ctr">
                        <a:spcBef>
                          <a:spcPts val="0"/>
                        </a:spcBef>
                        <a:buNone/>
                      </a:pPr>
                      <a:r>
                        <a:rPr lang="en"/>
                        <a:t>address</a:t>
                      </a:r>
                    </a:p>
                  </a:txBody>
                  <a:tcPr marT="91425" marB="91425" marR="91425" marL="91425">
                    <a:solidFill>
                      <a:srgbClr val="EAD1DC"/>
                    </a:solidFill>
                  </a:tcPr>
                </a:tc>
                <a:tc>
                  <a:txBody>
                    <a:bodyPr>
                      <a:noAutofit/>
                    </a:bodyPr>
                    <a:lstStyle/>
                    <a:p>
                      <a:pPr lvl="0" algn="ctr">
                        <a:spcBef>
                          <a:spcPts val="0"/>
                        </a:spcBef>
                        <a:buNone/>
                      </a:pPr>
                      <a:r>
                        <a:rPr lang="en"/>
                        <a:t>H(pub_key)</a:t>
                      </a:r>
                    </a:p>
                  </a:txBody>
                  <a:tcPr marT="91425" marB="91425" marR="91425" marL="91425"/>
                </a:tc>
                <a:tc>
                  <a:txBody>
                    <a:bodyPr>
                      <a:noAutofit/>
                    </a:bodyPr>
                    <a:lstStyle/>
                    <a:p>
                      <a:pPr lvl="0" algn="ctr">
                        <a:spcBef>
                          <a:spcPts val="0"/>
                        </a:spcBef>
                        <a:buNone/>
                      </a:pPr>
                      <a:r>
                        <a:rPr lang="en"/>
                        <a:t>H(creator, nonce)</a:t>
                      </a:r>
                    </a:p>
                  </a:txBody>
                  <a:tcPr marT="91425" marB="91425" marR="91425" marL="91425"/>
                </a:tc>
              </a:tr>
              <a:tr h="381000">
                <a:tc>
                  <a:txBody>
                    <a:bodyPr>
                      <a:noAutofit/>
                    </a:bodyPr>
                    <a:lstStyle/>
                    <a:p>
                      <a:pPr lvl="0" rtl="0" algn="ctr">
                        <a:spcBef>
                          <a:spcPts val="0"/>
                        </a:spcBef>
                        <a:buNone/>
                      </a:pPr>
                      <a:r>
                        <a:rPr lang="en"/>
                        <a:t>code</a:t>
                      </a:r>
                    </a:p>
                  </a:txBody>
                  <a:tcPr marT="91425" marB="91425" marR="91425" marL="91425">
                    <a:solidFill>
                      <a:srgbClr val="C9DAF8"/>
                    </a:solidFill>
                  </a:tcPr>
                </a:tc>
                <a:tc>
                  <a:txBody>
                    <a:bodyPr>
                      <a:noAutofit/>
                    </a:bodyPr>
                    <a:lstStyle/>
                    <a:p>
                      <a:pPr lvl="0" rtl="0" algn="ctr">
                        <a:spcBef>
                          <a:spcPts val="0"/>
                        </a:spcBef>
                        <a:buNone/>
                      </a:pPr>
                      <a:r>
                        <a:rPr lang="en"/>
                        <a:t>∅</a:t>
                      </a:r>
                    </a:p>
                  </a:txBody>
                  <a:tcPr marT="91425" marB="91425" marR="91425" marL="91425">
                    <a:lnB cap="flat" cmpd="sng" w="9525">
                      <a:solidFill>
                        <a:srgbClr val="9E9E9E"/>
                      </a:solidFill>
                      <a:prstDash val="solid"/>
                      <a:round/>
                      <a:headEnd len="med" w="med" type="none"/>
                      <a:tailEnd len="med" w="med" type="none"/>
                    </a:lnB>
                  </a:tcPr>
                </a:tc>
                <a:tc>
                  <a:txBody>
                    <a:bodyPr>
                      <a:noAutofit/>
                    </a:bodyPr>
                    <a:lstStyle/>
                    <a:p>
                      <a:pPr lvl="0" algn="ctr">
                        <a:spcBef>
                          <a:spcPts val="0"/>
                        </a:spcBef>
                        <a:buNone/>
                      </a:pPr>
                      <a:r>
                        <a:rPr lang="en"/>
                        <a:t>EVM code</a:t>
                      </a:r>
                    </a:p>
                  </a:txBody>
                  <a:tcPr marT="91425" marB="91425" marR="91425" marL="91425">
                    <a:lnB cap="flat" cmpd="sng" w="9525">
                      <a:solidFill>
                        <a:srgbClr val="9E9E9E"/>
                      </a:solidFill>
                      <a:prstDash val="solid"/>
                      <a:round/>
                      <a:headEnd len="med" w="med" type="none"/>
                      <a:tailEnd len="med" w="med" type="none"/>
                    </a:lnB>
                  </a:tcPr>
                </a:tc>
              </a:tr>
              <a:tr h="381000">
                <a:tc>
                  <a:txBody>
                    <a:bodyPr>
                      <a:noAutofit/>
                    </a:bodyPr>
                    <a:lstStyle/>
                    <a:p>
                      <a:pPr lvl="0" algn="ctr">
                        <a:spcBef>
                          <a:spcPts val="0"/>
                        </a:spcBef>
                        <a:buNone/>
                      </a:pPr>
                      <a:r>
                        <a:rPr lang="en"/>
                        <a:t>storage</a:t>
                      </a:r>
                    </a:p>
                  </a:txBody>
                  <a:tcPr marT="91425" marB="91425" marR="91425" marL="91425">
                    <a:lnR cap="flat" cmpd="sng" w="9525">
                      <a:solidFill>
                        <a:srgbClr val="9E9E9E"/>
                      </a:solidFill>
                      <a:prstDash val="solid"/>
                      <a:round/>
                      <a:headEnd len="med" w="med" type="none"/>
                      <a:tailEnd len="med" w="med" type="none"/>
                    </a:lnR>
                    <a:solidFill>
                      <a:srgbClr val="FCE5CD"/>
                    </a:solidFill>
                  </a:tcPr>
                </a:tc>
                <a:tc>
                  <a:txBody>
                    <a:bodyPr>
                      <a:noAutofit/>
                    </a:bodyPr>
                    <a:lstStyle/>
                    <a:p>
                      <a:pPr lvl="0" rtl="0" algn="ctr">
                        <a:spcBef>
                          <a:spcPts val="0"/>
                        </a:spcBef>
                        <a:buClr>
                          <a:schemeClr val="dk1"/>
                        </a:buClr>
                        <a:buSzPct val="78571"/>
                        <a:buFont typeface="Arial"/>
                        <a:buNone/>
                      </a:pPr>
                      <a:r>
                        <a:rPr lang="en">
                          <a:solidFill>
                            <a:schemeClr val="dk1"/>
                          </a:solidFill>
                        </a:rPr>
                        <a:t>∅</a:t>
                      </a:r>
                    </a:p>
                  </a:txBody>
                  <a:tcPr marT="91425" marB="91425" marR="91425" marL="91425">
                    <a:lnL cap="flat" cmpd="sng" w="9525">
                      <a:solidFill>
                        <a:srgbClr val="9E9E9E"/>
                      </a:solidFill>
                      <a:prstDash val="solid"/>
                      <a:round/>
                      <a:headEnd len="med" w="med" type="none"/>
                      <a:tailEnd len="med" w="med" type="none"/>
                    </a:lnL>
                    <a:lnR cap="flat" cmpd="sng" w="9525">
                      <a:solidFill>
                        <a:srgbClr val="9E9E9E"/>
                      </a:solidFill>
                      <a:prstDash val="solid"/>
                      <a:round/>
                      <a:headEnd len="med" w="med" type="none"/>
                      <a:tailEnd len="med" w="med" type="none"/>
                    </a:lnR>
                    <a:lnT cap="flat" cmpd="sng" w="9525">
                      <a:solidFill>
                        <a:srgbClr val="9E9E9E"/>
                      </a:solidFill>
                      <a:prstDash val="solid"/>
                      <a:round/>
                      <a:headEnd len="med" w="med" type="none"/>
                      <a:tailEnd len="med" w="med" type="none"/>
                    </a:lnT>
                    <a:lnB cap="flat" cmpd="sng" w="9525">
                      <a:solidFill>
                        <a:srgbClr val="9E9E9E"/>
                      </a:solidFill>
                      <a:prstDash val="solid"/>
                      <a:round/>
                      <a:headEnd len="med" w="med" type="none"/>
                      <a:tailEnd len="med" w="med" type="none"/>
                    </a:lnB>
                  </a:tcPr>
                </a:tc>
                <a:tc>
                  <a:txBody>
                    <a:bodyPr>
                      <a:noAutofit/>
                    </a:bodyPr>
                    <a:lstStyle/>
                    <a:p>
                      <a:pPr lvl="0" rtl="0" algn="ctr">
                        <a:spcBef>
                          <a:spcPts val="0"/>
                        </a:spcBef>
                        <a:buNone/>
                      </a:pPr>
                      <a:r>
                        <a:rPr lang="en">
                          <a:solidFill>
                            <a:schemeClr val="dk1"/>
                          </a:solidFill>
                        </a:rPr>
                        <a:t>Merkle storage root</a:t>
                      </a:r>
                    </a:p>
                  </a:txBody>
                  <a:tcPr marT="91425" marB="91425" marR="91425" marL="91425">
                    <a:lnL cap="flat" cmpd="sng" w="9525">
                      <a:solidFill>
                        <a:srgbClr val="9E9E9E"/>
                      </a:solidFill>
                      <a:prstDash val="solid"/>
                      <a:round/>
                      <a:headEnd len="med" w="med" type="none"/>
                      <a:tailEnd len="med" w="med" type="none"/>
                    </a:lnL>
                    <a:lnR cap="flat" cmpd="sng" w="9525">
                      <a:solidFill>
                        <a:srgbClr val="9E9E9E"/>
                      </a:solidFill>
                      <a:prstDash val="solid"/>
                      <a:round/>
                      <a:headEnd len="med" w="med" type="none"/>
                      <a:tailEnd len="med" w="med" type="none"/>
                    </a:lnR>
                    <a:lnT cap="flat" cmpd="sng" w="9525">
                      <a:solidFill>
                        <a:srgbClr val="9E9E9E"/>
                      </a:solidFill>
                      <a:prstDash val="solid"/>
                      <a:round/>
                      <a:headEnd len="med" w="med" type="none"/>
                      <a:tailEnd len="med" w="med" type="none"/>
                    </a:lnT>
                    <a:lnB cap="flat" cmpd="sng" w="9525">
                      <a:solidFill>
                        <a:srgbClr val="9E9E9E"/>
                      </a:solidFill>
                      <a:prstDash val="solid"/>
                      <a:round/>
                      <a:headEnd len="med" w="med" type="none"/>
                      <a:tailEnd len="med" w="med" type="none"/>
                    </a:lnB>
                  </a:tcPr>
                </a:tc>
              </a:tr>
              <a:tr h="381000">
                <a:tc>
                  <a:txBody>
                    <a:bodyPr>
                      <a:noAutofit/>
                    </a:bodyPr>
                    <a:lstStyle/>
                    <a:p>
                      <a:pPr lvl="0" algn="ctr">
                        <a:spcBef>
                          <a:spcPts val="0"/>
                        </a:spcBef>
                        <a:buNone/>
                      </a:pPr>
                      <a:r>
                        <a:rPr lang="en"/>
                        <a:t>balance</a:t>
                      </a:r>
                    </a:p>
                  </a:txBody>
                  <a:tcPr marT="91425" marB="91425" marR="91425" marL="91425">
                    <a:solidFill>
                      <a:srgbClr val="B6D7A8"/>
                    </a:solidFill>
                  </a:tcPr>
                </a:tc>
                <a:tc gridSpan="2">
                  <a:txBody>
                    <a:bodyPr>
                      <a:noAutofit/>
                    </a:bodyPr>
                    <a:lstStyle/>
                    <a:p>
                      <a:pPr lvl="0" rtl="0" algn="ctr">
                        <a:spcBef>
                          <a:spcPts val="0"/>
                        </a:spcBef>
                        <a:buNone/>
                      </a:pPr>
                      <a:r>
                        <a:rPr lang="en"/>
                        <a:t>ETH balance</a:t>
                      </a:r>
                    </a:p>
                  </a:txBody>
                  <a:tcPr marT="91425" marB="91425" marR="91425" marL="91425">
                    <a:lnT cap="flat" cmpd="sng" w="9525">
                      <a:solidFill>
                        <a:srgbClr val="9E9E9E"/>
                      </a:solidFill>
                      <a:prstDash val="solid"/>
                      <a:round/>
                      <a:headEnd len="med" w="med" type="none"/>
                      <a:tailEnd len="med" w="med" type="none"/>
                    </a:lnT>
                  </a:tcPr>
                </a:tc>
                <a:tc hMerge="1"/>
              </a:tr>
              <a:tr h="381000">
                <a:tc>
                  <a:txBody>
                    <a:bodyPr>
                      <a:noAutofit/>
                    </a:bodyPr>
                    <a:lstStyle/>
                    <a:p>
                      <a:pPr lvl="0" algn="ctr">
                        <a:spcBef>
                          <a:spcPts val="0"/>
                        </a:spcBef>
                        <a:buNone/>
                      </a:pPr>
                      <a:r>
                        <a:rPr lang="en"/>
                        <a:t>nonce</a:t>
                      </a:r>
                    </a:p>
                  </a:txBody>
                  <a:tcPr marT="91425" marB="91425" marR="91425" marL="91425">
                    <a:solidFill>
                      <a:srgbClr val="FFE599"/>
                    </a:solidFill>
                  </a:tcPr>
                </a:tc>
                <a:tc gridSpan="2">
                  <a:txBody>
                    <a:bodyPr>
                      <a:noAutofit/>
                    </a:bodyPr>
                    <a:lstStyle/>
                    <a:p>
                      <a:pPr lvl="0" rtl="0" algn="ctr">
                        <a:spcBef>
                          <a:spcPts val="0"/>
                        </a:spcBef>
                        <a:buNone/>
                      </a:pPr>
                      <a:r>
                        <a:rPr lang="en"/>
                        <a:t>#transaction sent</a:t>
                      </a:r>
                    </a:p>
                  </a:txBody>
                  <a:tcPr marT="91425" marB="91425" marR="91425" marL="91425"/>
                </a:tc>
                <a:tc hMerge="1"/>
              </a:tr>
            </a:tbl>
          </a:graphicData>
        </a:graphic>
      </p:graphicFrame>
      <p:sp>
        <p:nvSpPr>
          <p:cNvPr id="372" name="Shape 372"/>
          <p:cNvSpPr/>
          <p:nvPr/>
        </p:nvSpPr>
        <p:spPr>
          <a:xfrm>
            <a:off x="3432025" y="3541250"/>
            <a:ext cx="4814100" cy="1164900"/>
          </a:xfrm>
          <a:prstGeom prst="rect">
            <a:avLst/>
          </a:prstGeom>
          <a:noFill/>
          <a:ln cap="flat" cmpd="sng" w="38100">
            <a:solidFill>
              <a:srgbClr val="FF0000"/>
            </a:solidFill>
            <a:prstDash val="dash"/>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373" name="Shape 373"/>
          <p:cNvSpPr txBox="1"/>
          <p:nvPr/>
        </p:nvSpPr>
        <p:spPr>
          <a:xfrm>
            <a:off x="5389300" y="4706150"/>
            <a:ext cx="1747800" cy="382800"/>
          </a:xfrm>
          <a:prstGeom prst="rect">
            <a:avLst/>
          </a:prstGeom>
          <a:noFill/>
          <a:ln>
            <a:noFill/>
          </a:ln>
        </p:spPr>
        <p:txBody>
          <a:bodyPr anchorCtr="0" anchor="t" bIns="91425" lIns="91425" rIns="91425" tIns="91425">
            <a:noAutofit/>
          </a:bodyPr>
          <a:lstStyle/>
          <a:p>
            <a:pPr lvl="0">
              <a:spcBef>
                <a:spcPts val="0"/>
              </a:spcBef>
              <a:buNone/>
            </a:pPr>
            <a:r>
              <a:rPr lang="en" sz="1800">
                <a:solidFill>
                  <a:srgbClr val="FF0000"/>
                </a:solidFill>
              </a:rPr>
              <a:t>Volatile fields</a:t>
            </a:r>
          </a:p>
        </p:txBody>
      </p:sp>
      <p:sp>
        <p:nvSpPr>
          <p:cNvPr id="374" name="Shape 374"/>
          <p:cNvSpPr/>
          <p:nvPr/>
        </p:nvSpPr>
        <p:spPr>
          <a:xfrm>
            <a:off x="655450" y="2439750"/>
            <a:ext cx="2439900" cy="1101600"/>
          </a:xfrm>
          <a:prstGeom prst="wedgeEllipseCallout">
            <a:avLst>
              <a:gd fmla="val 74993" name="adj1"/>
              <a:gd fmla="val 133458" name="adj2"/>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rPr lang="en"/>
              <a:t>Note: no UTXOs in Ethereum</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2"/>
                                        </p:tgtEl>
                                        <p:attrNameLst>
                                          <p:attrName>style.visibility</p:attrName>
                                        </p:attrNameLst>
                                      </p:cBhvr>
                                      <p:to>
                                        <p:strVal val="visible"/>
                                      </p:to>
                                    </p:set>
                                    <p:animEffect filter="fade" transition="in">
                                      <p:cBhvr>
                                        <p:cTn dur="1000"/>
                                        <p:tgtEl>
                                          <p:spTgt spid="372"/>
                                        </p:tgtEl>
                                      </p:cBhvr>
                                    </p:animEffect>
                                  </p:childTnLst>
                                </p:cTn>
                              </p:par>
                              <p:par>
                                <p:cTn fill="hold" nodeType="withEffect" presetClass="entr" presetID="10" presetSubtype="0">
                                  <p:stCondLst>
                                    <p:cond delay="0"/>
                                  </p:stCondLst>
                                  <p:childTnLst>
                                    <p:set>
                                      <p:cBhvr>
                                        <p:cTn dur="1" fill="hold">
                                          <p:stCondLst>
                                            <p:cond delay="0"/>
                                          </p:stCondLst>
                                        </p:cTn>
                                        <p:tgtEl>
                                          <p:spTgt spid="373"/>
                                        </p:tgtEl>
                                        <p:attrNameLst>
                                          <p:attrName>style.visibility</p:attrName>
                                        </p:attrNameLst>
                                      </p:cBhvr>
                                      <p:to>
                                        <p:strVal val="visible"/>
                                      </p:to>
                                    </p:set>
                                    <p:animEffect filter="fade" transition="in">
                                      <p:cBhvr>
                                        <p:cTn dur="1000"/>
                                        <p:tgtEl>
                                          <p:spTgt spid="37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4"/>
                                        </p:tgtEl>
                                        <p:attrNameLst>
                                          <p:attrName>style.visibility</p:attrName>
                                        </p:attrNameLst>
                                      </p:cBhvr>
                                      <p:to>
                                        <p:strVal val="visible"/>
                                      </p:to>
                                    </p:set>
                                    <p:animEffect filter="fade" transition="in">
                                      <p:cBhvr>
                                        <p:cTn dur="1000"/>
                                        <p:tgtEl>
                                          <p:spTgt spid="37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8" name="Shape 378"/>
        <p:cNvGrpSpPr/>
        <p:nvPr/>
      </p:nvGrpSpPr>
      <p:grpSpPr>
        <a:xfrm>
          <a:off x="0" y="0"/>
          <a:ext cx="0" cy="0"/>
          <a:chOff x="0" y="0"/>
          <a:chExt cx="0" cy="0"/>
        </a:xfrm>
      </p:grpSpPr>
      <p:sp>
        <p:nvSpPr>
          <p:cNvPr id="379" name="Shape 379"/>
          <p:cNvSpPr txBox="1"/>
          <p:nvPr>
            <p:ph type="title"/>
          </p:nvPr>
        </p:nvSpPr>
        <p:spPr>
          <a:xfrm>
            <a:off x="457200" y="205975"/>
            <a:ext cx="8874000" cy="857400"/>
          </a:xfrm>
          <a:prstGeom prst="rect">
            <a:avLst/>
          </a:prstGeom>
        </p:spPr>
        <p:txBody>
          <a:bodyPr anchorCtr="0" anchor="t" bIns="91425" lIns="91425" rIns="91425" tIns="91425">
            <a:noAutofit/>
          </a:bodyPr>
          <a:lstStyle/>
          <a:p>
            <a:pPr lvl="0" rtl="0">
              <a:spcBef>
                <a:spcPts val="0"/>
              </a:spcBef>
              <a:buNone/>
            </a:pPr>
            <a:r>
              <a:rPr lang="en"/>
              <a:t>Three* types of transaction in Ethereum</a:t>
            </a:r>
          </a:p>
        </p:txBody>
      </p:sp>
      <p:graphicFrame>
        <p:nvGraphicFramePr>
          <p:cNvPr id="380" name="Shape 380"/>
          <p:cNvGraphicFramePr/>
          <p:nvPr/>
        </p:nvGraphicFramePr>
        <p:xfrm>
          <a:off x="120475" y="995125"/>
          <a:ext cx="3000000" cy="3000000"/>
        </p:xfrm>
        <a:graphic>
          <a:graphicData uri="http://schemas.openxmlformats.org/drawingml/2006/table">
            <a:tbl>
              <a:tblPr>
                <a:noFill/>
                <a:tableStyleId>{2C612576-BE22-43A4-B1D1-E4ED512030DF}</a:tableStyleId>
              </a:tblPr>
              <a:tblGrid>
                <a:gridCol w="958900"/>
                <a:gridCol w="958900"/>
                <a:gridCol w="958900"/>
                <a:gridCol w="1086350"/>
                <a:gridCol w="1100975"/>
                <a:gridCol w="1401700"/>
                <a:gridCol w="1123825"/>
                <a:gridCol w="1299875"/>
              </a:tblGrid>
              <a:tr h="381000">
                <a:tc>
                  <a:txBody>
                    <a:bodyPr>
                      <a:noAutofit/>
                    </a:bodyPr>
                    <a:lstStyle/>
                    <a:p>
                      <a:pPr lvl="0" rtl="0" algn="ctr">
                        <a:spcBef>
                          <a:spcPts val="0"/>
                        </a:spcBef>
                        <a:buNone/>
                      </a:pPr>
                      <a:r>
                        <a:rPr lang="en" sz="1800"/>
                        <a:t>type</a:t>
                      </a:r>
                    </a:p>
                  </a:txBody>
                  <a:tcPr marT="91425" marB="91425" marR="91425" marL="91425"/>
                </a:tc>
                <a:tc>
                  <a:txBody>
                    <a:bodyPr>
                      <a:noAutofit/>
                    </a:bodyPr>
                    <a:lstStyle/>
                    <a:p>
                      <a:pPr lvl="0" rtl="0" algn="ctr">
                        <a:spcBef>
                          <a:spcPts val="0"/>
                        </a:spcBef>
                        <a:buNone/>
                      </a:pPr>
                      <a:r>
                        <a:rPr lang="en" sz="1800"/>
                        <a:t>from</a:t>
                      </a:r>
                    </a:p>
                  </a:txBody>
                  <a:tcPr marT="91425" marB="91425" marR="91425" marL="91425">
                    <a:solidFill>
                      <a:srgbClr val="EAD1DC"/>
                    </a:solidFill>
                  </a:tcPr>
                </a:tc>
                <a:tc>
                  <a:txBody>
                    <a:bodyPr>
                      <a:noAutofit/>
                    </a:bodyPr>
                    <a:lstStyle/>
                    <a:p>
                      <a:pPr lvl="0" rtl="0" algn="ctr">
                        <a:spcBef>
                          <a:spcPts val="0"/>
                        </a:spcBef>
                        <a:buNone/>
                      </a:pPr>
                      <a:r>
                        <a:rPr lang="en" sz="1800"/>
                        <a:t>sig, n</a:t>
                      </a:r>
                    </a:p>
                  </a:txBody>
                  <a:tcPr marT="91425" marB="91425" marR="91425" marL="91425">
                    <a:solidFill>
                      <a:srgbClr val="D0E0E3"/>
                    </a:solidFill>
                  </a:tcPr>
                </a:tc>
                <a:tc>
                  <a:txBody>
                    <a:bodyPr>
                      <a:noAutofit/>
                    </a:bodyPr>
                    <a:lstStyle/>
                    <a:p>
                      <a:pPr lvl="0" rtl="0" algn="ctr">
                        <a:spcBef>
                          <a:spcPts val="0"/>
                        </a:spcBef>
                        <a:buNone/>
                      </a:pPr>
                      <a:r>
                        <a:rPr lang="en" sz="1800"/>
                        <a:t>to</a:t>
                      </a:r>
                    </a:p>
                  </a:txBody>
                  <a:tcPr marT="91425" marB="91425" marR="91425" marL="91425">
                    <a:solidFill>
                      <a:srgbClr val="EAD1DC"/>
                    </a:solidFill>
                  </a:tcPr>
                </a:tc>
                <a:tc>
                  <a:txBody>
                    <a:bodyPr>
                      <a:noAutofit/>
                    </a:bodyPr>
                    <a:lstStyle/>
                    <a:p>
                      <a:pPr lvl="0" rtl="0" algn="ctr">
                        <a:spcBef>
                          <a:spcPts val="0"/>
                        </a:spcBef>
                        <a:buNone/>
                      </a:pPr>
                      <a:r>
                        <a:rPr lang="en" sz="1800"/>
                        <a:t>data</a:t>
                      </a:r>
                    </a:p>
                  </a:txBody>
                  <a:tcPr marT="91425" marB="91425" marR="91425" marL="91425">
                    <a:solidFill>
                      <a:srgbClr val="FCE5CD"/>
                    </a:solidFill>
                  </a:tcPr>
                </a:tc>
                <a:tc>
                  <a:txBody>
                    <a:bodyPr>
                      <a:noAutofit/>
                    </a:bodyPr>
                    <a:lstStyle/>
                    <a:p>
                      <a:pPr lvl="0" rtl="0" algn="ctr">
                        <a:spcBef>
                          <a:spcPts val="0"/>
                        </a:spcBef>
                        <a:buNone/>
                      </a:pPr>
                      <a:r>
                        <a:rPr lang="en" sz="1800"/>
                        <a:t>value</a:t>
                      </a:r>
                    </a:p>
                  </a:txBody>
                  <a:tcPr marT="91425" marB="91425" marR="91425" marL="91425">
                    <a:solidFill>
                      <a:srgbClr val="B6D7A8"/>
                    </a:solidFill>
                  </a:tcPr>
                </a:tc>
                <a:tc>
                  <a:txBody>
                    <a:bodyPr>
                      <a:noAutofit/>
                    </a:bodyPr>
                    <a:lstStyle/>
                    <a:p>
                      <a:pPr lvl="0" rtl="0" algn="ctr">
                        <a:spcBef>
                          <a:spcPts val="0"/>
                        </a:spcBef>
                        <a:buNone/>
                      </a:pPr>
                      <a:r>
                        <a:rPr lang="en" sz="1800"/>
                        <a:t>startgas</a:t>
                      </a:r>
                    </a:p>
                  </a:txBody>
                  <a:tcPr marT="91425" marB="91425" marR="91425" marL="91425">
                    <a:solidFill>
                      <a:srgbClr val="EA9999"/>
                    </a:solidFill>
                  </a:tcPr>
                </a:tc>
                <a:tc>
                  <a:txBody>
                    <a:bodyPr>
                      <a:noAutofit/>
                    </a:bodyPr>
                    <a:lstStyle/>
                    <a:p>
                      <a:pPr lvl="0" rtl="0" algn="ctr">
                        <a:spcBef>
                          <a:spcPts val="0"/>
                        </a:spcBef>
                        <a:buNone/>
                      </a:pPr>
                      <a:r>
                        <a:rPr lang="en" sz="1800"/>
                        <a:t>gasprice</a:t>
                      </a:r>
                    </a:p>
                  </a:txBody>
                  <a:tcPr marT="91425" marB="91425" marR="91425" marL="91425">
                    <a:solidFill>
                      <a:srgbClr val="EA9999"/>
                    </a:solidFill>
                  </a:tcPr>
                </a:tc>
              </a:tr>
              <a:tr h="357025">
                <a:tc gridSpan="8">
                  <a:txBody>
                    <a:bodyPr>
                      <a:noAutofit/>
                    </a:bodyPr>
                    <a:lstStyle/>
                    <a:p>
                      <a:pPr lvl="0" rtl="0" algn="ctr">
                        <a:spcBef>
                          <a:spcPts val="0"/>
                        </a:spcBef>
                        <a:buNone/>
                      </a:pPr>
                      <a:r>
                        <a:t/>
                      </a:r>
                      <a:endParaRPr sz="1800"/>
                    </a:p>
                  </a:txBody>
                  <a:tcPr marT="91425" marB="91425" marR="91425" marL="91425"/>
                </a:tc>
                <a:tc hMerge="1"/>
                <a:tc hMerge="1"/>
                <a:tc hMerge="1"/>
                <a:tc hMerge="1"/>
                <a:tc hMerge="1"/>
                <a:tc hMerge="1"/>
                <a:tc hMerge="1"/>
              </a:tr>
              <a:tr h="457175">
                <a:tc>
                  <a:txBody>
                    <a:bodyPr>
                      <a:noAutofit/>
                    </a:bodyPr>
                    <a:lstStyle/>
                    <a:p>
                      <a:pPr lvl="0" rtl="0" algn="ctr">
                        <a:spcBef>
                          <a:spcPts val="0"/>
                        </a:spcBef>
                        <a:buNone/>
                      </a:pPr>
                      <a:r>
                        <a:rPr lang="en" sz="1800"/>
                        <a:t>create</a:t>
                      </a:r>
                    </a:p>
                  </a:txBody>
                  <a:tcPr marT="91425" marB="91425" marR="91425" marL="91425"/>
                </a:tc>
                <a:tc>
                  <a:txBody>
                    <a:bodyPr>
                      <a:noAutofit/>
                    </a:bodyPr>
                    <a:lstStyle/>
                    <a:p>
                      <a:pPr lvl="0" rtl="0" algn="ctr">
                        <a:spcBef>
                          <a:spcPts val="0"/>
                        </a:spcBef>
                        <a:buNone/>
                      </a:pPr>
                      <a:r>
                        <a:rPr lang="en" sz="1800"/>
                        <a:t>creator</a:t>
                      </a:r>
                    </a:p>
                  </a:txBody>
                  <a:tcPr marT="91425" marB="91425" marR="91425" marL="91425"/>
                </a:tc>
                <a:tc>
                  <a:txBody>
                    <a:bodyPr>
                      <a:noAutofit/>
                    </a:bodyPr>
                    <a:lstStyle/>
                    <a:p>
                      <a:pPr lvl="0" rtl="0" algn="ctr">
                        <a:spcBef>
                          <a:spcPts val="0"/>
                        </a:spcBef>
                        <a:buNone/>
                      </a:pPr>
                      <a:r>
                        <a:rPr lang="en" sz="1800"/>
                        <a:t>sig, n</a:t>
                      </a:r>
                    </a:p>
                  </a:txBody>
                  <a:tcPr marT="91425" marB="91425" marR="91425" marL="91425"/>
                </a:tc>
                <a:tc>
                  <a:txBody>
                    <a:bodyPr>
                      <a:noAutofit/>
                    </a:bodyPr>
                    <a:lstStyle/>
                    <a:p>
                      <a:pPr lvl="0" rtl="0" algn="ctr">
                        <a:spcBef>
                          <a:spcPts val="0"/>
                        </a:spcBef>
                        <a:buClr>
                          <a:srgbClr val="000000"/>
                        </a:buClr>
                        <a:buSzPct val="61111"/>
                        <a:buFont typeface="Arial"/>
                        <a:buNone/>
                      </a:pPr>
                      <a:r>
                        <a:rPr lang="en" sz="1800"/>
                        <a:t>∅</a:t>
                      </a:r>
                    </a:p>
                  </a:txBody>
                  <a:tcPr marT="91425" marB="91425" marR="91425" marL="91425"/>
                </a:tc>
                <a:tc>
                  <a:txBody>
                    <a:bodyPr>
                      <a:noAutofit/>
                    </a:bodyPr>
                    <a:lstStyle/>
                    <a:p>
                      <a:pPr lvl="0" rtl="0" algn="ctr">
                        <a:spcBef>
                          <a:spcPts val="0"/>
                        </a:spcBef>
                        <a:buNone/>
                      </a:pPr>
                      <a:r>
                        <a:rPr lang="en" sz="1800"/>
                        <a:t>code</a:t>
                      </a:r>
                    </a:p>
                  </a:txBody>
                  <a:tcPr marT="91425" marB="91425" marR="91425" marL="91425"/>
                </a:tc>
                <a:tc>
                  <a:txBody>
                    <a:bodyPr>
                      <a:noAutofit/>
                    </a:bodyPr>
                    <a:lstStyle/>
                    <a:p>
                      <a:pPr lvl="0" rtl="0" algn="ctr">
                        <a:spcBef>
                          <a:spcPts val="0"/>
                        </a:spcBef>
                        <a:buNone/>
                      </a:pPr>
                      <a:r>
                        <a:rPr lang="en" sz="1800"/>
                        <a:t>start_bal</a:t>
                      </a:r>
                    </a:p>
                  </a:txBody>
                  <a:tcPr marT="91425" marB="91425" marR="91425" marL="91425"/>
                </a:tc>
                <a:tc>
                  <a:txBody>
                    <a:bodyPr>
                      <a:noAutofit/>
                    </a:bodyPr>
                    <a:lstStyle/>
                    <a:p>
                      <a:pPr lvl="0" rtl="0" algn="ctr">
                        <a:spcBef>
                          <a:spcPts val="0"/>
                        </a:spcBef>
                        <a:buNone/>
                      </a:pPr>
                      <a:r>
                        <a:rPr lang="en" sz="1800"/>
                        <a:t>53000</a:t>
                      </a:r>
                    </a:p>
                  </a:txBody>
                  <a:tcPr marT="91425" marB="91425" marR="91425" marL="91425"/>
                </a:tc>
                <a:tc>
                  <a:txBody>
                    <a:bodyPr>
                      <a:noAutofit/>
                    </a:bodyPr>
                    <a:lstStyle/>
                    <a:p>
                      <a:pPr lvl="0" rtl="0" algn="ctr">
                        <a:spcBef>
                          <a:spcPts val="0"/>
                        </a:spcBef>
                        <a:buNone/>
                      </a:pPr>
                      <a:r>
                        <a:rPr lang="en" sz="1800"/>
                        <a:t>?</a:t>
                      </a:r>
                    </a:p>
                  </a:txBody>
                  <a:tcPr marT="91425" marB="91425" marR="91425" marL="91425"/>
                </a:tc>
              </a:tr>
            </a:tbl>
          </a:graphicData>
        </a:graphic>
      </p:graphicFrame>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4" name="Shape 384"/>
        <p:cNvGrpSpPr/>
        <p:nvPr/>
      </p:nvGrpSpPr>
      <p:grpSpPr>
        <a:xfrm>
          <a:off x="0" y="0"/>
          <a:ext cx="0" cy="0"/>
          <a:chOff x="0" y="0"/>
          <a:chExt cx="0" cy="0"/>
        </a:xfrm>
      </p:grpSpPr>
      <p:sp>
        <p:nvSpPr>
          <p:cNvPr id="385" name="Shape 385"/>
          <p:cNvSpPr txBox="1"/>
          <p:nvPr>
            <p:ph type="title"/>
          </p:nvPr>
        </p:nvSpPr>
        <p:spPr>
          <a:xfrm>
            <a:off x="457200" y="205975"/>
            <a:ext cx="8874000" cy="857400"/>
          </a:xfrm>
          <a:prstGeom prst="rect">
            <a:avLst/>
          </a:prstGeom>
        </p:spPr>
        <p:txBody>
          <a:bodyPr anchorCtr="0" anchor="t" bIns="91425" lIns="91425" rIns="91425" tIns="91425">
            <a:noAutofit/>
          </a:bodyPr>
          <a:lstStyle/>
          <a:p>
            <a:pPr lvl="0" rtl="0">
              <a:spcBef>
                <a:spcPts val="0"/>
              </a:spcBef>
              <a:buNone/>
            </a:pPr>
            <a:r>
              <a:rPr lang="en"/>
              <a:t>Three* types of transaction in Ethereum</a:t>
            </a:r>
          </a:p>
        </p:txBody>
      </p:sp>
      <p:graphicFrame>
        <p:nvGraphicFramePr>
          <p:cNvPr id="386" name="Shape 386"/>
          <p:cNvGraphicFramePr/>
          <p:nvPr/>
        </p:nvGraphicFramePr>
        <p:xfrm>
          <a:off x="120475" y="995125"/>
          <a:ext cx="3000000" cy="3000000"/>
        </p:xfrm>
        <a:graphic>
          <a:graphicData uri="http://schemas.openxmlformats.org/drawingml/2006/table">
            <a:tbl>
              <a:tblPr>
                <a:noFill/>
                <a:tableStyleId>{2C612576-BE22-43A4-B1D1-E4ED512030DF}</a:tableStyleId>
              </a:tblPr>
              <a:tblGrid>
                <a:gridCol w="958900"/>
                <a:gridCol w="958900"/>
                <a:gridCol w="958900"/>
                <a:gridCol w="1086350"/>
                <a:gridCol w="1100975"/>
                <a:gridCol w="1401700"/>
                <a:gridCol w="1123825"/>
                <a:gridCol w="1299875"/>
              </a:tblGrid>
              <a:tr h="381000">
                <a:tc>
                  <a:txBody>
                    <a:bodyPr>
                      <a:noAutofit/>
                    </a:bodyPr>
                    <a:lstStyle/>
                    <a:p>
                      <a:pPr lvl="0" rtl="0" algn="ctr">
                        <a:spcBef>
                          <a:spcPts val="0"/>
                        </a:spcBef>
                        <a:buNone/>
                      </a:pPr>
                      <a:r>
                        <a:rPr lang="en" sz="1800"/>
                        <a:t>type</a:t>
                      </a:r>
                    </a:p>
                  </a:txBody>
                  <a:tcPr marT="91425" marB="91425" marR="91425" marL="91425">
                    <a:lnL cap="flat" cmpd="sng" w="9525">
                      <a:solidFill>
                        <a:srgbClr val="9E9E9E"/>
                      </a:solidFill>
                      <a:prstDash val="solid"/>
                      <a:round/>
                      <a:headEnd len="med" w="med" type="none"/>
                      <a:tailEnd len="med" w="med" type="none"/>
                    </a:lnL>
                    <a:lnR cap="flat" cmpd="sng" w="9525">
                      <a:solidFill>
                        <a:srgbClr val="9E9E9E"/>
                      </a:solidFill>
                      <a:prstDash val="solid"/>
                      <a:round/>
                      <a:headEnd len="med" w="med" type="none"/>
                      <a:tailEnd len="med" w="med" type="none"/>
                    </a:lnR>
                    <a:lnT cap="flat" cmpd="sng" w="9525">
                      <a:solidFill>
                        <a:srgbClr val="9E9E9E"/>
                      </a:solidFill>
                      <a:prstDash val="solid"/>
                      <a:round/>
                      <a:headEnd len="med" w="med" type="none"/>
                      <a:tailEnd len="med" w="med" type="none"/>
                    </a:lnT>
                    <a:lnB cap="flat" cmpd="sng" w="9525">
                      <a:solidFill>
                        <a:srgbClr val="9E9E9E"/>
                      </a:solidFill>
                      <a:prstDash val="solid"/>
                      <a:round/>
                      <a:headEnd len="med" w="med" type="none"/>
                      <a:tailEnd len="med" w="med" type="none"/>
                    </a:lnB>
                  </a:tcPr>
                </a:tc>
                <a:tc>
                  <a:txBody>
                    <a:bodyPr>
                      <a:noAutofit/>
                    </a:bodyPr>
                    <a:lstStyle/>
                    <a:p>
                      <a:pPr lvl="0" rtl="0" algn="ctr">
                        <a:spcBef>
                          <a:spcPts val="0"/>
                        </a:spcBef>
                        <a:buNone/>
                      </a:pPr>
                      <a:r>
                        <a:rPr lang="en" sz="1800"/>
                        <a:t>from</a:t>
                      </a:r>
                    </a:p>
                  </a:txBody>
                  <a:tcPr marT="91425" marB="91425" marR="91425" marL="91425">
                    <a:lnL cap="flat" cmpd="sng" w="9525">
                      <a:solidFill>
                        <a:srgbClr val="9E9E9E"/>
                      </a:solidFill>
                      <a:prstDash val="solid"/>
                      <a:round/>
                      <a:headEnd len="med" w="med" type="none"/>
                      <a:tailEnd len="med" w="med" type="none"/>
                    </a:lnL>
                    <a:lnR cap="flat" cmpd="sng" w="9525">
                      <a:solidFill>
                        <a:srgbClr val="9E9E9E"/>
                      </a:solidFill>
                      <a:prstDash val="solid"/>
                      <a:round/>
                      <a:headEnd len="med" w="med" type="none"/>
                      <a:tailEnd len="med" w="med" type="none"/>
                    </a:lnR>
                    <a:lnT cap="flat" cmpd="sng" w="9525">
                      <a:solidFill>
                        <a:srgbClr val="9E9E9E"/>
                      </a:solidFill>
                      <a:prstDash val="solid"/>
                      <a:round/>
                      <a:headEnd len="med" w="med" type="none"/>
                      <a:tailEnd len="med" w="med" type="none"/>
                    </a:lnT>
                    <a:lnB cap="flat" cmpd="sng" w="9525">
                      <a:solidFill>
                        <a:srgbClr val="9E9E9E"/>
                      </a:solidFill>
                      <a:prstDash val="solid"/>
                      <a:round/>
                      <a:headEnd len="med" w="med" type="none"/>
                      <a:tailEnd len="med" w="med" type="none"/>
                    </a:lnB>
                    <a:solidFill>
                      <a:srgbClr val="EAD1DC"/>
                    </a:solidFill>
                  </a:tcPr>
                </a:tc>
                <a:tc>
                  <a:txBody>
                    <a:bodyPr>
                      <a:noAutofit/>
                    </a:bodyPr>
                    <a:lstStyle/>
                    <a:p>
                      <a:pPr lvl="0" rtl="0" algn="ctr">
                        <a:spcBef>
                          <a:spcPts val="0"/>
                        </a:spcBef>
                        <a:buNone/>
                      </a:pPr>
                      <a:r>
                        <a:rPr lang="en" sz="1800"/>
                        <a:t>sig, n</a:t>
                      </a:r>
                    </a:p>
                  </a:txBody>
                  <a:tcPr marT="91425" marB="91425" marR="91425" marL="91425">
                    <a:lnL cap="flat" cmpd="sng" w="9525">
                      <a:solidFill>
                        <a:srgbClr val="9E9E9E"/>
                      </a:solidFill>
                      <a:prstDash val="solid"/>
                      <a:round/>
                      <a:headEnd len="med" w="med" type="none"/>
                      <a:tailEnd len="med" w="med" type="none"/>
                    </a:lnL>
                    <a:lnR cap="flat" cmpd="sng" w="9525">
                      <a:solidFill>
                        <a:srgbClr val="9E9E9E"/>
                      </a:solidFill>
                      <a:prstDash val="solid"/>
                      <a:round/>
                      <a:headEnd len="med" w="med" type="none"/>
                      <a:tailEnd len="med" w="med" type="none"/>
                    </a:lnR>
                    <a:lnT cap="flat" cmpd="sng" w="9525">
                      <a:solidFill>
                        <a:srgbClr val="9E9E9E"/>
                      </a:solidFill>
                      <a:prstDash val="solid"/>
                      <a:round/>
                      <a:headEnd len="med" w="med" type="none"/>
                      <a:tailEnd len="med" w="med" type="none"/>
                    </a:lnT>
                    <a:lnB cap="flat" cmpd="sng" w="9525">
                      <a:solidFill>
                        <a:srgbClr val="9E9E9E"/>
                      </a:solidFill>
                      <a:prstDash val="solid"/>
                      <a:round/>
                      <a:headEnd len="med" w="med" type="none"/>
                      <a:tailEnd len="med" w="med" type="none"/>
                    </a:lnB>
                    <a:solidFill>
                      <a:srgbClr val="D0E0E3"/>
                    </a:solidFill>
                  </a:tcPr>
                </a:tc>
                <a:tc>
                  <a:txBody>
                    <a:bodyPr>
                      <a:noAutofit/>
                    </a:bodyPr>
                    <a:lstStyle/>
                    <a:p>
                      <a:pPr lvl="0" rtl="0" algn="ctr">
                        <a:spcBef>
                          <a:spcPts val="0"/>
                        </a:spcBef>
                        <a:buNone/>
                      </a:pPr>
                      <a:r>
                        <a:rPr lang="en" sz="1800"/>
                        <a:t>to</a:t>
                      </a:r>
                    </a:p>
                  </a:txBody>
                  <a:tcPr marT="91425" marB="91425" marR="91425" marL="91425">
                    <a:lnL cap="flat" cmpd="sng" w="9525">
                      <a:solidFill>
                        <a:srgbClr val="9E9E9E"/>
                      </a:solidFill>
                      <a:prstDash val="solid"/>
                      <a:round/>
                      <a:headEnd len="med" w="med" type="none"/>
                      <a:tailEnd len="med" w="med" type="none"/>
                    </a:lnL>
                    <a:lnR cap="flat" cmpd="sng" w="9525">
                      <a:solidFill>
                        <a:srgbClr val="9E9E9E"/>
                      </a:solidFill>
                      <a:prstDash val="solid"/>
                      <a:round/>
                      <a:headEnd len="med" w="med" type="none"/>
                      <a:tailEnd len="med" w="med" type="none"/>
                    </a:lnR>
                    <a:lnT cap="flat" cmpd="sng" w="9525">
                      <a:solidFill>
                        <a:srgbClr val="9E9E9E"/>
                      </a:solidFill>
                      <a:prstDash val="solid"/>
                      <a:round/>
                      <a:headEnd len="med" w="med" type="none"/>
                      <a:tailEnd len="med" w="med" type="none"/>
                    </a:lnT>
                    <a:lnB cap="flat" cmpd="sng" w="9525">
                      <a:solidFill>
                        <a:srgbClr val="9E9E9E"/>
                      </a:solidFill>
                      <a:prstDash val="solid"/>
                      <a:round/>
                      <a:headEnd len="med" w="med" type="none"/>
                      <a:tailEnd len="med" w="med" type="none"/>
                    </a:lnB>
                    <a:solidFill>
                      <a:srgbClr val="EAD1DC"/>
                    </a:solidFill>
                  </a:tcPr>
                </a:tc>
                <a:tc>
                  <a:txBody>
                    <a:bodyPr>
                      <a:noAutofit/>
                    </a:bodyPr>
                    <a:lstStyle/>
                    <a:p>
                      <a:pPr lvl="0" rtl="0" algn="ctr">
                        <a:spcBef>
                          <a:spcPts val="0"/>
                        </a:spcBef>
                        <a:buNone/>
                      </a:pPr>
                      <a:r>
                        <a:rPr lang="en" sz="1800"/>
                        <a:t>data</a:t>
                      </a:r>
                    </a:p>
                  </a:txBody>
                  <a:tcPr marT="91425" marB="91425" marR="91425" marL="91425">
                    <a:lnL cap="flat" cmpd="sng" w="9525">
                      <a:solidFill>
                        <a:srgbClr val="9E9E9E"/>
                      </a:solidFill>
                      <a:prstDash val="solid"/>
                      <a:round/>
                      <a:headEnd len="med" w="med" type="none"/>
                      <a:tailEnd len="med" w="med" type="none"/>
                    </a:lnL>
                    <a:lnR cap="flat" cmpd="sng" w="9525">
                      <a:solidFill>
                        <a:srgbClr val="9E9E9E"/>
                      </a:solidFill>
                      <a:prstDash val="solid"/>
                      <a:round/>
                      <a:headEnd len="med" w="med" type="none"/>
                      <a:tailEnd len="med" w="med" type="none"/>
                    </a:lnR>
                    <a:lnT cap="flat" cmpd="sng" w="9525">
                      <a:solidFill>
                        <a:srgbClr val="9E9E9E"/>
                      </a:solidFill>
                      <a:prstDash val="solid"/>
                      <a:round/>
                      <a:headEnd len="med" w="med" type="none"/>
                      <a:tailEnd len="med" w="med" type="none"/>
                    </a:lnT>
                    <a:lnB cap="flat" cmpd="sng" w="9525">
                      <a:solidFill>
                        <a:srgbClr val="9E9E9E"/>
                      </a:solidFill>
                      <a:prstDash val="solid"/>
                      <a:round/>
                      <a:headEnd len="med" w="med" type="none"/>
                      <a:tailEnd len="med" w="med" type="none"/>
                    </a:lnB>
                    <a:solidFill>
                      <a:srgbClr val="FCE5CD"/>
                    </a:solidFill>
                  </a:tcPr>
                </a:tc>
                <a:tc>
                  <a:txBody>
                    <a:bodyPr>
                      <a:noAutofit/>
                    </a:bodyPr>
                    <a:lstStyle/>
                    <a:p>
                      <a:pPr lvl="0" rtl="0" algn="ctr">
                        <a:spcBef>
                          <a:spcPts val="0"/>
                        </a:spcBef>
                        <a:buNone/>
                      </a:pPr>
                      <a:r>
                        <a:rPr lang="en" sz="1800"/>
                        <a:t>value</a:t>
                      </a:r>
                    </a:p>
                  </a:txBody>
                  <a:tcPr marT="91425" marB="91425" marR="91425" marL="91425">
                    <a:lnL cap="flat" cmpd="sng" w="9525">
                      <a:solidFill>
                        <a:srgbClr val="9E9E9E"/>
                      </a:solidFill>
                      <a:prstDash val="solid"/>
                      <a:round/>
                      <a:headEnd len="med" w="med" type="none"/>
                      <a:tailEnd len="med" w="med" type="none"/>
                    </a:lnL>
                    <a:lnR cap="flat" cmpd="sng" w="9525">
                      <a:solidFill>
                        <a:srgbClr val="9E9E9E"/>
                      </a:solidFill>
                      <a:prstDash val="solid"/>
                      <a:round/>
                      <a:headEnd len="med" w="med" type="none"/>
                      <a:tailEnd len="med" w="med" type="none"/>
                    </a:lnR>
                    <a:lnT cap="flat" cmpd="sng" w="9525">
                      <a:solidFill>
                        <a:srgbClr val="9E9E9E"/>
                      </a:solidFill>
                      <a:prstDash val="solid"/>
                      <a:round/>
                      <a:headEnd len="med" w="med" type="none"/>
                      <a:tailEnd len="med" w="med" type="none"/>
                    </a:lnT>
                    <a:lnB cap="flat" cmpd="sng" w="9525">
                      <a:solidFill>
                        <a:srgbClr val="9E9E9E"/>
                      </a:solidFill>
                      <a:prstDash val="solid"/>
                      <a:round/>
                      <a:headEnd len="med" w="med" type="none"/>
                      <a:tailEnd len="med" w="med" type="none"/>
                    </a:lnB>
                    <a:solidFill>
                      <a:srgbClr val="B6D7A8"/>
                    </a:solidFill>
                  </a:tcPr>
                </a:tc>
                <a:tc>
                  <a:txBody>
                    <a:bodyPr>
                      <a:noAutofit/>
                    </a:bodyPr>
                    <a:lstStyle/>
                    <a:p>
                      <a:pPr lvl="0" rtl="0" algn="ctr">
                        <a:spcBef>
                          <a:spcPts val="0"/>
                        </a:spcBef>
                        <a:buNone/>
                      </a:pPr>
                      <a:r>
                        <a:rPr lang="en" sz="1800"/>
                        <a:t>startgas</a:t>
                      </a:r>
                    </a:p>
                  </a:txBody>
                  <a:tcPr marT="91425" marB="91425" marR="91425" marL="91425">
                    <a:lnL cap="flat" cmpd="sng" w="9525">
                      <a:solidFill>
                        <a:srgbClr val="9E9E9E"/>
                      </a:solidFill>
                      <a:prstDash val="solid"/>
                      <a:round/>
                      <a:headEnd len="med" w="med" type="none"/>
                      <a:tailEnd len="med" w="med" type="none"/>
                    </a:lnL>
                    <a:lnR cap="flat" cmpd="sng" w="9525">
                      <a:solidFill>
                        <a:srgbClr val="9E9E9E"/>
                      </a:solidFill>
                      <a:prstDash val="solid"/>
                      <a:round/>
                      <a:headEnd len="med" w="med" type="none"/>
                      <a:tailEnd len="med" w="med" type="none"/>
                    </a:lnR>
                    <a:lnT cap="flat" cmpd="sng" w="9525">
                      <a:solidFill>
                        <a:srgbClr val="9E9E9E"/>
                      </a:solidFill>
                      <a:prstDash val="solid"/>
                      <a:round/>
                      <a:headEnd len="med" w="med" type="none"/>
                      <a:tailEnd len="med" w="med" type="none"/>
                    </a:lnT>
                    <a:lnB cap="flat" cmpd="sng" w="9525">
                      <a:solidFill>
                        <a:srgbClr val="9E9E9E"/>
                      </a:solidFill>
                      <a:prstDash val="solid"/>
                      <a:round/>
                      <a:headEnd len="med" w="med" type="none"/>
                      <a:tailEnd len="med" w="med" type="none"/>
                    </a:lnB>
                    <a:solidFill>
                      <a:srgbClr val="EA9999"/>
                    </a:solidFill>
                  </a:tcPr>
                </a:tc>
                <a:tc>
                  <a:txBody>
                    <a:bodyPr>
                      <a:noAutofit/>
                    </a:bodyPr>
                    <a:lstStyle/>
                    <a:p>
                      <a:pPr lvl="0" rtl="0" algn="ctr">
                        <a:spcBef>
                          <a:spcPts val="0"/>
                        </a:spcBef>
                        <a:buNone/>
                      </a:pPr>
                      <a:r>
                        <a:rPr lang="en" sz="1800"/>
                        <a:t>gasprice</a:t>
                      </a:r>
                    </a:p>
                  </a:txBody>
                  <a:tcPr marT="91425" marB="91425" marR="91425" marL="91425">
                    <a:lnL cap="flat" cmpd="sng" w="9525">
                      <a:solidFill>
                        <a:srgbClr val="9E9E9E"/>
                      </a:solidFill>
                      <a:prstDash val="solid"/>
                      <a:round/>
                      <a:headEnd len="med" w="med" type="none"/>
                      <a:tailEnd len="med" w="med" type="none"/>
                    </a:lnL>
                    <a:lnR cap="flat" cmpd="sng" w="9525">
                      <a:solidFill>
                        <a:srgbClr val="9E9E9E"/>
                      </a:solidFill>
                      <a:prstDash val="solid"/>
                      <a:round/>
                      <a:headEnd len="med" w="med" type="none"/>
                      <a:tailEnd len="med" w="med" type="none"/>
                    </a:lnR>
                    <a:lnT cap="flat" cmpd="sng" w="9525">
                      <a:solidFill>
                        <a:srgbClr val="9E9E9E"/>
                      </a:solidFill>
                      <a:prstDash val="solid"/>
                      <a:round/>
                      <a:headEnd len="med" w="med" type="none"/>
                      <a:tailEnd len="med" w="med" type="none"/>
                    </a:lnT>
                    <a:lnB cap="flat" cmpd="sng" w="9525">
                      <a:solidFill>
                        <a:srgbClr val="9E9E9E"/>
                      </a:solidFill>
                      <a:prstDash val="solid"/>
                      <a:round/>
                      <a:headEnd len="med" w="med" type="none"/>
                      <a:tailEnd len="med" w="med" type="none"/>
                    </a:lnB>
                    <a:solidFill>
                      <a:srgbClr val="EA9999"/>
                    </a:solidFill>
                  </a:tcPr>
                </a:tc>
              </a:tr>
              <a:tr h="357025">
                <a:tc gridSpan="8">
                  <a:txBody>
                    <a:bodyPr>
                      <a:noAutofit/>
                    </a:bodyPr>
                    <a:lstStyle/>
                    <a:p>
                      <a:pPr lvl="0" rtl="0" algn="ctr">
                        <a:spcBef>
                          <a:spcPts val="0"/>
                        </a:spcBef>
                        <a:buNone/>
                      </a:pPr>
                      <a:r>
                        <a:t/>
                      </a:r>
                      <a:endParaRPr sz="1800"/>
                    </a:p>
                  </a:txBody>
                  <a:tcPr marT="91425" marB="91425" marR="91425" marL="91425">
                    <a:lnT cap="flat" cmpd="sng" w="9525">
                      <a:solidFill>
                        <a:srgbClr val="9E9E9E"/>
                      </a:solidFill>
                      <a:prstDash val="solid"/>
                      <a:round/>
                      <a:headEnd len="med" w="med" type="none"/>
                      <a:tailEnd len="med" w="med" type="none"/>
                    </a:lnT>
                  </a:tcPr>
                </a:tc>
                <a:tc hMerge="1"/>
                <a:tc hMerge="1"/>
                <a:tc hMerge="1"/>
                <a:tc hMerge="1"/>
                <a:tc hMerge="1"/>
                <a:tc hMerge="1"/>
                <a:tc hMerge="1"/>
              </a:tr>
              <a:tr h="457175">
                <a:tc>
                  <a:txBody>
                    <a:bodyPr>
                      <a:noAutofit/>
                    </a:bodyPr>
                    <a:lstStyle/>
                    <a:p>
                      <a:pPr lvl="0" rtl="0" algn="ctr">
                        <a:spcBef>
                          <a:spcPts val="0"/>
                        </a:spcBef>
                        <a:buNone/>
                      </a:pPr>
                      <a:r>
                        <a:rPr lang="en" sz="1800"/>
                        <a:t>create</a:t>
                      </a:r>
                    </a:p>
                  </a:txBody>
                  <a:tcPr marT="91425" marB="91425" marR="91425" marL="91425"/>
                </a:tc>
                <a:tc>
                  <a:txBody>
                    <a:bodyPr>
                      <a:noAutofit/>
                    </a:bodyPr>
                    <a:lstStyle/>
                    <a:p>
                      <a:pPr lvl="0" rtl="0" algn="ctr">
                        <a:spcBef>
                          <a:spcPts val="0"/>
                        </a:spcBef>
                        <a:buNone/>
                      </a:pPr>
                      <a:r>
                        <a:rPr lang="en" sz="1800"/>
                        <a:t>creator</a:t>
                      </a:r>
                    </a:p>
                  </a:txBody>
                  <a:tcPr marT="91425" marB="91425" marR="91425" marL="91425"/>
                </a:tc>
                <a:tc>
                  <a:txBody>
                    <a:bodyPr>
                      <a:noAutofit/>
                    </a:bodyPr>
                    <a:lstStyle/>
                    <a:p>
                      <a:pPr lvl="0" rtl="0" algn="ctr">
                        <a:spcBef>
                          <a:spcPts val="0"/>
                        </a:spcBef>
                        <a:buNone/>
                      </a:pPr>
                      <a:r>
                        <a:rPr lang="en" sz="1800">
                          <a:solidFill>
                            <a:schemeClr val="dk1"/>
                          </a:solidFill>
                        </a:rPr>
                        <a:t>sig, n</a:t>
                      </a:r>
                    </a:p>
                  </a:txBody>
                  <a:tcPr marT="91425" marB="91425" marR="91425" marL="91425"/>
                </a:tc>
                <a:tc>
                  <a:txBody>
                    <a:bodyPr>
                      <a:noAutofit/>
                    </a:bodyPr>
                    <a:lstStyle/>
                    <a:p>
                      <a:pPr lvl="0" rtl="0" algn="ctr">
                        <a:spcBef>
                          <a:spcPts val="0"/>
                        </a:spcBef>
                        <a:buNone/>
                      </a:pPr>
                      <a:r>
                        <a:rPr lang="en" sz="1800"/>
                        <a:t>∅</a:t>
                      </a:r>
                    </a:p>
                  </a:txBody>
                  <a:tcPr marT="91425" marB="91425" marR="91425" marL="91425"/>
                </a:tc>
                <a:tc>
                  <a:txBody>
                    <a:bodyPr>
                      <a:noAutofit/>
                    </a:bodyPr>
                    <a:lstStyle/>
                    <a:p>
                      <a:pPr lvl="0" rtl="0" algn="ctr">
                        <a:spcBef>
                          <a:spcPts val="0"/>
                        </a:spcBef>
                        <a:buNone/>
                      </a:pPr>
                      <a:r>
                        <a:rPr lang="en" sz="1800"/>
                        <a:t>code</a:t>
                      </a:r>
                    </a:p>
                  </a:txBody>
                  <a:tcPr marT="91425" marB="91425" marR="91425" marL="91425"/>
                </a:tc>
                <a:tc>
                  <a:txBody>
                    <a:bodyPr>
                      <a:noAutofit/>
                    </a:bodyPr>
                    <a:lstStyle/>
                    <a:p>
                      <a:pPr lvl="0" rtl="0" algn="ctr">
                        <a:spcBef>
                          <a:spcPts val="0"/>
                        </a:spcBef>
                        <a:buNone/>
                      </a:pPr>
                      <a:r>
                        <a:rPr lang="en" sz="1800"/>
                        <a:t>start_bal</a:t>
                      </a:r>
                    </a:p>
                  </a:txBody>
                  <a:tcPr marT="91425" marB="91425" marR="91425" marL="91425"/>
                </a:tc>
                <a:tc>
                  <a:txBody>
                    <a:bodyPr>
                      <a:noAutofit/>
                    </a:bodyPr>
                    <a:lstStyle/>
                    <a:p>
                      <a:pPr lvl="0" rtl="0" algn="ctr">
                        <a:spcBef>
                          <a:spcPts val="0"/>
                        </a:spcBef>
                        <a:buNone/>
                      </a:pPr>
                      <a:r>
                        <a:rPr lang="en" sz="1800"/>
                        <a:t>53000</a:t>
                      </a:r>
                    </a:p>
                  </a:txBody>
                  <a:tcPr marT="91425" marB="91425" marR="91425" marL="91425"/>
                </a:tc>
                <a:tc>
                  <a:txBody>
                    <a:bodyPr>
                      <a:noAutofit/>
                    </a:bodyPr>
                    <a:lstStyle/>
                    <a:p>
                      <a:pPr lvl="0" rtl="0" algn="ctr">
                        <a:spcBef>
                          <a:spcPts val="0"/>
                        </a:spcBef>
                        <a:buNone/>
                      </a:pPr>
                      <a:r>
                        <a:rPr lang="en" sz="1800"/>
                        <a:t>?</a:t>
                      </a:r>
                    </a:p>
                  </a:txBody>
                  <a:tcPr marT="91425" marB="91425" marR="91425" marL="91425"/>
                </a:tc>
              </a:tr>
              <a:tr h="293325">
                <a:tc gridSpan="8">
                  <a:txBody>
                    <a:bodyPr>
                      <a:noAutofit/>
                    </a:bodyPr>
                    <a:lstStyle/>
                    <a:p>
                      <a:pPr lvl="0" rtl="0" algn="ctr">
                        <a:spcBef>
                          <a:spcPts val="0"/>
                        </a:spcBef>
                        <a:buNone/>
                      </a:pPr>
                      <a:r>
                        <a:t/>
                      </a:r>
                      <a:endParaRPr sz="1800"/>
                    </a:p>
                  </a:txBody>
                  <a:tcPr marT="91425" marB="91425" marR="91425" marL="91425"/>
                </a:tc>
                <a:tc hMerge="1"/>
                <a:tc hMerge="1"/>
                <a:tc hMerge="1"/>
                <a:tc hMerge="1"/>
                <a:tc hMerge="1"/>
                <a:tc hMerge="1"/>
                <a:tc hMerge="1"/>
              </a:tr>
              <a:tr h="457175">
                <a:tc>
                  <a:txBody>
                    <a:bodyPr>
                      <a:noAutofit/>
                    </a:bodyPr>
                    <a:lstStyle/>
                    <a:p>
                      <a:pPr lvl="0" rtl="0" algn="ctr">
                        <a:spcBef>
                          <a:spcPts val="0"/>
                        </a:spcBef>
                        <a:buNone/>
                      </a:pPr>
                      <a:r>
                        <a:rPr lang="en" sz="1800"/>
                        <a:t>send</a:t>
                      </a:r>
                    </a:p>
                  </a:txBody>
                  <a:tcPr marT="91425" marB="91425" marR="91425" marL="91425"/>
                </a:tc>
                <a:tc>
                  <a:txBody>
                    <a:bodyPr>
                      <a:noAutofit/>
                    </a:bodyPr>
                    <a:lstStyle/>
                    <a:p>
                      <a:pPr lvl="0" rtl="0" algn="ctr">
                        <a:spcBef>
                          <a:spcPts val="0"/>
                        </a:spcBef>
                        <a:buNone/>
                      </a:pPr>
                      <a:r>
                        <a:rPr lang="en" sz="1800"/>
                        <a:t>sender</a:t>
                      </a:r>
                    </a:p>
                  </a:txBody>
                  <a:tcPr marT="91425" marB="91425" marR="91425" marL="91425"/>
                </a:tc>
                <a:tc>
                  <a:txBody>
                    <a:bodyPr>
                      <a:noAutofit/>
                    </a:bodyPr>
                    <a:lstStyle/>
                    <a:p>
                      <a:pPr lvl="0" rtl="0" algn="ctr">
                        <a:spcBef>
                          <a:spcPts val="0"/>
                        </a:spcBef>
                        <a:buNone/>
                      </a:pPr>
                      <a:r>
                        <a:rPr lang="en" sz="1800">
                          <a:solidFill>
                            <a:schemeClr val="dk1"/>
                          </a:solidFill>
                        </a:rPr>
                        <a:t>sig, n</a:t>
                      </a:r>
                    </a:p>
                  </a:txBody>
                  <a:tcPr marT="91425" marB="91425" marR="91425" marL="91425"/>
                </a:tc>
                <a:tc>
                  <a:txBody>
                    <a:bodyPr>
                      <a:noAutofit/>
                    </a:bodyPr>
                    <a:lstStyle/>
                    <a:p>
                      <a:pPr lvl="0" rtl="0" algn="ctr">
                        <a:spcBef>
                          <a:spcPts val="0"/>
                        </a:spcBef>
                        <a:buNone/>
                      </a:pPr>
                      <a:r>
                        <a:rPr lang="en" sz="1800"/>
                        <a:t>receiver</a:t>
                      </a:r>
                    </a:p>
                  </a:txBody>
                  <a:tcPr marT="91425" marB="91425" marR="91425" marL="91425"/>
                </a:tc>
                <a:tc>
                  <a:txBody>
                    <a:bodyPr>
                      <a:noAutofit/>
                    </a:bodyPr>
                    <a:lstStyle/>
                    <a:p>
                      <a:pPr lvl="0" rtl="0" algn="ctr">
                        <a:spcBef>
                          <a:spcPts val="0"/>
                        </a:spcBef>
                        <a:buNone/>
                      </a:pPr>
                      <a:r>
                        <a:rPr lang="en" sz="1800">
                          <a:solidFill>
                            <a:schemeClr val="dk1"/>
                          </a:solidFill>
                        </a:rPr>
                        <a:t>∅</a:t>
                      </a:r>
                    </a:p>
                  </a:txBody>
                  <a:tcPr marT="91425" marB="91425" marR="91425" marL="91425"/>
                </a:tc>
                <a:tc>
                  <a:txBody>
                    <a:bodyPr>
                      <a:noAutofit/>
                    </a:bodyPr>
                    <a:lstStyle/>
                    <a:p>
                      <a:pPr lvl="0" rtl="0" algn="ctr">
                        <a:spcBef>
                          <a:spcPts val="0"/>
                        </a:spcBef>
                        <a:buNone/>
                      </a:pPr>
                      <a:r>
                        <a:rPr lang="en" sz="1800"/>
                        <a:t>transfer_val</a:t>
                      </a:r>
                    </a:p>
                  </a:txBody>
                  <a:tcPr marT="91425" marB="91425" marR="91425" marL="91425"/>
                </a:tc>
                <a:tc>
                  <a:txBody>
                    <a:bodyPr>
                      <a:noAutofit/>
                    </a:bodyPr>
                    <a:lstStyle/>
                    <a:p>
                      <a:pPr lvl="0" rtl="0" algn="ctr">
                        <a:spcBef>
                          <a:spcPts val="0"/>
                        </a:spcBef>
                        <a:buNone/>
                      </a:pPr>
                      <a:r>
                        <a:rPr lang="en" sz="1800"/>
                        <a:t>30000</a:t>
                      </a:r>
                    </a:p>
                  </a:txBody>
                  <a:tcPr marT="91425" marB="91425" marR="91425" marL="91425"/>
                </a:tc>
                <a:tc>
                  <a:txBody>
                    <a:bodyPr>
                      <a:noAutofit/>
                    </a:bodyPr>
                    <a:lstStyle/>
                    <a:p>
                      <a:pPr lvl="0" rtl="0" algn="ctr">
                        <a:spcBef>
                          <a:spcPts val="0"/>
                        </a:spcBef>
                        <a:buNone/>
                      </a:pPr>
                      <a:r>
                        <a:rPr lang="en" sz="1800"/>
                        <a:t>?</a:t>
                      </a:r>
                    </a:p>
                  </a:txBody>
                  <a:tcPr marT="91425" marB="91425" marR="91425" marL="91425"/>
                </a:tc>
              </a:tr>
            </a:tbl>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0" name="Shape 390"/>
        <p:cNvGrpSpPr/>
        <p:nvPr/>
      </p:nvGrpSpPr>
      <p:grpSpPr>
        <a:xfrm>
          <a:off x="0" y="0"/>
          <a:ext cx="0" cy="0"/>
          <a:chOff x="0" y="0"/>
          <a:chExt cx="0" cy="0"/>
        </a:xfrm>
      </p:grpSpPr>
      <p:sp>
        <p:nvSpPr>
          <p:cNvPr id="391" name="Shape 391"/>
          <p:cNvSpPr txBox="1"/>
          <p:nvPr>
            <p:ph type="title"/>
          </p:nvPr>
        </p:nvSpPr>
        <p:spPr>
          <a:xfrm>
            <a:off x="457200" y="205975"/>
            <a:ext cx="8874000" cy="857400"/>
          </a:xfrm>
          <a:prstGeom prst="rect">
            <a:avLst/>
          </a:prstGeom>
        </p:spPr>
        <p:txBody>
          <a:bodyPr anchorCtr="0" anchor="t" bIns="91425" lIns="91425" rIns="91425" tIns="91425">
            <a:noAutofit/>
          </a:bodyPr>
          <a:lstStyle/>
          <a:p>
            <a:pPr lvl="0" rtl="0">
              <a:spcBef>
                <a:spcPts val="0"/>
              </a:spcBef>
              <a:buNone/>
            </a:pPr>
            <a:r>
              <a:rPr lang="en"/>
              <a:t>Three* types of transaction in Ethereum</a:t>
            </a:r>
          </a:p>
        </p:txBody>
      </p:sp>
      <p:graphicFrame>
        <p:nvGraphicFramePr>
          <p:cNvPr id="392" name="Shape 392"/>
          <p:cNvGraphicFramePr/>
          <p:nvPr/>
        </p:nvGraphicFramePr>
        <p:xfrm>
          <a:off x="120475" y="995125"/>
          <a:ext cx="3000000" cy="3000000"/>
        </p:xfrm>
        <a:graphic>
          <a:graphicData uri="http://schemas.openxmlformats.org/drawingml/2006/table">
            <a:tbl>
              <a:tblPr>
                <a:noFill/>
                <a:tableStyleId>{2C612576-BE22-43A4-B1D1-E4ED512030DF}</a:tableStyleId>
              </a:tblPr>
              <a:tblGrid>
                <a:gridCol w="958900"/>
                <a:gridCol w="958900"/>
                <a:gridCol w="958900"/>
                <a:gridCol w="1086350"/>
                <a:gridCol w="1100975"/>
                <a:gridCol w="1401700"/>
                <a:gridCol w="1123825"/>
                <a:gridCol w="1299875"/>
              </a:tblGrid>
              <a:tr h="381000">
                <a:tc>
                  <a:txBody>
                    <a:bodyPr>
                      <a:noAutofit/>
                    </a:bodyPr>
                    <a:lstStyle/>
                    <a:p>
                      <a:pPr lvl="0" rtl="0" algn="ctr">
                        <a:spcBef>
                          <a:spcPts val="0"/>
                        </a:spcBef>
                        <a:buNone/>
                      </a:pPr>
                      <a:r>
                        <a:rPr lang="en" sz="1800"/>
                        <a:t>type</a:t>
                      </a:r>
                    </a:p>
                  </a:txBody>
                  <a:tcPr marT="91425" marB="91425" marR="91425" marL="91425">
                    <a:lnL cap="flat" cmpd="sng" w="9525">
                      <a:solidFill>
                        <a:srgbClr val="9E9E9E"/>
                      </a:solidFill>
                      <a:prstDash val="solid"/>
                      <a:round/>
                      <a:headEnd len="med" w="med" type="none"/>
                      <a:tailEnd len="med" w="med" type="none"/>
                    </a:lnL>
                    <a:lnR cap="flat" cmpd="sng" w="9525">
                      <a:solidFill>
                        <a:srgbClr val="9E9E9E"/>
                      </a:solidFill>
                      <a:prstDash val="solid"/>
                      <a:round/>
                      <a:headEnd len="med" w="med" type="none"/>
                      <a:tailEnd len="med" w="med" type="none"/>
                    </a:lnR>
                    <a:lnT cap="flat" cmpd="sng" w="9525">
                      <a:solidFill>
                        <a:srgbClr val="9E9E9E"/>
                      </a:solidFill>
                      <a:prstDash val="solid"/>
                      <a:round/>
                      <a:headEnd len="med" w="med" type="none"/>
                      <a:tailEnd len="med" w="med" type="none"/>
                    </a:lnT>
                    <a:lnB cap="flat" cmpd="sng" w="9525">
                      <a:solidFill>
                        <a:srgbClr val="9E9E9E"/>
                      </a:solidFill>
                      <a:prstDash val="solid"/>
                      <a:round/>
                      <a:headEnd len="med" w="med" type="none"/>
                      <a:tailEnd len="med" w="med" type="none"/>
                    </a:lnB>
                  </a:tcPr>
                </a:tc>
                <a:tc>
                  <a:txBody>
                    <a:bodyPr>
                      <a:noAutofit/>
                    </a:bodyPr>
                    <a:lstStyle/>
                    <a:p>
                      <a:pPr lvl="0" rtl="0" algn="ctr">
                        <a:spcBef>
                          <a:spcPts val="0"/>
                        </a:spcBef>
                        <a:buNone/>
                      </a:pPr>
                      <a:r>
                        <a:rPr lang="en" sz="1800"/>
                        <a:t>from</a:t>
                      </a:r>
                    </a:p>
                  </a:txBody>
                  <a:tcPr marT="91425" marB="91425" marR="91425" marL="91425">
                    <a:lnL cap="flat" cmpd="sng" w="9525">
                      <a:solidFill>
                        <a:srgbClr val="9E9E9E"/>
                      </a:solidFill>
                      <a:prstDash val="solid"/>
                      <a:round/>
                      <a:headEnd len="med" w="med" type="none"/>
                      <a:tailEnd len="med" w="med" type="none"/>
                    </a:lnL>
                    <a:lnR cap="flat" cmpd="sng" w="9525">
                      <a:solidFill>
                        <a:srgbClr val="9E9E9E"/>
                      </a:solidFill>
                      <a:prstDash val="solid"/>
                      <a:round/>
                      <a:headEnd len="med" w="med" type="none"/>
                      <a:tailEnd len="med" w="med" type="none"/>
                    </a:lnR>
                    <a:lnT cap="flat" cmpd="sng" w="9525">
                      <a:solidFill>
                        <a:srgbClr val="9E9E9E"/>
                      </a:solidFill>
                      <a:prstDash val="solid"/>
                      <a:round/>
                      <a:headEnd len="med" w="med" type="none"/>
                      <a:tailEnd len="med" w="med" type="none"/>
                    </a:lnT>
                    <a:lnB cap="flat" cmpd="sng" w="9525">
                      <a:solidFill>
                        <a:srgbClr val="9E9E9E"/>
                      </a:solidFill>
                      <a:prstDash val="solid"/>
                      <a:round/>
                      <a:headEnd len="med" w="med" type="none"/>
                      <a:tailEnd len="med" w="med" type="none"/>
                    </a:lnB>
                    <a:solidFill>
                      <a:srgbClr val="EAD1DC"/>
                    </a:solidFill>
                  </a:tcPr>
                </a:tc>
                <a:tc>
                  <a:txBody>
                    <a:bodyPr>
                      <a:noAutofit/>
                    </a:bodyPr>
                    <a:lstStyle/>
                    <a:p>
                      <a:pPr lvl="0" rtl="0" algn="ctr">
                        <a:spcBef>
                          <a:spcPts val="0"/>
                        </a:spcBef>
                        <a:buNone/>
                      </a:pPr>
                      <a:r>
                        <a:rPr lang="en" sz="1800"/>
                        <a:t>sig, n</a:t>
                      </a:r>
                    </a:p>
                  </a:txBody>
                  <a:tcPr marT="91425" marB="91425" marR="91425" marL="91425">
                    <a:lnL cap="flat" cmpd="sng" w="9525">
                      <a:solidFill>
                        <a:srgbClr val="9E9E9E"/>
                      </a:solidFill>
                      <a:prstDash val="solid"/>
                      <a:round/>
                      <a:headEnd len="med" w="med" type="none"/>
                      <a:tailEnd len="med" w="med" type="none"/>
                    </a:lnL>
                    <a:lnR cap="flat" cmpd="sng" w="9525">
                      <a:solidFill>
                        <a:srgbClr val="9E9E9E"/>
                      </a:solidFill>
                      <a:prstDash val="solid"/>
                      <a:round/>
                      <a:headEnd len="med" w="med" type="none"/>
                      <a:tailEnd len="med" w="med" type="none"/>
                    </a:lnR>
                    <a:lnT cap="flat" cmpd="sng" w="9525">
                      <a:solidFill>
                        <a:srgbClr val="9E9E9E"/>
                      </a:solidFill>
                      <a:prstDash val="solid"/>
                      <a:round/>
                      <a:headEnd len="med" w="med" type="none"/>
                      <a:tailEnd len="med" w="med" type="none"/>
                    </a:lnT>
                    <a:lnB cap="flat" cmpd="sng" w="9525">
                      <a:solidFill>
                        <a:srgbClr val="9E9E9E"/>
                      </a:solidFill>
                      <a:prstDash val="solid"/>
                      <a:round/>
                      <a:headEnd len="med" w="med" type="none"/>
                      <a:tailEnd len="med" w="med" type="none"/>
                    </a:lnB>
                    <a:solidFill>
                      <a:srgbClr val="D0E0E3"/>
                    </a:solidFill>
                  </a:tcPr>
                </a:tc>
                <a:tc>
                  <a:txBody>
                    <a:bodyPr>
                      <a:noAutofit/>
                    </a:bodyPr>
                    <a:lstStyle/>
                    <a:p>
                      <a:pPr lvl="0" rtl="0" algn="ctr">
                        <a:spcBef>
                          <a:spcPts val="0"/>
                        </a:spcBef>
                        <a:buNone/>
                      </a:pPr>
                      <a:r>
                        <a:rPr lang="en" sz="1800"/>
                        <a:t>to</a:t>
                      </a:r>
                    </a:p>
                  </a:txBody>
                  <a:tcPr marT="91425" marB="91425" marR="91425" marL="91425">
                    <a:lnL cap="flat" cmpd="sng" w="9525">
                      <a:solidFill>
                        <a:srgbClr val="9E9E9E"/>
                      </a:solidFill>
                      <a:prstDash val="solid"/>
                      <a:round/>
                      <a:headEnd len="med" w="med" type="none"/>
                      <a:tailEnd len="med" w="med" type="none"/>
                    </a:lnL>
                    <a:lnR cap="flat" cmpd="sng" w="9525">
                      <a:solidFill>
                        <a:srgbClr val="9E9E9E"/>
                      </a:solidFill>
                      <a:prstDash val="solid"/>
                      <a:round/>
                      <a:headEnd len="med" w="med" type="none"/>
                      <a:tailEnd len="med" w="med" type="none"/>
                    </a:lnR>
                    <a:lnT cap="flat" cmpd="sng" w="9525">
                      <a:solidFill>
                        <a:srgbClr val="9E9E9E"/>
                      </a:solidFill>
                      <a:prstDash val="solid"/>
                      <a:round/>
                      <a:headEnd len="med" w="med" type="none"/>
                      <a:tailEnd len="med" w="med" type="none"/>
                    </a:lnT>
                    <a:lnB cap="flat" cmpd="sng" w="9525">
                      <a:solidFill>
                        <a:srgbClr val="9E9E9E"/>
                      </a:solidFill>
                      <a:prstDash val="solid"/>
                      <a:round/>
                      <a:headEnd len="med" w="med" type="none"/>
                      <a:tailEnd len="med" w="med" type="none"/>
                    </a:lnB>
                    <a:solidFill>
                      <a:srgbClr val="EAD1DC"/>
                    </a:solidFill>
                  </a:tcPr>
                </a:tc>
                <a:tc>
                  <a:txBody>
                    <a:bodyPr>
                      <a:noAutofit/>
                    </a:bodyPr>
                    <a:lstStyle/>
                    <a:p>
                      <a:pPr lvl="0" rtl="0" algn="ctr">
                        <a:spcBef>
                          <a:spcPts val="0"/>
                        </a:spcBef>
                        <a:buNone/>
                      </a:pPr>
                      <a:r>
                        <a:rPr lang="en" sz="1800"/>
                        <a:t>data</a:t>
                      </a:r>
                    </a:p>
                  </a:txBody>
                  <a:tcPr marT="91425" marB="91425" marR="91425" marL="91425">
                    <a:lnL cap="flat" cmpd="sng" w="9525">
                      <a:solidFill>
                        <a:srgbClr val="9E9E9E"/>
                      </a:solidFill>
                      <a:prstDash val="solid"/>
                      <a:round/>
                      <a:headEnd len="med" w="med" type="none"/>
                      <a:tailEnd len="med" w="med" type="none"/>
                    </a:lnL>
                    <a:lnR cap="flat" cmpd="sng" w="9525">
                      <a:solidFill>
                        <a:srgbClr val="9E9E9E"/>
                      </a:solidFill>
                      <a:prstDash val="solid"/>
                      <a:round/>
                      <a:headEnd len="med" w="med" type="none"/>
                      <a:tailEnd len="med" w="med" type="none"/>
                    </a:lnR>
                    <a:lnT cap="flat" cmpd="sng" w="9525">
                      <a:solidFill>
                        <a:srgbClr val="9E9E9E"/>
                      </a:solidFill>
                      <a:prstDash val="solid"/>
                      <a:round/>
                      <a:headEnd len="med" w="med" type="none"/>
                      <a:tailEnd len="med" w="med" type="none"/>
                    </a:lnT>
                    <a:lnB cap="flat" cmpd="sng" w="9525">
                      <a:solidFill>
                        <a:srgbClr val="9E9E9E"/>
                      </a:solidFill>
                      <a:prstDash val="solid"/>
                      <a:round/>
                      <a:headEnd len="med" w="med" type="none"/>
                      <a:tailEnd len="med" w="med" type="none"/>
                    </a:lnB>
                    <a:solidFill>
                      <a:srgbClr val="FCE5CD"/>
                    </a:solidFill>
                  </a:tcPr>
                </a:tc>
                <a:tc>
                  <a:txBody>
                    <a:bodyPr>
                      <a:noAutofit/>
                    </a:bodyPr>
                    <a:lstStyle/>
                    <a:p>
                      <a:pPr lvl="0" rtl="0" algn="ctr">
                        <a:spcBef>
                          <a:spcPts val="0"/>
                        </a:spcBef>
                        <a:buNone/>
                      </a:pPr>
                      <a:r>
                        <a:rPr lang="en" sz="1800"/>
                        <a:t>value</a:t>
                      </a:r>
                    </a:p>
                  </a:txBody>
                  <a:tcPr marT="91425" marB="91425" marR="91425" marL="91425">
                    <a:lnL cap="flat" cmpd="sng" w="9525">
                      <a:solidFill>
                        <a:srgbClr val="9E9E9E"/>
                      </a:solidFill>
                      <a:prstDash val="solid"/>
                      <a:round/>
                      <a:headEnd len="med" w="med" type="none"/>
                      <a:tailEnd len="med" w="med" type="none"/>
                    </a:lnL>
                    <a:lnR cap="flat" cmpd="sng" w="9525">
                      <a:solidFill>
                        <a:srgbClr val="9E9E9E"/>
                      </a:solidFill>
                      <a:prstDash val="solid"/>
                      <a:round/>
                      <a:headEnd len="med" w="med" type="none"/>
                      <a:tailEnd len="med" w="med" type="none"/>
                    </a:lnR>
                    <a:lnT cap="flat" cmpd="sng" w="9525">
                      <a:solidFill>
                        <a:srgbClr val="9E9E9E"/>
                      </a:solidFill>
                      <a:prstDash val="solid"/>
                      <a:round/>
                      <a:headEnd len="med" w="med" type="none"/>
                      <a:tailEnd len="med" w="med" type="none"/>
                    </a:lnT>
                    <a:lnB cap="flat" cmpd="sng" w="9525">
                      <a:solidFill>
                        <a:srgbClr val="9E9E9E"/>
                      </a:solidFill>
                      <a:prstDash val="solid"/>
                      <a:round/>
                      <a:headEnd len="med" w="med" type="none"/>
                      <a:tailEnd len="med" w="med" type="none"/>
                    </a:lnB>
                    <a:solidFill>
                      <a:srgbClr val="B6D7A8"/>
                    </a:solidFill>
                  </a:tcPr>
                </a:tc>
                <a:tc>
                  <a:txBody>
                    <a:bodyPr>
                      <a:noAutofit/>
                    </a:bodyPr>
                    <a:lstStyle/>
                    <a:p>
                      <a:pPr lvl="0" rtl="0" algn="ctr">
                        <a:spcBef>
                          <a:spcPts val="0"/>
                        </a:spcBef>
                        <a:buNone/>
                      </a:pPr>
                      <a:r>
                        <a:rPr lang="en" sz="1800"/>
                        <a:t>startgas</a:t>
                      </a:r>
                    </a:p>
                  </a:txBody>
                  <a:tcPr marT="91425" marB="91425" marR="91425" marL="91425">
                    <a:lnL cap="flat" cmpd="sng" w="9525">
                      <a:solidFill>
                        <a:srgbClr val="9E9E9E"/>
                      </a:solidFill>
                      <a:prstDash val="solid"/>
                      <a:round/>
                      <a:headEnd len="med" w="med" type="none"/>
                      <a:tailEnd len="med" w="med" type="none"/>
                    </a:lnL>
                    <a:lnR cap="flat" cmpd="sng" w="9525">
                      <a:solidFill>
                        <a:srgbClr val="9E9E9E"/>
                      </a:solidFill>
                      <a:prstDash val="solid"/>
                      <a:round/>
                      <a:headEnd len="med" w="med" type="none"/>
                      <a:tailEnd len="med" w="med" type="none"/>
                    </a:lnR>
                    <a:lnT cap="flat" cmpd="sng" w="9525">
                      <a:solidFill>
                        <a:srgbClr val="9E9E9E"/>
                      </a:solidFill>
                      <a:prstDash val="solid"/>
                      <a:round/>
                      <a:headEnd len="med" w="med" type="none"/>
                      <a:tailEnd len="med" w="med" type="none"/>
                    </a:lnT>
                    <a:lnB cap="flat" cmpd="sng" w="9525">
                      <a:solidFill>
                        <a:srgbClr val="9E9E9E"/>
                      </a:solidFill>
                      <a:prstDash val="solid"/>
                      <a:round/>
                      <a:headEnd len="med" w="med" type="none"/>
                      <a:tailEnd len="med" w="med" type="none"/>
                    </a:lnB>
                    <a:solidFill>
                      <a:srgbClr val="EA9999"/>
                    </a:solidFill>
                  </a:tcPr>
                </a:tc>
                <a:tc>
                  <a:txBody>
                    <a:bodyPr>
                      <a:noAutofit/>
                    </a:bodyPr>
                    <a:lstStyle/>
                    <a:p>
                      <a:pPr lvl="0" rtl="0" algn="ctr">
                        <a:spcBef>
                          <a:spcPts val="0"/>
                        </a:spcBef>
                        <a:buNone/>
                      </a:pPr>
                      <a:r>
                        <a:rPr lang="en" sz="1800"/>
                        <a:t>gasprice</a:t>
                      </a:r>
                    </a:p>
                  </a:txBody>
                  <a:tcPr marT="91425" marB="91425" marR="91425" marL="91425">
                    <a:lnL cap="flat" cmpd="sng" w="9525">
                      <a:solidFill>
                        <a:srgbClr val="9E9E9E"/>
                      </a:solidFill>
                      <a:prstDash val="solid"/>
                      <a:round/>
                      <a:headEnd len="med" w="med" type="none"/>
                      <a:tailEnd len="med" w="med" type="none"/>
                    </a:lnL>
                    <a:lnR cap="flat" cmpd="sng" w="9525">
                      <a:solidFill>
                        <a:srgbClr val="9E9E9E"/>
                      </a:solidFill>
                      <a:prstDash val="solid"/>
                      <a:round/>
                      <a:headEnd len="med" w="med" type="none"/>
                      <a:tailEnd len="med" w="med" type="none"/>
                    </a:lnR>
                    <a:lnT cap="flat" cmpd="sng" w="9525">
                      <a:solidFill>
                        <a:srgbClr val="9E9E9E"/>
                      </a:solidFill>
                      <a:prstDash val="solid"/>
                      <a:round/>
                      <a:headEnd len="med" w="med" type="none"/>
                      <a:tailEnd len="med" w="med" type="none"/>
                    </a:lnT>
                    <a:lnB cap="flat" cmpd="sng" w="9525">
                      <a:solidFill>
                        <a:srgbClr val="9E9E9E"/>
                      </a:solidFill>
                      <a:prstDash val="solid"/>
                      <a:round/>
                      <a:headEnd len="med" w="med" type="none"/>
                      <a:tailEnd len="med" w="med" type="none"/>
                    </a:lnB>
                    <a:solidFill>
                      <a:srgbClr val="EA9999"/>
                    </a:solidFill>
                  </a:tcPr>
                </a:tc>
              </a:tr>
              <a:tr h="357025">
                <a:tc gridSpan="8">
                  <a:txBody>
                    <a:bodyPr>
                      <a:noAutofit/>
                    </a:bodyPr>
                    <a:lstStyle/>
                    <a:p>
                      <a:pPr lvl="0" rtl="0" algn="ctr">
                        <a:spcBef>
                          <a:spcPts val="0"/>
                        </a:spcBef>
                        <a:buNone/>
                      </a:pPr>
                      <a:r>
                        <a:t/>
                      </a:r>
                      <a:endParaRPr sz="1800"/>
                    </a:p>
                  </a:txBody>
                  <a:tcPr marT="91425" marB="91425" marR="91425" marL="91425">
                    <a:lnT cap="flat" cmpd="sng" w="9525">
                      <a:solidFill>
                        <a:srgbClr val="9E9E9E"/>
                      </a:solidFill>
                      <a:prstDash val="solid"/>
                      <a:round/>
                      <a:headEnd len="med" w="med" type="none"/>
                      <a:tailEnd len="med" w="med" type="none"/>
                    </a:lnT>
                  </a:tcPr>
                </a:tc>
                <a:tc hMerge="1"/>
                <a:tc hMerge="1"/>
                <a:tc hMerge="1"/>
                <a:tc hMerge="1"/>
                <a:tc hMerge="1"/>
                <a:tc hMerge="1"/>
                <a:tc hMerge="1"/>
              </a:tr>
              <a:tr h="457175">
                <a:tc>
                  <a:txBody>
                    <a:bodyPr>
                      <a:noAutofit/>
                    </a:bodyPr>
                    <a:lstStyle/>
                    <a:p>
                      <a:pPr lvl="0" rtl="0" algn="ctr">
                        <a:spcBef>
                          <a:spcPts val="0"/>
                        </a:spcBef>
                        <a:buNone/>
                      </a:pPr>
                      <a:r>
                        <a:rPr lang="en" sz="1800"/>
                        <a:t>create</a:t>
                      </a:r>
                    </a:p>
                  </a:txBody>
                  <a:tcPr marT="91425" marB="91425" marR="91425" marL="91425"/>
                </a:tc>
                <a:tc>
                  <a:txBody>
                    <a:bodyPr>
                      <a:noAutofit/>
                    </a:bodyPr>
                    <a:lstStyle/>
                    <a:p>
                      <a:pPr lvl="0" rtl="0" algn="ctr">
                        <a:spcBef>
                          <a:spcPts val="0"/>
                        </a:spcBef>
                        <a:buNone/>
                      </a:pPr>
                      <a:r>
                        <a:rPr lang="en" sz="1800"/>
                        <a:t>creator</a:t>
                      </a:r>
                    </a:p>
                  </a:txBody>
                  <a:tcPr marT="91425" marB="91425" marR="91425" marL="91425"/>
                </a:tc>
                <a:tc>
                  <a:txBody>
                    <a:bodyPr>
                      <a:noAutofit/>
                    </a:bodyPr>
                    <a:lstStyle/>
                    <a:p>
                      <a:pPr lvl="0" rtl="0" algn="ctr">
                        <a:spcBef>
                          <a:spcPts val="0"/>
                        </a:spcBef>
                        <a:buNone/>
                      </a:pPr>
                      <a:r>
                        <a:rPr lang="en" sz="1800">
                          <a:solidFill>
                            <a:schemeClr val="dk1"/>
                          </a:solidFill>
                        </a:rPr>
                        <a:t>sig, n</a:t>
                      </a:r>
                    </a:p>
                  </a:txBody>
                  <a:tcPr marT="91425" marB="91425" marR="91425" marL="91425"/>
                </a:tc>
                <a:tc>
                  <a:txBody>
                    <a:bodyPr>
                      <a:noAutofit/>
                    </a:bodyPr>
                    <a:lstStyle/>
                    <a:p>
                      <a:pPr lvl="0" rtl="0" algn="ctr">
                        <a:spcBef>
                          <a:spcPts val="0"/>
                        </a:spcBef>
                        <a:buNone/>
                      </a:pPr>
                      <a:r>
                        <a:rPr lang="en" sz="1800"/>
                        <a:t>∅</a:t>
                      </a:r>
                    </a:p>
                  </a:txBody>
                  <a:tcPr marT="91425" marB="91425" marR="91425" marL="91425"/>
                </a:tc>
                <a:tc>
                  <a:txBody>
                    <a:bodyPr>
                      <a:noAutofit/>
                    </a:bodyPr>
                    <a:lstStyle/>
                    <a:p>
                      <a:pPr lvl="0" rtl="0" algn="ctr">
                        <a:spcBef>
                          <a:spcPts val="0"/>
                        </a:spcBef>
                        <a:buNone/>
                      </a:pPr>
                      <a:r>
                        <a:rPr lang="en" sz="1800"/>
                        <a:t>code</a:t>
                      </a:r>
                    </a:p>
                  </a:txBody>
                  <a:tcPr marT="91425" marB="91425" marR="91425" marL="91425"/>
                </a:tc>
                <a:tc>
                  <a:txBody>
                    <a:bodyPr>
                      <a:noAutofit/>
                    </a:bodyPr>
                    <a:lstStyle/>
                    <a:p>
                      <a:pPr lvl="0" rtl="0" algn="ctr">
                        <a:spcBef>
                          <a:spcPts val="0"/>
                        </a:spcBef>
                        <a:buNone/>
                      </a:pPr>
                      <a:r>
                        <a:rPr lang="en" sz="1800"/>
                        <a:t>start_bal</a:t>
                      </a:r>
                    </a:p>
                  </a:txBody>
                  <a:tcPr marT="91425" marB="91425" marR="91425" marL="91425"/>
                </a:tc>
                <a:tc>
                  <a:txBody>
                    <a:bodyPr>
                      <a:noAutofit/>
                    </a:bodyPr>
                    <a:lstStyle/>
                    <a:p>
                      <a:pPr lvl="0" rtl="0" algn="ctr">
                        <a:spcBef>
                          <a:spcPts val="0"/>
                        </a:spcBef>
                        <a:buNone/>
                      </a:pPr>
                      <a:r>
                        <a:rPr lang="en" sz="1800"/>
                        <a:t>53000</a:t>
                      </a:r>
                    </a:p>
                  </a:txBody>
                  <a:tcPr marT="91425" marB="91425" marR="91425" marL="91425"/>
                </a:tc>
                <a:tc>
                  <a:txBody>
                    <a:bodyPr>
                      <a:noAutofit/>
                    </a:bodyPr>
                    <a:lstStyle/>
                    <a:p>
                      <a:pPr lvl="0" rtl="0" algn="ctr">
                        <a:spcBef>
                          <a:spcPts val="0"/>
                        </a:spcBef>
                        <a:buNone/>
                      </a:pPr>
                      <a:r>
                        <a:rPr lang="en" sz="1800"/>
                        <a:t>?</a:t>
                      </a:r>
                    </a:p>
                  </a:txBody>
                  <a:tcPr marT="91425" marB="91425" marR="91425" marL="91425"/>
                </a:tc>
              </a:tr>
              <a:tr h="293325">
                <a:tc gridSpan="8">
                  <a:txBody>
                    <a:bodyPr>
                      <a:noAutofit/>
                    </a:bodyPr>
                    <a:lstStyle/>
                    <a:p>
                      <a:pPr lvl="0" rtl="0" algn="ctr">
                        <a:spcBef>
                          <a:spcPts val="0"/>
                        </a:spcBef>
                        <a:buNone/>
                      </a:pPr>
                      <a:r>
                        <a:t/>
                      </a:r>
                      <a:endParaRPr sz="1800"/>
                    </a:p>
                  </a:txBody>
                  <a:tcPr marT="91425" marB="91425" marR="91425" marL="91425"/>
                </a:tc>
                <a:tc hMerge="1"/>
                <a:tc hMerge="1"/>
                <a:tc hMerge="1"/>
                <a:tc hMerge="1"/>
                <a:tc hMerge="1"/>
                <a:tc hMerge="1"/>
                <a:tc hMerge="1"/>
              </a:tr>
              <a:tr h="457175">
                <a:tc>
                  <a:txBody>
                    <a:bodyPr>
                      <a:noAutofit/>
                    </a:bodyPr>
                    <a:lstStyle/>
                    <a:p>
                      <a:pPr lvl="0" rtl="0" algn="ctr">
                        <a:spcBef>
                          <a:spcPts val="0"/>
                        </a:spcBef>
                        <a:buNone/>
                      </a:pPr>
                      <a:r>
                        <a:rPr lang="en" sz="1800"/>
                        <a:t>send</a:t>
                      </a:r>
                    </a:p>
                  </a:txBody>
                  <a:tcPr marT="91425" marB="91425" marR="91425" marL="91425"/>
                </a:tc>
                <a:tc>
                  <a:txBody>
                    <a:bodyPr>
                      <a:noAutofit/>
                    </a:bodyPr>
                    <a:lstStyle/>
                    <a:p>
                      <a:pPr lvl="0" rtl="0" algn="ctr">
                        <a:spcBef>
                          <a:spcPts val="0"/>
                        </a:spcBef>
                        <a:buNone/>
                      </a:pPr>
                      <a:r>
                        <a:rPr lang="en" sz="1800"/>
                        <a:t>sender</a:t>
                      </a:r>
                    </a:p>
                  </a:txBody>
                  <a:tcPr marT="91425" marB="91425" marR="91425" marL="91425"/>
                </a:tc>
                <a:tc>
                  <a:txBody>
                    <a:bodyPr>
                      <a:noAutofit/>
                    </a:bodyPr>
                    <a:lstStyle/>
                    <a:p>
                      <a:pPr lvl="0" rtl="0" algn="ctr">
                        <a:spcBef>
                          <a:spcPts val="0"/>
                        </a:spcBef>
                        <a:buNone/>
                      </a:pPr>
                      <a:r>
                        <a:rPr lang="en" sz="1800">
                          <a:solidFill>
                            <a:schemeClr val="dk1"/>
                          </a:solidFill>
                        </a:rPr>
                        <a:t>sig, n</a:t>
                      </a:r>
                    </a:p>
                  </a:txBody>
                  <a:tcPr marT="91425" marB="91425" marR="91425" marL="91425"/>
                </a:tc>
                <a:tc>
                  <a:txBody>
                    <a:bodyPr>
                      <a:noAutofit/>
                    </a:bodyPr>
                    <a:lstStyle/>
                    <a:p>
                      <a:pPr lvl="0" rtl="0" algn="ctr">
                        <a:spcBef>
                          <a:spcPts val="0"/>
                        </a:spcBef>
                        <a:buNone/>
                      </a:pPr>
                      <a:r>
                        <a:rPr lang="en" sz="1800"/>
                        <a:t>receiver</a:t>
                      </a:r>
                    </a:p>
                  </a:txBody>
                  <a:tcPr marT="91425" marB="91425" marR="91425" marL="91425"/>
                </a:tc>
                <a:tc>
                  <a:txBody>
                    <a:bodyPr>
                      <a:noAutofit/>
                    </a:bodyPr>
                    <a:lstStyle/>
                    <a:p>
                      <a:pPr lvl="0" rtl="0" algn="ctr">
                        <a:spcBef>
                          <a:spcPts val="0"/>
                        </a:spcBef>
                        <a:buNone/>
                      </a:pPr>
                      <a:r>
                        <a:rPr lang="en" sz="1800">
                          <a:solidFill>
                            <a:schemeClr val="dk1"/>
                          </a:solidFill>
                        </a:rPr>
                        <a:t>∅</a:t>
                      </a:r>
                    </a:p>
                  </a:txBody>
                  <a:tcPr marT="91425" marB="91425" marR="91425" marL="91425"/>
                </a:tc>
                <a:tc>
                  <a:txBody>
                    <a:bodyPr>
                      <a:noAutofit/>
                    </a:bodyPr>
                    <a:lstStyle/>
                    <a:p>
                      <a:pPr lvl="0" rtl="0" algn="ctr">
                        <a:spcBef>
                          <a:spcPts val="0"/>
                        </a:spcBef>
                        <a:buNone/>
                      </a:pPr>
                      <a:r>
                        <a:rPr lang="en" sz="1800"/>
                        <a:t>transfer_val</a:t>
                      </a:r>
                    </a:p>
                  </a:txBody>
                  <a:tcPr marT="91425" marB="91425" marR="91425" marL="91425"/>
                </a:tc>
                <a:tc>
                  <a:txBody>
                    <a:bodyPr>
                      <a:noAutofit/>
                    </a:bodyPr>
                    <a:lstStyle/>
                    <a:p>
                      <a:pPr lvl="0" rtl="0" algn="ctr">
                        <a:spcBef>
                          <a:spcPts val="0"/>
                        </a:spcBef>
                        <a:buNone/>
                      </a:pPr>
                      <a:r>
                        <a:rPr lang="en" sz="1800"/>
                        <a:t>30000</a:t>
                      </a:r>
                    </a:p>
                  </a:txBody>
                  <a:tcPr marT="91425" marB="91425" marR="91425" marL="91425"/>
                </a:tc>
                <a:tc>
                  <a:txBody>
                    <a:bodyPr>
                      <a:noAutofit/>
                    </a:bodyPr>
                    <a:lstStyle/>
                    <a:p>
                      <a:pPr lvl="0" rtl="0" algn="ctr">
                        <a:spcBef>
                          <a:spcPts val="0"/>
                        </a:spcBef>
                        <a:buNone/>
                      </a:pPr>
                      <a:r>
                        <a:rPr lang="en" sz="1800"/>
                        <a:t>?</a:t>
                      </a:r>
                    </a:p>
                  </a:txBody>
                  <a:tcPr marT="91425" marB="91425" marR="91425" marL="91425"/>
                </a:tc>
              </a:tr>
              <a:tr h="484500">
                <a:tc gridSpan="8">
                  <a:txBody>
                    <a:bodyPr>
                      <a:noAutofit/>
                    </a:bodyPr>
                    <a:lstStyle/>
                    <a:p>
                      <a:pPr lvl="0" rtl="0" algn="ctr">
                        <a:spcBef>
                          <a:spcPts val="0"/>
                        </a:spcBef>
                        <a:buNone/>
                      </a:pPr>
                      <a:r>
                        <a:t/>
                      </a:r>
                      <a:endParaRPr sz="1800"/>
                    </a:p>
                  </a:txBody>
                  <a:tcPr marT="91425" marB="91425" marR="91425" marL="91425"/>
                </a:tc>
                <a:tc hMerge="1"/>
                <a:tc hMerge="1"/>
                <a:tc hMerge="1"/>
                <a:tc hMerge="1"/>
                <a:tc hMerge="1"/>
                <a:tc hMerge="1"/>
                <a:tc hMerge="1"/>
              </a:tr>
              <a:tr h="457175">
                <a:tc>
                  <a:txBody>
                    <a:bodyPr>
                      <a:noAutofit/>
                    </a:bodyPr>
                    <a:lstStyle/>
                    <a:p>
                      <a:pPr lvl="0" rtl="0" algn="ctr">
                        <a:spcBef>
                          <a:spcPts val="0"/>
                        </a:spcBef>
                        <a:buNone/>
                      </a:pPr>
                      <a:r>
                        <a:rPr lang="en" sz="1800"/>
                        <a:t>call</a:t>
                      </a:r>
                    </a:p>
                  </a:txBody>
                  <a:tcPr marT="91425" marB="91425" marR="91425" marL="91425"/>
                </a:tc>
                <a:tc>
                  <a:txBody>
                    <a:bodyPr>
                      <a:noAutofit/>
                    </a:bodyPr>
                    <a:lstStyle/>
                    <a:p>
                      <a:pPr lvl="0" rtl="0" algn="ctr">
                        <a:spcBef>
                          <a:spcPts val="0"/>
                        </a:spcBef>
                        <a:buNone/>
                      </a:pPr>
                      <a:r>
                        <a:rPr lang="en" sz="1800"/>
                        <a:t>caller</a:t>
                      </a:r>
                    </a:p>
                  </a:txBody>
                  <a:tcPr marT="91425" marB="91425" marR="91425" marL="91425"/>
                </a:tc>
                <a:tc>
                  <a:txBody>
                    <a:bodyPr>
                      <a:noAutofit/>
                    </a:bodyPr>
                    <a:lstStyle/>
                    <a:p>
                      <a:pPr lvl="0" rtl="0" algn="ctr">
                        <a:spcBef>
                          <a:spcPts val="0"/>
                        </a:spcBef>
                        <a:buNone/>
                      </a:pPr>
                      <a:r>
                        <a:rPr lang="en" sz="1800">
                          <a:solidFill>
                            <a:schemeClr val="dk1"/>
                          </a:solidFill>
                        </a:rPr>
                        <a:t>sig, n</a:t>
                      </a:r>
                    </a:p>
                  </a:txBody>
                  <a:tcPr marT="91425" marB="91425" marR="91425" marL="91425"/>
                </a:tc>
                <a:tc>
                  <a:txBody>
                    <a:bodyPr>
                      <a:noAutofit/>
                    </a:bodyPr>
                    <a:lstStyle/>
                    <a:p>
                      <a:pPr lvl="0" rtl="0" algn="ctr">
                        <a:spcBef>
                          <a:spcPts val="0"/>
                        </a:spcBef>
                        <a:buNone/>
                      </a:pPr>
                      <a:r>
                        <a:rPr lang="en" sz="1800"/>
                        <a:t>contract</a:t>
                      </a:r>
                    </a:p>
                  </a:txBody>
                  <a:tcPr marT="91425" marB="91425" marR="91425" marL="91425"/>
                </a:tc>
                <a:tc>
                  <a:txBody>
                    <a:bodyPr>
                      <a:noAutofit/>
                    </a:bodyPr>
                    <a:lstStyle/>
                    <a:p>
                      <a:pPr lvl="0" rtl="0" algn="ctr">
                        <a:spcBef>
                          <a:spcPts val="0"/>
                        </a:spcBef>
                        <a:buNone/>
                      </a:pPr>
                      <a:r>
                        <a:rPr lang="en" sz="1800"/>
                        <a:t>f, args</a:t>
                      </a:r>
                    </a:p>
                  </a:txBody>
                  <a:tcPr marT="91425" marB="91425" marR="91425" marL="91425"/>
                </a:tc>
                <a:tc>
                  <a:txBody>
                    <a:bodyPr>
                      <a:noAutofit/>
                    </a:bodyPr>
                    <a:lstStyle/>
                    <a:p>
                      <a:pPr lvl="0" rtl="0" algn="ctr">
                        <a:spcBef>
                          <a:spcPts val="0"/>
                        </a:spcBef>
                        <a:buNone/>
                      </a:pPr>
                      <a:r>
                        <a:rPr lang="en" sz="1800"/>
                        <a:t>transfer_val</a:t>
                      </a:r>
                    </a:p>
                  </a:txBody>
                  <a:tcPr marT="91425" marB="91425" marR="91425" marL="91425"/>
                </a:tc>
                <a:tc>
                  <a:txBody>
                    <a:bodyPr>
                      <a:noAutofit/>
                    </a:bodyPr>
                    <a:lstStyle/>
                    <a:p>
                      <a:pPr lvl="0" rtl="0" algn="ctr">
                        <a:spcBef>
                          <a:spcPts val="0"/>
                        </a:spcBef>
                        <a:buNone/>
                      </a:pPr>
                      <a:r>
                        <a:rPr lang="en" sz="1800"/>
                        <a:t>?</a:t>
                      </a:r>
                    </a:p>
                  </a:txBody>
                  <a:tcPr marT="91425" marB="91425" marR="91425" marL="91425"/>
                </a:tc>
                <a:tc>
                  <a:txBody>
                    <a:bodyPr>
                      <a:noAutofit/>
                    </a:bodyPr>
                    <a:lstStyle/>
                    <a:p>
                      <a:pPr lvl="0" rtl="0" algn="ctr">
                        <a:spcBef>
                          <a:spcPts val="0"/>
                        </a:spcBef>
                        <a:buNone/>
                      </a:pPr>
                      <a:r>
                        <a:rPr lang="en" sz="1800"/>
                        <a:t>?</a:t>
                      </a:r>
                    </a:p>
                  </a:txBody>
                  <a:tcPr marT="91425" marB="91425" marR="91425" marL="91425"/>
                </a:tc>
              </a:tr>
            </a:tbl>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6" name="Shape 396"/>
        <p:cNvGrpSpPr/>
        <p:nvPr/>
      </p:nvGrpSpPr>
      <p:grpSpPr>
        <a:xfrm>
          <a:off x="0" y="0"/>
          <a:ext cx="0" cy="0"/>
          <a:chOff x="0" y="0"/>
          <a:chExt cx="0" cy="0"/>
        </a:xfrm>
      </p:grpSpPr>
      <p:sp>
        <p:nvSpPr>
          <p:cNvPr id="397" name="Shape 397"/>
          <p:cNvSpPr txBox="1"/>
          <p:nvPr>
            <p:ph type="ctrTitle"/>
          </p:nvPr>
        </p:nvSpPr>
        <p:spPr>
          <a:xfrm>
            <a:off x="623408" y="1272575"/>
            <a:ext cx="8520600" cy="2052600"/>
          </a:xfrm>
          <a:prstGeom prst="rect">
            <a:avLst/>
          </a:prstGeom>
        </p:spPr>
        <p:txBody>
          <a:bodyPr anchorCtr="0" anchor="b" bIns="91425" lIns="91425" rIns="91425" tIns="91425">
            <a:noAutofit/>
          </a:bodyPr>
          <a:lstStyle/>
          <a:p>
            <a:pPr lvl="0" rtl="0" algn="l">
              <a:spcBef>
                <a:spcPts val="0"/>
              </a:spcBef>
              <a:buNone/>
            </a:pPr>
            <a:r>
              <a:rPr b="1" lang="en"/>
              <a:t>Example: </a:t>
            </a:r>
          </a:p>
          <a:p>
            <a:pPr lvl="0" rtl="0" algn="l">
              <a:spcBef>
                <a:spcPts val="0"/>
              </a:spcBef>
              <a:buNone/>
            </a:pPr>
            <a:r>
              <a:rPr lang="en"/>
              <a:t>NameCoin in Ethereum</a:t>
            </a: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1" name="Shape 401"/>
        <p:cNvGrpSpPr/>
        <p:nvPr/>
      </p:nvGrpSpPr>
      <p:grpSpPr>
        <a:xfrm>
          <a:off x="0" y="0"/>
          <a:ext cx="0" cy="0"/>
          <a:chOff x="0" y="0"/>
          <a:chExt cx="0" cy="0"/>
        </a:xfrm>
      </p:grpSpPr>
      <p:pic>
        <p:nvPicPr>
          <p:cNvPr descr="Screenshot from 2016-11-01 23-36-17.png" id="402" name="Shape 402"/>
          <p:cNvPicPr preferRelativeResize="0"/>
          <p:nvPr/>
        </p:nvPicPr>
        <p:blipFill>
          <a:blip r:embed="rId3">
            <a:alphaModFix/>
          </a:blip>
          <a:stretch>
            <a:fillRect/>
          </a:stretch>
        </p:blipFill>
        <p:spPr>
          <a:xfrm>
            <a:off x="1409725" y="0"/>
            <a:ext cx="6324547" cy="514349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 name="Shape 74"/>
        <p:cNvGrpSpPr/>
        <p:nvPr/>
      </p:nvGrpSpPr>
      <p:grpSpPr>
        <a:xfrm>
          <a:off x="0" y="0"/>
          <a:ext cx="0" cy="0"/>
          <a:chOff x="0" y="0"/>
          <a:chExt cx="0" cy="0"/>
        </a:xfrm>
      </p:grpSpPr>
      <p:sp>
        <p:nvSpPr>
          <p:cNvPr id="75" name="Shape 75"/>
          <p:cNvSpPr txBox="1"/>
          <p:nvPr>
            <p:ph type="title"/>
          </p:nvPr>
        </p:nvSpPr>
        <p:spPr>
          <a:xfrm>
            <a:off x="311700" y="140225"/>
            <a:ext cx="8520600" cy="572700"/>
          </a:xfrm>
          <a:prstGeom prst="rect">
            <a:avLst/>
          </a:prstGeom>
        </p:spPr>
        <p:txBody>
          <a:bodyPr anchorCtr="0" anchor="t" bIns="91425" lIns="91425" rIns="91425" tIns="91425">
            <a:noAutofit/>
          </a:bodyPr>
          <a:lstStyle/>
          <a:p>
            <a:pPr lvl="0">
              <a:spcBef>
                <a:spcPts val="0"/>
              </a:spcBef>
              <a:buNone/>
            </a:pPr>
            <a:r>
              <a:rPr lang="en"/>
              <a:t>Ethereum Mainnet</a:t>
            </a:r>
          </a:p>
        </p:txBody>
      </p:sp>
      <p:sp>
        <p:nvSpPr>
          <p:cNvPr id="76" name="Shape 76"/>
          <p:cNvSpPr txBox="1"/>
          <p:nvPr>
            <p:ph idx="1" type="body"/>
          </p:nvPr>
        </p:nvSpPr>
        <p:spPr>
          <a:xfrm>
            <a:off x="311700" y="847675"/>
            <a:ext cx="3503100" cy="3416400"/>
          </a:xfrm>
          <a:prstGeom prst="rect">
            <a:avLst/>
          </a:prstGeom>
        </p:spPr>
        <p:txBody>
          <a:bodyPr anchorCtr="0" anchor="t" bIns="91425" lIns="91425" rIns="91425" tIns="91425">
            <a:noAutofit/>
          </a:bodyPr>
          <a:lstStyle/>
          <a:p>
            <a:pPr lvl="0">
              <a:spcBef>
                <a:spcPts val="0"/>
              </a:spcBef>
              <a:buNone/>
            </a:pPr>
            <a:r>
              <a:rPr lang="en"/>
              <a:t>Currently #2 public cryptocurrency</a:t>
            </a:r>
          </a:p>
          <a:p>
            <a:pPr lvl="0">
              <a:spcBef>
                <a:spcPts val="0"/>
              </a:spcBef>
              <a:buNone/>
            </a:pPr>
            <a:r>
              <a:rPr lang="en"/>
              <a:t>Several of the top cryptocurrencies are smart contracts inside Ethereum</a:t>
            </a:r>
          </a:p>
        </p:txBody>
      </p:sp>
      <p:pic>
        <p:nvPicPr>
          <p:cNvPr id="77" name="Shape 77"/>
          <p:cNvPicPr preferRelativeResize="0"/>
          <p:nvPr/>
        </p:nvPicPr>
        <p:blipFill>
          <a:blip r:embed="rId3">
            <a:alphaModFix/>
          </a:blip>
          <a:stretch>
            <a:fillRect/>
          </a:stretch>
        </p:blipFill>
        <p:spPr>
          <a:xfrm>
            <a:off x="3873200" y="801750"/>
            <a:ext cx="5118400" cy="346175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6" name="Shape 406"/>
        <p:cNvGrpSpPr/>
        <p:nvPr/>
      </p:nvGrpSpPr>
      <p:grpSpPr>
        <a:xfrm>
          <a:off x="0" y="0"/>
          <a:ext cx="0" cy="0"/>
          <a:chOff x="0" y="0"/>
          <a:chExt cx="0" cy="0"/>
        </a:xfrm>
      </p:grpSpPr>
      <p:sp>
        <p:nvSpPr>
          <p:cNvPr id="407" name="Shape 407"/>
          <p:cNvSpPr txBox="1"/>
          <p:nvPr>
            <p:ph type="ctrTitle"/>
          </p:nvPr>
        </p:nvSpPr>
        <p:spPr>
          <a:xfrm>
            <a:off x="2729550" y="835625"/>
            <a:ext cx="3684900" cy="2805900"/>
          </a:xfrm>
          <a:prstGeom prst="rect">
            <a:avLst/>
          </a:prstGeom>
        </p:spPr>
        <p:txBody>
          <a:bodyPr anchorCtr="0" anchor="b" bIns="91425" lIns="91425" rIns="91425" tIns="91425">
            <a:noAutofit/>
          </a:bodyPr>
          <a:lstStyle/>
          <a:p>
            <a:pPr lvl="0" rtl="0" algn="l">
              <a:spcBef>
                <a:spcPts val="0"/>
              </a:spcBef>
              <a:buNone/>
            </a:pPr>
            <a:r>
              <a:rPr b="1" lang="en"/>
              <a:t>E</a:t>
            </a:r>
            <a:r>
              <a:rPr lang="en"/>
              <a:t>thereum </a:t>
            </a:r>
          </a:p>
          <a:p>
            <a:pPr lvl="0" rtl="0" algn="l">
              <a:spcBef>
                <a:spcPts val="0"/>
              </a:spcBef>
              <a:buNone/>
            </a:pPr>
            <a:r>
              <a:rPr b="1" lang="en"/>
              <a:t>V</a:t>
            </a:r>
            <a:r>
              <a:rPr lang="en"/>
              <a:t>irtual </a:t>
            </a:r>
          </a:p>
          <a:p>
            <a:pPr lvl="0" rtl="0" algn="l">
              <a:spcBef>
                <a:spcPts val="0"/>
              </a:spcBef>
              <a:buNone/>
            </a:pPr>
            <a:r>
              <a:rPr b="1" lang="en"/>
              <a:t>M</a:t>
            </a:r>
            <a:r>
              <a:rPr lang="en"/>
              <a:t>achine</a:t>
            </a: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1" name="Shape 411"/>
        <p:cNvGrpSpPr/>
        <p:nvPr/>
      </p:nvGrpSpPr>
      <p:grpSpPr>
        <a:xfrm>
          <a:off x="0" y="0"/>
          <a:ext cx="0" cy="0"/>
          <a:chOff x="0" y="0"/>
          <a:chExt cx="0" cy="0"/>
        </a:xfrm>
      </p:grpSpPr>
      <p:sp>
        <p:nvSpPr>
          <p:cNvPr id="412" name="Shape 412"/>
          <p:cNvSpPr txBox="1"/>
          <p:nvPr>
            <p:ph type="title"/>
          </p:nvPr>
        </p:nvSpPr>
        <p:spPr>
          <a:xfrm>
            <a:off x="311700" y="216425"/>
            <a:ext cx="8520600" cy="572700"/>
          </a:xfrm>
          <a:prstGeom prst="rect">
            <a:avLst/>
          </a:prstGeom>
        </p:spPr>
        <p:txBody>
          <a:bodyPr anchorCtr="0" anchor="t" bIns="91425" lIns="91425" rIns="91425" tIns="91425">
            <a:noAutofit/>
          </a:bodyPr>
          <a:lstStyle/>
          <a:p>
            <a:pPr lvl="0" rtl="0">
              <a:spcBef>
                <a:spcPts val="0"/>
              </a:spcBef>
              <a:buNone/>
            </a:pPr>
            <a:r>
              <a:rPr lang="en"/>
              <a:t>EVM is stack-based, like BTC script</a:t>
            </a:r>
          </a:p>
        </p:txBody>
      </p:sp>
      <p:sp>
        <p:nvSpPr>
          <p:cNvPr id="413" name="Shape 413"/>
          <p:cNvSpPr txBox="1"/>
          <p:nvPr/>
        </p:nvSpPr>
        <p:spPr>
          <a:xfrm>
            <a:off x="436975" y="1010500"/>
            <a:ext cx="4078500" cy="3914400"/>
          </a:xfrm>
          <a:prstGeom prst="rect">
            <a:avLst/>
          </a:prstGeom>
          <a:solidFill>
            <a:srgbClr val="CFE2F3"/>
          </a:solidFill>
          <a:ln cap="flat" cmpd="sng" w="9525">
            <a:solidFill>
              <a:srgbClr val="000000"/>
            </a:solidFill>
            <a:prstDash val="dash"/>
            <a:round/>
            <a:headEnd len="med" w="med" type="none"/>
            <a:tailEnd len="med" w="med" type="none"/>
          </a:ln>
        </p:spPr>
        <p:txBody>
          <a:bodyPr anchorCtr="0" anchor="t" bIns="91425" lIns="91425" rIns="91425" tIns="91425">
            <a:noAutofit/>
          </a:bodyPr>
          <a:lstStyle/>
          <a:p>
            <a:pPr lvl="0">
              <a:spcBef>
                <a:spcPts val="0"/>
              </a:spcBef>
              <a:buClr>
                <a:schemeClr val="dk1"/>
              </a:buClr>
              <a:buSzPct val="61111"/>
              <a:buFont typeface="Arial"/>
              <a:buNone/>
            </a:pPr>
            <a:r>
              <a:rPr b="1" lang="en" sz="1800">
                <a:latin typeface="Courier New"/>
                <a:ea typeface="Courier New"/>
                <a:cs typeface="Courier New"/>
                <a:sym typeface="Courier New"/>
              </a:rPr>
              <a:t>PUSH1 0 </a:t>
            </a:r>
          </a:p>
          <a:p>
            <a:pPr lvl="0">
              <a:spcBef>
                <a:spcPts val="0"/>
              </a:spcBef>
              <a:buClr>
                <a:schemeClr val="dk1"/>
              </a:buClr>
              <a:buSzPct val="61111"/>
              <a:buFont typeface="Arial"/>
              <a:buNone/>
            </a:pPr>
            <a:r>
              <a:rPr b="1" lang="en" sz="1800">
                <a:latin typeface="Courier New"/>
                <a:ea typeface="Courier New"/>
                <a:cs typeface="Courier New"/>
                <a:sym typeface="Courier New"/>
              </a:rPr>
              <a:t>CALLDATALOAD </a:t>
            </a:r>
          </a:p>
          <a:p>
            <a:pPr lvl="0">
              <a:spcBef>
                <a:spcPts val="0"/>
              </a:spcBef>
              <a:buClr>
                <a:schemeClr val="dk1"/>
              </a:buClr>
              <a:buSzPct val="61111"/>
              <a:buFont typeface="Arial"/>
              <a:buNone/>
            </a:pPr>
            <a:r>
              <a:rPr b="1" lang="en" sz="1800">
                <a:latin typeface="Courier New"/>
                <a:ea typeface="Courier New"/>
                <a:cs typeface="Courier New"/>
                <a:sym typeface="Courier New"/>
              </a:rPr>
              <a:t>SLOAD </a:t>
            </a:r>
          </a:p>
          <a:p>
            <a:pPr lvl="0">
              <a:spcBef>
                <a:spcPts val="0"/>
              </a:spcBef>
              <a:buClr>
                <a:schemeClr val="dk1"/>
              </a:buClr>
              <a:buSzPct val="61111"/>
              <a:buFont typeface="Arial"/>
              <a:buNone/>
            </a:pPr>
            <a:r>
              <a:rPr b="1" lang="en" sz="1800">
                <a:latin typeface="Courier New"/>
                <a:ea typeface="Courier New"/>
                <a:cs typeface="Courier New"/>
                <a:sym typeface="Courier New"/>
              </a:rPr>
              <a:t>NOT </a:t>
            </a:r>
          </a:p>
          <a:p>
            <a:pPr lvl="0">
              <a:spcBef>
                <a:spcPts val="0"/>
              </a:spcBef>
              <a:buClr>
                <a:schemeClr val="dk1"/>
              </a:buClr>
              <a:buSzPct val="61111"/>
              <a:buFont typeface="Arial"/>
              <a:buNone/>
            </a:pPr>
            <a:r>
              <a:rPr b="1" lang="en" sz="1800">
                <a:latin typeface="Courier New"/>
                <a:ea typeface="Courier New"/>
                <a:cs typeface="Courier New"/>
                <a:sym typeface="Courier New"/>
              </a:rPr>
              <a:t>PUSH1 9 </a:t>
            </a:r>
          </a:p>
          <a:p>
            <a:pPr lvl="0">
              <a:spcBef>
                <a:spcPts val="0"/>
              </a:spcBef>
              <a:buClr>
                <a:schemeClr val="dk1"/>
              </a:buClr>
              <a:buSzPct val="61111"/>
              <a:buFont typeface="Arial"/>
              <a:buNone/>
            </a:pPr>
            <a:r>
              <a:rPr b="1" lang="en" sz="1800">
                <a:latin typeface="Courier New"/>
                <a:ea typeface="Courier New"/>
                <a:cs typeface="Courier New"/>
                <a:sym typeface="Courier New"/>
              </a:rPr>
              <a:t>JUMPI </a:t>
            </a:r>
          </a:p>
          <a:p>
            <a:pPr lvl="0">
              <a:spcBef>
                <a:spcPts val="0"/>
              </a:spcBef>
              <a:buClr>
                <a:schemeClr val="dk1"/>
              </a:buClr>
              <a:buSzPct val="61111"/>
              <a:buFont typeface="Arial"/>
              <a:buNone/>
            </a:pPr>
            <a:r>
              <a:rPr b="1" lang="en" sz="1800">
                <a:latin typeface="Courier New"/>
                <a:ea typeface="Courier New"/>
                <a:cs typeface="Courier New"/>
                <a:sym typeface="Courier New"/>
              </a:rPr>
              <a:t>STOP </a:t>
            </a:r>
          </a:p>
          <a:p>
            <a:pPr lvl="0">
              <a:spcBef>
                <a:spcPts val="0"/>
              </a:spcBef>
              <a:buClr>
                <a:schemeClr val="dk1"/>
              </a:buClr>
              <a:buSzPct val="61111"/>
              <a:buFont typeface="Arial"/>
              <a:buNone/>
            </a:pPr>
            <a:r>
              <a:rPr b="1" lang="en" sz="1800">
                <a:latin typeface="Courier New"/>
                <a:ea typeface="Courier New"/>
                <a:cs typeface="Courier New"/>
                <a:sym typeface="Courier New"/>
              </a:rPr>
              <a:t>JUMPDEST </a:t>
            </a:r>
          </a:p>
          <a:p>
            <a:pPr lvl="0">
              <a:spcBef>
                <a:spcPts val="0"/>
              </a:spcBef>
              <a:buClr>
                <a:schemeClr val="dk1"/>
              </a:buClr>
              <a:buSzPct val="61111"/>
              <a:buFont typeface="Arial"/>
              <a:buNone/>
            </a:pPr>
            <a:r>
              <a:rPr b="1" lang="en" sz="1800">
                <a:latin typeface="Courier New"/>
                <a:ea typeface="Courier New"/>
                <a:cs typeface="Courier New"/>
                <a:sym typeface="Courier New"/>
              </a:rPr>
              <a:t>PUSH1 32 </a:t>
            </a:r>
          </a:p>
          <a:p>
            <a:pPr lvl="0">
              <a:spcBef>
                <a:spcPts val="0"/>
              </a:spcBef>
              <a:buClr>
                <a:schemeClr val="dk1"/>
              </a:buClr>
              <a:buSzPct val="61111"/>
              <a:buFont typeface="Arial"/>
              <a:buNone/>
            </a:pPr>
            <a:r>
              <a:rPr b="1" lang="en" sz="1800">
                <a:latin typeface="Courier New"/>
                <a:ea typeface="Courier New"/>
                <a:cs typeface="Courier New"/>
                <a:sym typeface="Courier New"/>
              </a:rPr>
              <a:t>CALLDATALOAD </a:t>
            </a:r>
          </a:p>
          <a:p>
            <a:pPr lvl="0">
              <a:spcBef>
                <a:spcPts val="0"/>
              </a:spcBef>
              <a:buClr>
                <a:schemeClr val="dk1"/>
              </a:buClr>
              <a:buSzPct val="61111"/>
              <a:buFont typeface="Arial"/>
              <a:buNone/>
            </a:pPr>
            <a:r>
              <a:rPr b="1" lang="en" sz="1800">
                <a:latin typeface="Courier New"/>
                <a:ea typeface="Courier New"/>
                <a:cs typeface="Courier New"/>
                <a:sym typeface="Courier New"/>
              </a:rPr>
              <a:t>PUSH1 0 </a:t>
            </a:r>
          </a:p>
          <a:p>
            <a:pPr lvl="0">
              <a:spcBef>
                <a:spcPts val="0"/>
              </a:spcBef>
              <a:buClr>
                <a:schemeClr val="dk1"/>
              </a:buClr>
              <a:buSzPct val="61111"/>
              <a:buFont typeface="Arial"/>
              <a:buNone/>
            </a:pPr>
            <a:r>
              <a:rPr b="1" lang="en" sz="1800">
                <a:latin typeface="Courier New"/>
                <a:ea typeface="Courier New"/>
                <a:cs typeface="Courier New"/>
                <a:sym typeface="Courier New"/>
              </a:rPr>
              <a:t>CALLDATALOAD </a:t>
            </a:r>
          </a:p>
          <a:p>
            <a:pPr lvl="0">
              <a:spcBef>
                <a:spcPts val="0"/>
              </a:spcBef>
              <a:buClr>
                <a:schemeClr val="dk1"/>
              </a:buClr>
              <a:buSzPct val="61111"/>
              <a:buFont typeface="Arial"/>
              <a:buNone/>
            </a:pPr>
            <a:r>
              <a:rPr b="1" lang="en" sz="1800">
                <a:latin typeface="Courier New"/>
                <a:ea typeface="Courier New"/>
                <a:cs typeface="Courier New"/>
                <a:sym typeface="Courier New"/>
              </a:rPr>
              <a:t>SSTORE</a:t>
            </a:r>
          </a:p>
          <a:p>
            <a:pPr lvl="0">
              <a:spcBef>
                <a:spcPts val="0"/>
              </a:spcBef>
              <a:buNone/>
            </a:pPr>
            <a:r>
              <a:t/>
            </a:r>
            <a:endParaRPr/>
          </a:p>
        </p:txBody>
      </p:sp>
      <p:sp>
        <p:nvSpPr>
          <p:cNvPr id="414" name="Shape 414"/>
          <p:cNvSpPr txBox="1"/>
          <p:nvPr>
            <p:ph idx="1" type="body"/>
          </p:nvPr>
        </p:nvSpPr>
        <p:spPr>
          <a:xfrm>
            <a:off x="4781525" y="1010500"/>
            <a:ext cx="4303800" cy="3416400"/>
          </a:xfrm>
          <a:prstGeom prst="rect">
            <a:avLst/>
          </a:prstGeom>
        </p:spPr>
        <p:txBody>
          <a:bodyPr anchorCtr="0" anchor="t" bIns="91425" lIns="91425" rIns="91425" tIns="91425">
            <a:noAutofit/>
          </a:bodyPr>
          <a:lstStyle/>
          <a:p>
            <a:pPr lvl="0" rtl="0">
              <a:spcBef>
                <a:spcPts val="0"/>
              </a:spcBef>
              <a:buNone/>
            </a:pPr>
            <a:r>
              <a:rPr lang="en" sz="2400">
                <a:solidFill>
                  <a:srgbClr val="000000"/>
                </a:solidFill>
              </a:rPr>
              <a:t>Features</a:t>
            </a:r>
          </a:p>
          <a:p>
            <a:pPr indent="-381000" lvl="0" marL="457200" rtl="0">
              <a:spcBef>
                <a:spcPts val="0"/>
              </a:spcBef>
              <a:buClr>
                <a:srgbClr val="000000"/>
              </a:buClr>
              <a:buSzPct val="100000"/>
            </a:pPr>
            <a:r>
              <a:rPr lang="en" sz="2400">
                <a:solidFill>
                  <a:schemeClr val="dk1"/>
                </a:solidFill>
              </a:rPr>
              <a:t>1024-depth stack</a:t>
            </a:r>
          </a:p>
          <a:p>
            <a:pPr indent="-381000" lvl="0" marL="457200" rtl="0">
              <a:spcBef>
                <a:spcPts val="0"/>
              </a:spcBef>
              <a:buClr>
                <a:srgbClr val="000000"/>
              </a:buClr>
              <a:buSzPct val="100000"/>
            </a:pPr>
            <a:r>
              <a:rPr lang="en" sz="2400">
                <a:solidFill>
                  <a:schemeClr val="dk1"/>
                </a:solidFill>
              </a:rPr>
              <a:t>32-byte words</a:t>
            </a:r>
          </a:p>
          <a:p>
            <a:pPr indent="-381000" lvl="0" marL="457200" rtl="0">
              <a:spcBef>
                <a:spcPts val="0"/>
              </a:spcBef>
              <a:buClr>
                <a:srgbClr val="000000"/>
              </a:buClr>
              <a:buSzPct val="100000"/>
            </a:pPr>
            <a:r>
              <a:rPr lang="en" sz="2400">
                <a:solidFill>
                  <a:srgbClr val="000000"/>
                </a:solidFill>
              </a:rPr>
              <a:t>Accelerated crypto</a:t>
            </a:r>
          </a:p>
          <a:p>
            <a:pPr indent="-381000" lvl="1" marL="914400" rtl="0">
              <a:spcBef>
                <a:spcPts val="0"/>
              </a:spcBef>
              <a:buClr>
                <a:srgbClr val="000000"/>
              </a:buClr>
              <a:buSzPct val="100000"/>
            </a:pPr>
            <a:r>
              <a:rPr lang="en" sz="2400">
                <a:solidFill>
                  <a:srgbClr val="000000"/>
                </a:solidFill>
              </a:rPr>
              <a:t>SHA-3</a:t>
            </a:r>
          </a:p>
          <a:p>
            <a:pPr indent="-381000" lvl="1" marL="914400" rtl="0">
              <a:spcBef>
                <a:spcPts val="0"/>
              </a:spcBef>
              <a:buClr>
                <a:srgbClr val="000000"/>
              </a:buClr>
              <a:buSzPct val="100000"/>
            </a:pPr>
            <a:r>
              <a:rPr lang="en" sz="2400">
                <a:solidFill>
                  <a:srgbClr val="000000"/>
                </a:solidFill>
              </a:rPr>
              <a:t>Big num multiply</a:t>
            </a:r>
          </a:p>
          <a:p>
            <a:pPr indent="-381000" lvl="1" marL="914400" rtl="0">
              <a:spcBef>
                <a:spcPts val="0"/>
              </a:spcBef>
              <a:buClr>
                <a:srgbClr val="000000"/>
              </a:buClr>
              <a:buSzPct val="100000"/>
            </a:pPr>
            <a:r>
              <a:rPr lang="en" sz="2400">
                <a:solidFill>
                  <a:srgbClr val="000000"/>
                </a:solidFill>
              </a:rPr>
              <a:t>GF-256 operations</a:t>
            </a: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8" name="Shape 418"/>
        <p:cNvGrpSpPr/>
        <p:nvPr/>
      </p:nvGrpSpPr>
      <p:grpSpPr>
        <a:xfrm>
          <a:off x="0" y="0"/>
          <a:ext cx="0" cy="0"/>
          <a:chOff x="0" y="0"/>
          <a:chExt cx="0" cy="0"/>
        </a:xfrm>
      </p:grpSpPr>
      <p:sp>
        <p:nvSpPr>
          <p:cNvPr id="419" name="Shape 419"/>
          <p:cNvSpPr txBox="1"/>
          <p:nvPr>
            <p:ph type="title"/>
          </p:nvPr>
        </p:nvSpPr>
        <p:spPr>
          <a:xfrm>
            <a:off x="311700" y="216425"/>
            <a:ext cx="8520600" cy="572700"/>
          </a:xfrm>
          <a:prstGeom prst="rect">
            <a:avLst/>
          </a:prstGeom>
        </p:spPr>
        <p:txBody>
          <a:bodyPr anchorCtr="0" anchor="t" bIns="91425" lIns="91425" rIns="91425" tIns="91425">
            <a:noAutofit/>
          </a:bodyPr>
          <a:lstStyle/>
          <a:p>
            <a:pPr lvl="0" rtl="0">
              <a:spcBef>
                <a:spcPts val="0"/>
              </a:spcBef>
              <a:buNone/>
            </a:pPr>
            <a:r>
              <a:rPr lang="en"/>
              <a:t>EVM memory model offers a </a:t>
            </a:r>
            <a:r>
              <a:rPr i="1" lang="en"/>
              <a:t>lot</a:t>
            </a:r>
            <a:r>
              <a:rPr lang="en"/>
              <a:t> of space</a:t>
            </a:r>
          </a:p>
        </p:txBody>
      </p:sp>
      <p:sp>
        <p:nvSpPr>
          <p:cNvPr id="420" name="Shape 420"/>
          <p:cNvSpPr txBox="1"/>
          <p:nvPr>
            <p:ph idx="1" type="body"/>
          </p:nvPr>
        </p:nvSpPr>
        <p:spPr>
          <a:xfrm>
            <a:off x="548400" y="1056025"/>
            <a:ext cx="8520600" cy="3857100"/>
          </a:xfrm>
          <a:prstGeom prst="rect">
            <a:avLst/>
          </a:prstGeom>
        </p:spPr>
        <p:txBody>
          <a:bodyPr anchorCtr="0" anchor="t" bIns="91425" lIns="91425" rIns="91425" tIns="91425">
            <a:noAutofit/>
          </a:bodyPr>
          <a:lstStyle/>
          <a:p>
            <a:pPr lvl="0">
              <a:spcBef>
                <a:spcPts val="0"/>
              </a:spcBef>
              <a:buNone/>
            </a:pPr>
            <a:r>
              <a:rPr b="1" lang="en" sz="2400">
                <a:solidFill>
                  <a:schemeClr val="dk1"/>
                </a:solidFill>
              </a:rPr>
              <a:t>Storage: </a:t>
            </a:r>
            <a:r>
              <a:rPr lang="en" sz="2400">
                <a:solidFill>
                  <a:schemeClr val="dk1"/>
                </a:solidFill>
              </a:rPr>
              <a:t>{0,1}</a:t>
            </a:r>
            <a:r>
              <a:rPr baseline="30000" lang="en" sz="2400">
                <a:solidFill>
                  <a:schemeClr val="dk1"/>
                </a:solidFill>
              </a:rPr>
              <a:t>256</a:t>
            </a:r>
            <a:r>
              <a:rPr lang="en" sz="2400">
                <a:solidFill>
                  <a:schemeClr val="dk1"/>
                </a:solidFill>
              </a:rPr>
              <a:t>→{0,1}</a:t>
            </a:r>
            <a:r>
              <a:rPr baseline="30000" lang="en" sz="2400">
                <a:solidFill>
                  <a:schemeClr val="dk1"/>
                </a:solidFill>
              </a:rPr>
              <a:t>256</a:t>
            </a:r>
            <a:r>
              <a:rPr baseline="-25000" lang="en" sz="2400">
                <a:solidFill>
                  <a:schemeClr val="dk1"/>
                </a:solidFill>
              </a:rPr>
              <a:t>  </a:t>
            </a:r>
            <a:r>
              <a:rPr lang="en" sz="2400">
                <a:solidFill>
                  <a:schemeClr val="dk1"/>
                </a:solidFill>
              </a:rPr>
              <a:t>map (persistent)</a:t>
            </a:r>
          </a:p>
          <a:p>
            <a:pPr lvl="0">
              <a:spcBef>
                <a:spcPts val="0"/>
              </a:spcBef>
              <a:buNone/>
            </a:pPr>
            <a:r>
              <a:rPr b="1" lang="en" sz="2400">
                <a:solidFill>
                  <a:srgbClr val="000000"/>
                </a:solidFill>
              </a:rPr>
              <a:t>Memory:</a:t>
            </a:r>
            <a:r>
              <a:rPr lang="en" sz="2400">
                <a:solidFill>
                  <a:srgbClr val="000000"/>
                </a:solidFill>
              </a:rPr>
              <a:t> {0,1}</a:t>
            </a:r>
            <a:r>
              <a:rPr baseline="30000" lang="en" sz="2400">
                <a:solidFill>
                  <a:srgbClr val="000000"/>
                </a:solidFill>
              </a:rPr>
              <a:t>256</a:t>
            </a:r>
            <a:r>
              <a:rPr lang="en" sz="2400">
                <a:solidFill>
                  <a:schemeClr val="dk1"/>
                </a:solidFill>
              </a:rPr>
              <a:t>→{0,1}</a:t>
            </a:r>
            <a:r>
              <a:rPr baseline="30000" lang="en" sz="2400">
                <a:solidFill>
                  <a:schemeClr val="dk1"/>
                </a:solidFill>
              </a:rPr>
              <a:t>256</a:t>
            </a:r>
            <a:r>
              <a:rPr baseline="-25000" lang="en" sz="2400">
                <a:solidFill>
                  <a:schemeClr val="dk1"/>
                </a:solidFill>
              </a:rPr>
              <a:t>  </a:t>
            </a:r>
            <a:r>
              <a:rPr lang="en" sz="2400">
                <a:solidFill>
                  <a:schemeClr val="dk1"/>
                </a:solidFill>
              </a:rPr>
              <a:t>map (volatile between tx)</a:t>
            </a:r>
          </a:p>
          <a:p>
            <a:pPr indent="-381000" lvl="0" marL="457200" rtl="0">
              <a:spcBef>
                <a:spcPts val="0"/>
              </a:spcBef>
              <a:buClr>
                <a:srgbClr val="000000"/>
              </a:buClr>
              <a:buSzPct val="100000"/>
            </a:pPr>
            <a:r>
              <a:rPr lang="en" sz="2400">
                <a:solidFill>
                  <a:srgbClr val="000000"/>
                </a:solidFill>
              </a:rPr>
              <a:t>in other words, both can represent 2</a:t>
            </a:r>
            <a:r>
              <a:rPr baseline="30000" lang="en" sz="2400">
                <a:solidFill>
                  <a:srgbClr val="000000"/>
                </a:solidFill>
              </a:rPr>
              <a:t>264</a:t>
            </a:r>
            <a:r>
              <a:rPr lang="en" sz="2400">
                <a:solidFill>
                  <a:srgbClr val="000000"/>
                </a:solidFill>
              </a:rPr>
              <a:t> bits!</a:t>
            </a:r>
          </a:p>
          <a:p>
            <a:pPr indent="-381000" lvl="0" marL="457200" rtl="0">
              <a:spcBef>
                <a:spcPts val="0"/>
              </a:spcBef>
              <a:buClr>
                <a:srgbClr val="000000"/>
              </a:buClr>
              <a:buSzPct val="100000"/>
            </a:pPr>
            <a:r>
              <a:rPr lang="en" sz="2400">
                <a:solidFill>
                  <a:srgbClr val="000000"/>
                </a:solidFill>
              </a:rPr>
              <a:t>arranged in 256-bit words</a:t>
            </a:r>
          </a:p>
          <a:p>
            <a:pPr indent="-381000" lvl="0" marL="457200" rtl="0">
              <a:spcBef>
                <a:spcPts val="0"/>
              </a:spcBef>
              <a:buClr>
                <a:srgbClr val="000000"/>
              </a:buClr>
              <a:buSzPct val="100000"/>
            </a:pPr>
            <a:r>
              <a:rPr lang="en" sz="2400">
                <a:solidFill>
                  <a:srgbClr val="000000"/>
                </a:solidFill>
              </a:rPr>
              <a:t>all memory is zero-initialized</a:t>
            </a:r>
          </a:p>
          <a:p>
            <a:pPr lvl="0" rtl="0">
              <a:spcBef>
                <a:spcPts val="0"/>
              </a:spcBef>
              <a:buNone/>
            </a:pPr>
            <a:r>
              <a:t/>
            </a:r>
            <a:endParaRPr sz="2400">
              <a:solidFill>
                <a:srgbClr val="000000"/>
              </a:solidFill>
            </a:endParaRPr>
          </a:p>
          <a:p>
            <a:pPr lvl="0" rtl="0">
              <a:spcBef>
                <a:spcPts val="0"/>
              </a:spcBef>
              <a:buNone/>
            </a:pPr>
            <a:r>
              <a:t/>
            </a:r>
            <a:endParaRPr sz="2400">
              <a:solidFill>
                <a:srgbClr val="000000"/>
              </a:solidFill>
            </a:endParaRPr>
          </a:p>
        </p:txBody>
      </p:sp>
      <p:sp>
        <p:nvSpPr>
          <p:cNvPr id="421" name="Shape 421"/>
          <p:cNvSpPr/>
          <p:nvPr/>
        </p:nvSpPr>
        <p:spPr>
          <a:xfrm>
            <a:off x="792000" y="3932725"/>
            <a:ext cx="7956600" cy="737400"/>
          </a:xfrm>
          <a:prstGeom prst="roundRect">
            <a:avLst>
              <a:gd fmla="val 16667" name="adj"/>
            </a:avLst>
          </a:prstGeom>
          <a:solidFill>
            <a:srgbClr val="EA9999"/>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lgn="ctr">
              <a:spcBef>
                <a:spcPts val="0"/>
              </a:spcBef>
              <a:buNone/>
            </a:pPr>
            <a:r>
              <a:rPr lang="en" sz="1800"/>
              <a:t>Storage in Ethereum is </a:t>
            </a:r>
            <a:r>
              <a:rPr b="1" lang="en" sz="1800"/>
              <a:t>very</a:t>
            </a:r>
            <a:r>
              <a:rPr lang="en" sz="1800"/>
              <a:t> expensive. Limiting memory use is critical</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1"/>
                                        </p:tgtEl>
                                        <p:attrNameLst>
                                          <p:attrName>style.visibility</p:attrName>
                                        </p:attrNameLst>
                                      </p:cBhvr>
                                      <p:to>
                                        <p:strVal val="visible"/>
                                      </p:to>
                                    </p:set>
                                    <p:animEffect filter="fade" transition="in">
                                      <p:cBhvr>
                                        <p:cTn dur="1000"/>
                                        <p:tgtEl>
                                          <p:spTgt spid="42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5" name="Shape 425"/>
        <p:cNvGrpSpPr/>
        <p:nvPr/>
      </p:nvGrpSpPr>
      <p:grpSpPr>
        <a:xfrm>
          <a:off x="0" y="0"/>
          <a:ext cx="0" cy="0"/>
          <a:chOff x="0" y="0"/>
          <a:chExt cx="0" cy="0"/>
        </a:xfrm>
      </p:grpSpPr>
      <p:sp>
        <p:nvSpPr>
          <p:cNvPr id="426" name="Shape 426"/>
          <p:cNvSpPr txBox="1"/>
          <p:nvPr>
            <p:ph type="title"/>
          </p:nvPr>
        </p:nvSpPr>
        <p:spPr>
          <a:xfrm>
            <a:off x="311700" y="216425"/>
            <a:ext cx="8520600" cy="572700"/>
          </a:xfrm>
          <a:prstGeom prst="rect">
            <a:avLst/>
          </a:prstGeom>
        </p:spPr>
        <p:txBody>
          <a:bodyPr anchorCtr="0" anchor="t" bIns="91425" lIns="91425" rIns="91425" tIns="91425">
            <a:noAutofit/>
          </a:bodyPr>
          <a:lstStyle/>
          <a:p>
            <a:pPr lvl="0" rtl="0">
              <a:spcBef>
                <a:spcPts val="0"/>
              </a:spcBef>
              <a:buNone/>
            </a:pPr>
            <a:r>
              <a:rPr lang="en"/>
              <a:t>EVM provides basic API for I/O</a:t>
            </a:r>
          </a:p>
        </p:txBody>
      </p:sp>
      <p:sp>
        <p:nvSpPr>
          <p:cNvPr id="427" name="Shape 427"/>
          <p:cNvSpPr txBox="1"/>
          <p:nvPr>
            <p:ph idx="1" type="body"/>
          </p:nvPr>
        </p:nvSpPr>
        <p:spPr>
          <a:xfrm>
            <a:off x="548400" y="1056025"/>
            <a:ext cx="8520600" cy="3857100"/>
          </a:xfrm>
          <a:prstGeom prst="rect">
            <a:avLst/>
          </a:prstGeom>
        </p:spPr>
        <p:txBody>
          <a:bodyPr anchorCtr="0" anchor="t" bIns="91425" lIns="91425" rIns="91425" tIns="91425">
            <a:noAutofit/>
          </a:bodyPr>
          <a:lstStyle/>
          <a:p>
            <a:pPr lvl="0">
              <a:spcBef>
                <a:spcPts val="0"/>
              </a:spcBef>
              <a:buNone/>
            </a:pPr>
            <a:r>
              <a:rPr b="1" lang="en" sz="2400">
                <a:solidFill>
                  <a:schemeClr val="dk1"/>
                </a:solidFill>
              </a:rPr>
              <a:t>Input</a:t>
            </a:r>
            <a:r>
              <a:rPr b="1" lang="en" sz="2400">
                <a:solidFill>
                  <a:schemeClr val="dk1"/>
                </a:solidFill>
              </a:rPr>
              <a:t>:</a:t>
            </a:r>
          </a:p>
          <a:p>
            <a:pPr indent="-381000" lvl="0" marL="457200" rtl="0">
              <a:spcBef>
                <a:spcPts val="0"/>
              </a:spcBef>
              <a:buClr>
                <a:schemeClr val="dk1"/>
              </a:buClr>
              <a:buSzPct val="100000"/>
            </a:pPr>
            <a:r>
              <a:rPr lang="en" sz="2400">
                <a:solidFill>
                  <a:schemeClr val="dk1"/>
                </a:solidFill>
              </a:rPr>
              <a:t>tx info: sender, value, gas limit</a:t>
            </a:r>
          </a:p>
          <a:p>
            <a:pPr indent="-381000" lvl="0" marL="457200" rtl="0">
              <a:spcBef>
                <a:spcPts val="0"/>
              </a:spcBef>
              <a:buClr>
                <a:schemeClr val="dk1"/>
              </a:buClr>
              <a:buSzPct val="100000"/>
            </a:pPr>
            <a:r>
              <a:rPr lang="en" sz="2400">
                <a:solidFill>
                  <a:schemeClr val="dk1"/>
                </a:solidFill>
              </a:rPr>
              <a:t>resource use: gas remaining, memory used</a:t>
            </a:r>
          </a:p>
          <a:p>
            <a:pPr indent="-381000" lvl="0" marL="457200" rtl="0">
              <a:spcBef>
                <a:spcPts val="0"/>
              </a:spcBef>
              <a:buClr>
                <a:schemeClr val="dk1"/>
              </a:buClr>
              <a:buSzPct val="100000"/>
            </a:pPr>
            <a:r>
              <a:rPr lang="en" sz="2400">
                <a:solidFill>
                  <a:schemeClr val="dk1"/>
                </a:solidFill>
              </a:rPr>
              <a:t>block info: depth, timestamp, miner, hash</a:t>
            </a:r>
          </a:p>
          <a:p>
            <a:pPr lvl="0" rtl="0">
              <a:spcBef>
                <a:spcPts val="0"/>
              </a:spcBef>
              <a:buClr>
                <a:srgbClr val="000000"/>
              </a:buClr>
              <a:buSzPct val="45833"/>
              <a:buNone/>
            </a:pPr>
            <a:r>
              <a:rPr b="1" lang="en" sz="2400">
                <a:solidFill>
                  <a:schemeClr val="dk1"/>
                </a:solidFill>
              </a:rPr>
              <a:t>Output:</a:t>
            </a:r>
          </a:p>
          <a:p>
            <a:pPr indent="-381000" lvl="0" marL="457200" rtl="0">
              <a:spcBef>
                <a:spcPts val="0"/>
              </a:spcBef>
              <a:buClr>
                <a:schemeClr val="dk1"/>
              </a:buClr>
              <a:buSzPct val="100000"/>
            </a:pPr>
            <a:r>
              <a:rPr lang="en" sz="2400">
                <a:solidFill>
                  <a:schemeClr val="dk1"/>
                </a:solidFill>
              </a:rPr>
              <a:t>send messages (call other contracts and/or send money)</a:t>
            </a:r>
          </a:p>
          <a:p>
            <a:pPr indent="-381000" lvl="0" marL="457200" rtl="0">
              <a:spcBef>
                <a:spcPts val="0"/>
              </a:spcBef>
              <a:buClr>
                <a:schemeClr val="dk1"/>
              </a:buClr>
              <a:buSzPct val="100000"/>
            </a:pPr>
            <a:r>
              <a:rPr lang="en" sz="2400">
                <a:solidFill>
                  <a:schemeClr val="dk1"/>
                </a:solidFill>
              </a:rPr>
              <a:t>write to logs</a:t>
            </a:r>
          </a:p>
          <a:p>
            <a:pPr indent="-381000" lvl="0" marL="457200" rtl="0">
              <a:spcBef>
                <a:spcPts val="0"/>
              </a:spcBef>
              <a:buClr>
                <a:schemeClr val="dk1"/>
              </a:buClr>
              <a:buSzPct val="100000"/>
            </a:pPr>
            <a:r>
              <a:rPr lang="en" sz="2400">
                <a:solidFill>
                  <a:schemeClr val="dk1"/>
                </a:solidFill>
              </a:rPr>
              <a:t>self destruct</a:t>
            </a: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1" name="Shape 431"/>
        <p:cNvGrpSpPr/>
        <p:nvPr/>
      </p:nvGrpSpPr>
      <p:grpSpPr>
        <a:xfrm>
          <a:off x="0" y="0"/>
          <a:ext cx="0" cy="0"/>
          <a:chOff x="0" y="0"/>
          <a:chExt cx="0" cy="0"/>
        </a:xfrm>
      </p:grpSpPr>
      <p:sp>
        <p:nvSpPr>
          <p:cNvPr id="432" name="Shape 432"/>
          <p:cNvSpPr txBox="1"/>
          <p:nvPr>
            <p:ph type="title"/>
          </p:nvPr>
        </p:nvSpPr>
        <p:spPr>
          <a:xfrm>
            <a:off x="311700" y="216425"/>
            <a:ext cx="8520600" cy="572700"/>
          </a:xfrm>
          <a:prstGeom prst="rect">
            <a:avLst/>
          </a:prstGeom>
        </p:spPr>
        <p:txBody>
          <a:bodyPr anchorCtr="0" anchor="t" bIns="91425" lIns="91425" rIns="91425" tIns="91425">
            <a:noAutofit/>
          </a:bodyPr>
          <a:lstStyle/>
          <a:p>
            <a:pPr lvl="0" rtl="0">
              <a:spcBef>
                <a:spcPts val="0"/>
              </a:spcBef>
              <a:buNone/>
            </a:pPr>
            <a:r>
              <a:rPr lang="en"/>
              <a:t>Three levels of contract call in Ethereum</a:t>
            </a:r>
          </a:p>
        </p:txBody>
      </p:sp>
      <p:graphicFrame>
        <p:nvGraphicFramePr>
          <p:cNvPr id="433" name="Shape 433"/>
          <p:cNvGraphicFramePr/>
          <p:nvPr/>
        </p:nvGraphicFramePr>
        <p:xfrm>
          <a:off x="598375" y="2654725"/>
          <a:ext cx="3000000" cy="3000000"/>
        </p:xfrm>
        <a:graphic>
          <a:graphicData uri="http://schemas.openxmlformats.org/drawingml/2006/table">
            <a:tbl>
              <a:tblPr>
                <a:noFill/>
                <a:tableStyleId>{2C612576-BE22-43A4-B1D1-E4ED512030DF}</a:tableStyleId>
              </a:tblPr>
              <a:tblGrid>
                <a:gridCol w="1708475"/>
                <a:gridCol w="1854150"/>
                <a:gridCol w="1936050"/>
                <a:gridCol w="2418550"/>
              </a:tblGrid>
              <a:tr h="396200">
                <a:tc>
                  <a:txBody>
                    <a:bodyPr>
                      <a:noAutofit/>
                    </a:bodyPr>
                    <a:lstStyle/>
                    <a:p>
                      <a:pPr lvl="0">
                        <a:spcBef>
                          <a:spcPts val="0"/>
                        </a:spcBef>
                        <a:buNone/>
                      </a:pPr>
                      <a:r>
                        <a:t/>
                      </a:r>
                      <a:endParaRPr/>
                    </a:p>
                  </a:txBody>
                  <a:tcPr marT="91425" marB="91425" marR="91425" marL="91425"/>
                </a:tc>
                <a:tc>
                  <a:txBody>
                    <a:bodyPr>
                      <a:noAutofit/>
                    </a:bodyPr>
                    <a:lstStyle/>
                    <a:p>
                      <a:pPr lvl="0" algn="ctr">
                        <a:spcBef>
                          <a:spcPts val="0"/>
                        </a:spcBef>
                        <a:buNone/>
                      </a:pPr>
                      <a:r>
                        <a:rPr b="1" lang="en">
                          <a:latin typeface="Courier New"/>
                          <a:ea typeface="Courier New"/>
                          <a:cs typeface="Courier New"/>
                          <a:sym typeface="Courier New"/>
                        </a:rPr>
                        <a:t>CALL</a:t>
                      </a:r>
                    </a:p>
                  </a:txBody>
                  <a:tcPr marT="91425" marB="91425" marR="91425" marL="91425"/>
                </a:tc>
                <a:tc>
                  <a:txBody>
                    <a:bodyPr>
                      <a:noAutofit/>
                    </a:bodyPr>
                    <a:lstStyle/>
                    <a:p>
                      <a:pPr lvl="0" algn="ctr">
                        <a:spcBef>
                          <a:spcPts val="0"/>
                        </a:spcBef>
                        <a:buNone/>
                      </a:pPr>
                      <a:r>
                        <a:rPr b="1" lang="en">
                          <a:latin typeface="Courier New"/>
                          <a:ea typeface="Courier New"/>
                          <a:cs typeface="Courier New"/>
                          <a:sym typeface="Courier New"/>
                        </a:rPr>
                        <a:t>CALLCODE</a:t>
                      </a:r>
                    </a:p>
                  </a:txBody>
                  <a:tcPr marT="91425" marB="91425" marR="91425" marL="91425"/>
                </a:tc>
                <a:tc>
                  <a:txBody>
                    <a:bodyPr>
                      <a:noAutofit/>
                    </a:bodyPr>
                    <a:lstStyle/>
                    <a:p>
                      <a:pPr lvl="0" algn="ctr">
                        <a:spcBef>
                          <a:spcPts val="0"/>
                        </a:spcBef>
                        <a:buNone/>
                      </a:pPr>
                      <a:r>
                        <a:rPr b="1" lang="en">
                          <a:latin typeface="Courier New"/>
                          <a:ea typeface="Courier New"/>
                          <a:cs typeface="Courier New"/>
                          <a:sym typeface="Courier New"/>
                        </a:rPr>
                        <a:t>DELEGATE CALL</a:t>
                      </a:r>
                    </a:p>
                  </a:txBody>
                  <a:tcPr marT="91425" marB="91425" marR="91425" marL="91425"/>
                </a:tc>
              </a:tr>
              <a:tr h="381000">
                <a:tc>
                  <a:txBody>
                    <a:bodyPr>
                      <a:noAutofit/>
                    </a:bodyPr>
                    <a:lstStyle/>
                    <a:p>
                      <a:pPr lvl="0">
                        <a:spcBef>
                          <a:spcPts val="0"/>
                        </a:spcBef>
                        <a:buNone/>
                      </a:pPr>
                      <a:r>
                        <a:rPr lang="en"/>
                        <a:t>msg.sender</a:t>
                      </a:r>
                    </a:p>
                  </a:txBody>
                  <a:tcPr marT="91425" marB="91425" marR="91425" marL="91425"/>
                </a:tc>
                <a:tc gridSpan="2">
                  <a:txBody>
                    <a:bodyPr>
                      <a:noAutofit/>
                    </a:bodyPr>
                    <a:lstStyle/>
                    <a:p>
                      <a:pPr lvl="0" algn="ctr">
                        <a:spcBef>
                          <a:spcPts val="0"/>
                        </a:spcBef>
                        <a:buNone/>
                      </a:pPr>
                      <a:r>
                        <a:rPr lang="en"/>
                        <a:t>A</a:t>
                      </a:r>
                    </a:p>
                  </a:txBody>
                  <a:tcPr marT="91425" marB="91425" marR="91425" marL="91425"/>
                </a:tc>
                <a:tc hMerge="1"/>
                <a:tc>
                  <a:txBody>
                    <a:bodyPr>
                      <a:noAutofit/>
                    </a:bodyPr>
                    <a:lstStyle/>
                    <a:p>
                      <a:pPr lvl="0" algn="ctr">
                        <a:spcBef>
                          <a:spcPts val="0"/>
                        </a:spcBef>
                        <a:buNone/>
                      </a:pPr>
                      <a:r>
                        <a:rPr lang="en"/>
                        <a:t>B</a:t>
                      </a:r>
                    </a:p>
                  </a:txBody>
                  <a:tcPr marT="91425" marB="91425" marR="91425" marL="91425"/>
                </a:tc>
              </a:tr>
              <a:tr h="396200">
                <a:tc>
                  <a:txBody>
                    <a:bodyPr>
                      <a:noAutofit/>
                    </a:bodyPr>
                    <a:lstStyle/>
                    <a:p>
                      <a:pPr lvl="0">
                        <a:spcBef>
                          <a:spcPts val="0"/>
                        </a:spcBef>
                        <a:buNone/>
                      </a:pPr>
                      <a:r>
                        <a:rPr lang="en"/>
                        <a:t>v</a:t>
                      </a:r>
                      <a:r>
                        <a:rPr lang="en"/>
                        <a:t>alue </a:t>
                      </a:r>
                    </a:p>
                  </a:txBody>
                  <a:tcPr marT="91425" marB="91425" marR="91425" marL="91425"/>
                </a:tc>
                <a:tc gridSpan="3">
                  <a:txBody>
                    <a:bodyPr>
                      <a:noAutofit/>
                    </a:bodyPr>
                    <a:lstStyle/>
                    <a:p>
                      <a:pPr lvl="0" rtl="0" algn="ctr">
                        <a:spcBef>
                          <a:spcPts val="0"/>
                        </a:spcBef>
                        <a:buNone/>
                      </a:pPr>
                      <a:r>
                        <a:rPr lang="en"/>
                        <a:t>x</a:t>
                      </a:r>
                      <a:r>
                        <a:rPr lang="en"/>
                        <a:t>’≤ B.balance</a:t>
                      </a:r>
                    </a:p>
                  </a:txBody>
                  <a:tcPr marT="91425" marB="91425" marR="91425" marL="91425"/>
                </a:tc>
                <a:tc hMerge="1"/>
                <a:tc hMerge="1"/>
              </a:tr>
              <a:tr h="381000">
                <a:tc>
                  <a:txBody>
                    <a:bodyPr>
                      <a:noAutofit/>
                    </a:bodyPr>
                    <a:lstStyle/>
                    <a:p>
                      <a:pPr lvl="0">
                        <a:spcBef>
                          <a:spcPts val="0"/>
                        </a:spcBef>
                        <a:buNone/>
                      </a:pPr>
                      <a:r>
                        <a:rPr lang="en"/>
                        <a:t>data</a:t>
                      </a:r>
                    </a:p>
                  </a:txBody>
                  <a:tcPr marT="91425" marB="91425" marR="91425" marL="91425"/>
                </a:tc>
                <a:tc gridSpan="3">
                  <a:txBody>
                    <a:bodyPr>
                      <a:noAutofit/>
                    </a:bodyPr>
                    <a:lstStyle/>
                    <a:p>
                      <a:pPr lvl="0" algn="ctr">
                        <a:spcBef>
                          <a:spcPts val="0"/>
                        </a:spcBef>
                        <a:buNone/>
                      </a:pPr>
                      <a:r>
                        <a:rPr lang="en"/>
                        <a:t>(as specified)</a:t>
                      </a:r>
                    </a:p>
                  </a:txBody>
                  <a:tcPr marT="91425" marB="91425" marR="91425" marL="91425"/>
                </a:tc>
                <a:tc hMerge="1"/>
                <a:tc hMerge="1"/>
              </a:tr>
              <a:tr h="381000">
                <a:tc>
                  <a:txBody>
                    <a:bodyPr>
                      <a:noAutofit/>
                    </a:bodyPr>
                    <a:lstStyle/>
                    <a:p>
                      <a:pPr lvl="0" rtl="0">
                        <a:spcBef>
                          <a:spcPts val="0"/>
                        </a:spcBef>
                        <a:buNone/>
                      </a:pPr>
                      <a:r>
                        <a:rPr lang="en"/>
                        <a:t>startgas</a:t>
                      </a:r>
                    </a:p>
                  </a:txBody>
                  <a:tcPr marT="91425" marB="91425" marR="91425" marL="91425"/>
                </a:tc>
                <a:tc gridSpan="3">
                  <a:txBody>
                    <a:bodyPr>
                      <a:noAutofit/>
                    </a:bodyPr>
                    <a:lstStyle/>
                    <a:p>
                      <a:pPr lvl="0" rtl="0" algn="ctr">
                        <a:spcBef>
                          <a:spcPts val="0"/>
                        </a:spcBef>
                        <a:buNone/>
                      </a:pPr>
                      <a:r>
                        <a:rPr lang="en"/>
                        <a:t>s</a:t>
                      </a:r>
                      <a:r>
                        <a:rPr lang="en"/>
                        <a:t>’ </a:t>
                      </a:r>
                      <a:r>
                        <a:rPr lang="en">
                          <a:solidFill>
                            <a:schemeClr val="dk1"/>
                          </a:solidFill>
                        </a:rPr>
                        <a:t>≤</a:t>
                      </a:r>
                      <a:r>
                        <a:rPr lang="en"/>
                        <a:t> gas remaining</a:t>
                      </a:r>
                    </a:p>
                  </a:txBody>
                  <a:tcPr marT="91425" marB="91425" marR="91425" marL="91425"/>
                </a:tc>
                <a:tc hMerge="1"/>
                <a:tc hMerge="1"/>
              </a:tr>
              <a:tr h="381000">
                <a:tc>
                  <a:txBody>
                    <a:bodyPr>
                      <a:noAutofit/>
                    </a:bodyPr>
                    <a:lstStyle/>
                    <a:p>
                      <a:pPr lvl="0" rtl="0">
                        <a:spcBef>
                          <a:spcPts val="0"/>
                        </a:spcBef>
                        <a:buNone/>
                      </a:pPr>
                      <a:r>
                        <a:rPr lang="en"/>
                        <a:t>s</a:t>
                      </a:r>
                      <a:r>
                        <a:rPr lang="en"/>
                        <a:t>torage updated</a:t>
                      </a:r>
                    </a:p>
                  </a:txBody>
                  <a:tcPr marT="91425" marB="91425" marR="91425" marL="91425"/>
                </a:tc>
                <a:tc>
                  <a:txBody>
                    <a:bodyPr>
                      <a:noAutofit/>
                    </a:bodyPr>
                    <a:lstStyle/>
                    <a:p>
                      <a:pPr lvl="0" rtl="0" algn="ctr">
                        <a:spcBef>
                          <a:spcPts val="0"/>
                        </a:spcBef>
                        <a:buNone/>
                      </a:pPr>
                      <a:r>
                        <a:rPr lang="en"/>
                        <a:t>C</a:t>
                      </a:r>
                    </a:p>
                  </a:txBody>
                  <a:tcPr marT="91425" marB="91425" marR="91425" marL="91425"/>
                </a:tc>
                <a:tc gridSpan="2">
                  <a:txBody>
                    <a:bodyPr>
                      <a:noAutofit/>
                    </a:bodyPr>
                    <a:lstStyle/>
                    <a:p>
                      <a:pPr lvl="0" algn="ctr">
                        <a:spcBef>
                          <a:spcPts val="0"/>
                        </a:spcBef>
                        <a:buNone/>
                      </a:pPr>
                      <a:r>
                        <a:rPr lang="en"/>
                        <a:t>B</a:t>
                      </a:r>
                    </a:p>
                  </a:txBody>
                  <a:tcPr marT="91425" marB="91425" marR="91425" marL="91425"/>
                </a:tc>
                <a:tc hMerge="1"/>
              </a:tr>
            </a:tbl>
          </a:graphicData>
        </a:graphic>
      </p:graphicFrame>
      <p:graphicFrame>
        <p:nvGraphicFramePr>
          <p:cNvPr id="434" name="Shape 434"/>
          <p:cNvGraphicFramePr/>
          <p:nvPr/>
        </p:nvGraphicFramePr>
        <p:xfrm>
          <a:off x="606725" y="1322850"/>
          <a:ext cx="3000000" cy="3000000"/>
        </p:xfrm>
        <a:graphic>
          <a:graphicData uri="http://schemas.openxmlformats.org/drawingml/2006/table">
            <a:tbl>
              <a:tblPr>
                <a:noFill/>
                <a:tableStyleId>{2C612576-BE22-43A4-B1D1-E4ED512030DF}</a:tableStyleId>
              </a:tblPr>
              <a:tblGrid>
                <a:gridCol w="958900"/>
                <a:gridCol w="958900"/>
                <a:gridCol w="1086350"/>
                <a:gridCol w="1100975"/>
                <a:gridCol w="1401700"/>
                <a:gridCol w="1123825"/>
                <a:gridCol w="1299875"/>
              </a:tblGrid>
              <a:tr h="381000">
                <a:tc>
                  <a:txBody>
                    <a:bodyPr>
                      <a:noAutofit/>
                    </a:bodyPr>
                    <a:lstStyle/>
                    <a:p>
                      <a:pPr lvl="0" rtl="0" algn="ctr">
                        <a:spcBef>
                          <a:spcPts val="0"/>
                        </a:spcBef>
                        <a:buNone/>
                      </a:pPr>
                      <a:r>
                        <a:rPr lang="en" sz="1800"/>
                        <a:t>from</a:t>
                      </a:r>
                    </a:p>
                  </a:txBody>
                  <a:tcPr marT="91425" marB="91425" marR="91425" marL="91425">
                    <a:solidFill>
                      <a:srgbClr val="EAD1DC"/>
                    </a:solidFill>
                  </a:tcPr>
                </a:tc>
                <a:tc>
                  <a:txBody>
                    <a:bodyPr>
                      <a:noAutofit/>
                    </a:bodyPr>
                    <a:lstStyle/>
                    <a:p>
                      <a:pPr lvl="0" rtl="0" algn="ctr">
                        <a:spcBef>
                          <a:spcPts val="0"/>
                        </a:spcBef>
                        <a:buNone/>
                      </a:pPr>
                      <a:r>
                        <a:rPr lang="en" sz="1800"/>
                        <a:t>sig, n</a:t>
                      </a:r>
                    </a:p>
                  </a:txBody>
                  <a:tcPr marT="91425" marB="91425" marR="91425" marL="91425">
                    <a:solidFill>
                      <a:srgbClr val="D0E0E3"/>
                    </a:solidFill>
                  </a:tcPr>
                </a:tc>
                <a:tc>
                  <a:txBody>
                    <a:bodyPr>
                      <a:noAutofit/>
                    </a:bodyPr>
                    <a:lstStyle/>
                    <a:p>
                      <a:pPr lvl="0" rtl="0" algn="ctr">
                        <a:spcBef>
                          <a:spcPts val="0"/>
                        </a:spcBef>
                        <a:buNone/>
                      </a:pPr>
                      <a:r>
                        <a:rPr lang="en" sz="1800"/>
                        <a:t>to</a:t>
                      </a:r>
                    </a:p>
                  </a:txBody>
                  <a:tcPr marT="91425" marB="91425" marR="91425" marL="91425">
                    <a:solidFill>
                      <a:srgbClr val="FCE5CD"/>
                    </a:solidFill>
                  </a:tcPr>
                </a:tc>
                <a:tc>
                  <a:txBody>
                    <a:bodyPr>
                      <a:noAutofit/>
                    </a:bodyPr>
                    <a:lstStyle/>
                    <a:p>
                      <a:pPr lvl="0" rtl="0" algn="ctr">
                        <a:spcBef>
                          <a:spcPts val="0"/>
                        </a:spcBef>
                        <a:buNone/>
                      </a:pPr>
                      <a:r>
                        <a:rPr lang="en" sz="1800"/>
                        <a:t>data</a:t>
                      </a:r>
                    </a:p>
                  </a:txBody>
                  <a:tcPr marT="91425" marB="91425" marR="91425" marL="91425">
                    <a:solidFill>
                      <a:srgbClr val="B6D7A8"/>
                    </a:solidFill>
                  </a:tcPr>
                </a:tc>
                <a:tc>
                  <a:txBody>
                    <a:bodyPr>
                      <a:noAutofit/>
                    </a:bodyPr>
                    <a:lstStyle/>
                    <a:p>
                      <a:pPr lvl="0" rtl="0" algn="ctr">
                        <a:spcBef>
                          <a:spcPts val="0"/>
                        </a:spcBef>
                        <a:buNone/>
                      </a:pPr>
                      <a:r>
                        <a:rPr lang="en" sz="1800"/>
                        <a:t>value</a:t>
                      </a:r>
                    </a:p>
                  </a:txBody>
                  <a:tcPr marT="91425" marB="91425" marR="91425" marL="91425">
                    <a:solidFill>
                      <a:srgbClr val="FFE599"/>
                    </a:solidFill>
                  </a:tcPr>
                </a:tc>
                <a:tc>
                  <a:txBody>
                    <a:bodyPr>
                      <a:noAutofit/>
                    </a:bodyPr>
                    <a:lstStyle/>
                    <a:p>
                      <a:pPr lvl="0" rtl="0" algn="ctr">
                        <a:spcBef>
                          <a:spcPts val="0"/>
                        </a:spcBef>
                        <a:buNone/>
                      </a:pPr>
                      <a:r>
                        <a:rPr lang="en" sz="1800"/>
                        <a:t>startgas</a:t>
                      </a:r>
                    </a:p>
                  </a:txBody>
                  <a:tcPr marT="91425" marB="91425" marR="91425" marL="91425">
                    <a:solidFill>
                      <a:srgbClr val="EA9999"/>
                    </a:solidFill>
                  </a:tcPr>
                </a:tc>
                <a:tc>
                  <a:txBody>
                    <a:bodyPr>
                      <a:noAutofit/>
                    </a:bodyPr>
                    <a:lstStyle/>
                    <a:p>
                      <a:pPr lvl="0" rtl="0" algn="ctr">
                        <a:spcBef>
                          <a:spcPts val="0"/>
                        </a:spcBef>
                        <a:buNone/>
                      </a:pPr>
                      <a:r>
                        <a:rPr lang="en" sz="1800"/>
                        <a:t>gasprice</a:t>
                      </a:r>
                    </a:p>
                  </a:txBody>
                  <a:tcPr marT="91425" marB="91425" marR="91425" marL="91425">
                    <a:solidFill>
                      <a:srgbClr val="A4C2F4"/>
                    </a:solidFill>
                  </a:tcPr>
                </a:tc>
              </a:tr>
              <a:tr h="457175">
                <a:tc>
                  <a:txBody>
                    <a:bodyPr>
                      <a:noAutofit/>
                    </a:bodyPr>
                    <a:lstStyle/>
                    <a:p>
                      <a:pPr lvl="0" rtl="0" algn="ctr">
                        <a:spcBef>
                          <a:spcPts val="0"/>
                        </a:spcBef>
                        <a:buNone/>
                      </a:pPr>
                      <a:r>
                        <a:rPr lang="en" sz="1800"/>
                        <a:t>A</a:t>
                      </a:r>
                    </a:p>
                  </a:txBody>
                  <a:tcPr marT="91425" marB="91425" marR="91425" marL="91425"/>
                </a:tc>
                <a:tc>
                  <a:txBody>
                    <a:bodyPr>
                      <a:noAutofit/>
                    </a:bodyPr>
                    <a:lstStyle/>
                    <a:p>
                      <a:pPr lvl="0" rtl="0" algn="ctr">
                        <a:spcBef>
                          <a:spcPts val="0"/>
                        </a:spcBef>
                        <a:buNone/>
                      </a:pPr>
                      <a:r>
                        <a:rPr lang="en" sz="1800"/>
                        <a:t>sig</a:t>
                      </a:r>
                    </a:p>
                  </a:txBody>
                  <a:tcPr marT="91425" marB="91425" marR="91425" marL="91425"/>
                </a:tc>
                <a:tc>
                  <a:txBody>
                    <a:bodyPr>
                      <a:noAutofit/>
                    </a:bodyPr>
                    <a:lstStyle/>
                    <a:p>
                      <a:pPr lvl="0" rtl="0" algn="ctr">
                        <a:spcBef>
                          <a:spcPts val="0"/>
                        </a:spcBef>
                        <a:buNone/>
                      </a:pPr>
                      <a:r>
                        <a:rPr lang="en" sz="1800"/>
                        <a:t>B</a:t>
                      </a:r>
                    </a:p>
                  </a:txBody>
                  <a:tcPr marT="91425" marB="91425" marR="91425" marL="91425"/>
                </a:tc>
                <a:tc>
                  <a:txBody>
                    <a:bodyPr>
                      <a:noAutofit/>
                    </a:bodyPr>
                    <a:lstStyle/>
                    <a:p>
                      <a:pPr lvl="0" rtl="0" algn="ctr">
                        <a:spcBef>
                          <a:spcPts val="0"/>
                        </a:spcBef>
                        <a:buNone/>
                      </a:pPr>
                      <a:r>
                        <a:rPr lang="en" sz="1800"/>
                        <a:t>d</a:t>
                      </a:r>
                    </a:p>
                  </a:txBody>
                  <a:tcPr marT="91425" marB="91425" marR="91425" marL="91425"/>
                </a:tc>
                <a:tc>
                  <a:txBody>
                    <a:bodyPr>
                      <a:noAutofit/>
                    </a:bodyPr>
                    <a:lstStyle/>
                    <a:p>
                      <a:pPr lvl="0" rtl="0" algn="ctr">
                        <a:spcBef>
                          <a:spcPts val="0"/>
                        </a:spcBef>
                        <a:buNone/>
                      </a:pPr>
                      <a:r>
                        <a:rPr lang="en" sz="1800"/>
                        <a:t>x</a:t>
                      </a:r>
                    </a:p>
                  </a:txBody>
                  <a:tcPr marT="91425" marB="91425" marR="91425" marL="91425"/>
                </a:tc>
                <a:tc>
                  <a:txBody>
                    <a:bodyPr>
                      <a:noAutofit/>
                    </a:bodyPr>
                    <a:lstStyle/>
                    <a:p>
                      <a:pPr lvl="0" rtl="0" algn="ctr">
                        <a:spcBef>
                          <a:spcPts val="0"/>
                        </a:spcBef>
                        <a:buNone/>
                      </a:pPr>
                      <a:r>
                        <a:rPr lang="en" sz="1800"/>
                        <a:t>S</a:t>
                      </a:r>
                    </a:p>
                  </a:txBody>
                  <a:tcPr marT="91425" marB="91425" marR="91425" marL="91425"/>
                </a:tc>
                <a:tc>
                  <a:txBody>
                    <a:bodyPr>
                      <a:noAutofit/>
                    </a:bodyPr>
                    <a:lstStyle/>
                    <a:p>
                      <a:pPr lvl="0" rtl="0" algn="ctr">
                        <a:spcBef>
                          <a:spcPts val="0"/>
                        </a:spcBef>
                        <a:buNone/>
                      </a:pPr>
                      <a:r>
                        <a:rPr lang="en" sz="1800"/>
                        <a:t>g</a:t>
                      </a:r>
                    </a:p>
                  </a:txBody>
                  <a:tcPr marT="91425" marB="91425" marR="91425" marL="91425"/>
                </a:tc>
              </a:tr>
            </a:tbl>
          </a:graphicData>
        </a:graphic>
      </p:graphicFrame>
      <p:sp>
        <p:nvSpPr>
          <p:cNvPr id="435" name="Shape 435"/>
          <p:cNvSpPr txBox="1"/>
          <p:nvPr>
            <p:ph idx="1" type="body"/>
          </p:nvPr>
        </p:nvSpPr>
        <p:spPr>
          <a:xfrm>
            <a:off x="606725" y="925675"/>
            <a:ext cx="8520600" cy="476400"/>
          </a:xfrm>
          <a:prstGeom prst="rect">
            <a:avLst/>
          </a:prstGeom>
        </p:spPr>
        <p:txBody>
          <a:bodyPr anchorCtr="0" anchor="t" bIns="91425" lIns="91425" rIns="91425" tIns="91425">
            <a:noAutofit/>
          </a:bodyPr>
          <a:lstStyle/>
          <a:p>
            <a:pPr lvl="0" rtl="0">
              <a:spcBef>
                <a:spcPts val="0"/>
              </a:spcBef>
              <a:buNone/>
            </a:pPr>
            <a:r>
              <a:rPr lang="en">
                <a:solidFill>
                  <a:schemeClr val="dk1"/>
                </a:solidFill>
              </a:rPr>
              <a:t>Original message:</a:t>
            </a:r>
          </a:p>
        </p:txBody>
      </p:sp>
      <p:sp>
        <p:nvSpPr>
          <p:cNvPr id="436" name="Shape 436"/>
          <p:cNvSpPr txBox="1"/>
          <p:nvPr>
            <p:ph idx="1" type="body"/>
          </p:nvPr>
        </p:nvSpPr>
        <p:spPr>
          <a:xfrm>
            <a:off x="615062" y="2241000"/>
            <a:ext cx="8520600" cy="476400"/>
          </a:xfrm>
          <a:prstGeom prst="rect">
            <a:avLst/>
          </a:prstGeom>
        </p:spPr>
        <p:txBody>
          <a:bodyPr anchorCtr="0" anchor="t" bIns="91425" lIns="91425" rIns="91425" tIns="91425">
            <a:noAutofit/>
          </a:bodyPr>
          <a:lstStyle/>
          <a:p>
            <a:pPr lvl="0" rtl="0">
              <a:spcBef>
                <a:spcPts val="0"/>
              </a:spcBef>
              <a:buNone/>
            </a:pPr>
            <a:r>
              <a:rPr lang="en">
                <a:solidFill>
                  <a:schemeClr val="dk1"/>
                </a:solidFill>
              </a:rPr>
              <a:t>Results of a call to C</a:t>
            </a:r>
            <a:r>
              <a:rPr lang="en">
                <a:solidFill>
                  <a:schemeClr val="dk1"/>
                </a:solidFill>
              </a:rPr>
              <a:t>:</a:t>
            </a: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0" name="Shape 440"/>
        <p:cNvGrpSpPr/>
        <p:nvPr/>
      </p:nvGrpSpPr>
      <p:grpSpPr>
        <a:xfrm>
          <a:off x="0" y="0"/>
          <a:ext cx="0" cy="0"/>
          <a:chOff x="0" y="0"/>
          <a:chExt cx="0" cy="0"/>
        </a:xfrm>
      </p:grpSpPr>
      <p:sp>
        <p:nvSpPr>
          <p:cNvPr id="441" name="Shape 441"/>
          <p:cNvSpPr txBox="1"/>
          <p:nvPr>
            <p:ph type="title"/>
          </p:nvPr>
        </p:nvSpPr>
        <p:spPr>
          <a:xfrm>
            <a:off x="311700" y="216425"/>
            <a:ext cx="8520600" cy="572700"/>
          </a:xfrm>
          <a:prstGeom prst="rect">
            <a:avLst/>
          </a:prstGeom>
        </p:spPr>
        <p:txBody>
          <a:bodyPr anchorCtr="0" anchor="t" bIns="91425" lIns="91425" rIns="91425" tIns="91425">
            <a:noAutofit/>
          </a:bodyPr>
          <a:lstStyle/>
          <a:p>
            <a:pPr lvl="0" rtl="0">
              <a:spcBef>
                <a:spcPts val="0"/>
              </a:spcBef>
              <a:buNone/>
            </a:pPr>
            <a:r>
              <a:rPr lang="en"/>
              <a:t>Subtleties to contract calls</a:t>
            </a:r>
          </a:p>
        </p:txBody>
      </p:sp>
      <p:sp>
        <p:nvSpPr>
          <p:cNvPr id="442" name="Shape 442"/>
          <p:cNvSpPr txBox="1"/>
          <p:nvPr>
            <p:ph idx="1" type="body"/>
          </p:nvPr>
        </p:nvSpPr>
        <p:spPr>
          <a:xfrm>
            <a:off x="548400" y="789125"/>
            <a:ext cx="8520600" cy="3857100"/>
          </a:xfrm>
          <a:prstGeom prst="rect">
            <a:avLst/>
          </a:prstGeom>
        </p:spPr>
        <p:txBody>
          <a:bodyPr anchorCtr="0" anchor="t" bIns="91425" lIns="91425" rIns="91425" tIns="91425">
            <a:noAutofit/>
          </a:bodyPr>
          <a:lstStyle/>
          <a:p>
            <a:pPr indent="-381000" lvl="0" marL="457200">
              <a:spcBef>
                <a:spcPts val="0"/>
              </a:spcBef>
              <a:buClr>
                <a:schemeClr val="dk1"/>
              </a:buClr>
              <a:buSzPct val="100000"/>
            </a:pPr>
            <a:r>
              <a:rPr b="1" lang="en" sz="2400">
                <a:solidFill>
                  <a:schemeClr val="dk1"/>
                </a:solidFill>
              </a:rPr>
              <a:t>Data: </a:t>
            </a:r>
            <a:r>
              <a:rPr lang="en" sz="2400">
                <a:solidFill>
                  <a:schemeClr val="dk1"/>
                </a:solidFill>
              </a:rPr>
              <a:t>unlimited params/return values</a:t>
            </a:r>
          </a:p>
          <a:p>
            <a:pPr indent="-381000" lvl="1" marL="914400" rtl="0">
              <a:spcBef>
                <a:spcPts val="0"/>
              </a:spcBef>
              <a:buClr>
                <a:schemeClr val="dk1"/>
              </a:buClr>
              <a:buSzPct val="100000"/>
            </a:pPr>
            <a:r>
              <a:rPr lang="en" sz="2400">
                <a:solidFill>
                  <a:schemeClr val="dk1"/>
                </a:solidFill>
              </a:rPr>
              <a:t>Direct mapped to memory address + size</a:t>
            </a:r>
          </a:p>
          <a:p>
            <a:pPr indent="0" lvl="0" marL="457200" rtl="0">
              <a:spcBef>
                <a:spcPts val="0"/>
              </a:spcBef>
              <a:buNone/>
            </a:pPr>
            <a:r>
              <a:t/>
            </a:r>
            <a:endParaRPr sz="1200">
              <a:solidFill>
                <a:schemeClr val="dk1"/>
              </a:solidFill>
            </a:endParaRPr>
          </a:p>
          <a:p>
            <a:pPr indent="-381000" lvl="0" marL="457200" rtl="0">
              <a:spcBef>
                <a:spcPts val="0"/>
              </a:spcBef>
              <a:buClr>
                <a:schemeClr val="dk1"/>
              </a:buClr>
              <a:buSzPct val="100000"/>
            </a:pPr>
            <a:r>
              <a:rPr b="1" lang="en" sz="2400">
                <a:solidFill>
                  <a:schemeClr val="dk1"/>
                </a:solidFill>
              </a:rPr>
              <a:t>Exceptions: </a:t>
            </a:r>
            <a:r>
              <a:rPr lang="en" sz="2400">
                <a:solidFill>
                  <a:schemeClr val="dk1"/>
                </a:solidFill>
              </a:rPr>
              <a:t>out of gas, bad jump, etc.</a:t>
            </a:r>
          </a:p>
          <a:p>
            <a:pPr indent="-381000" lvl="1" marL="914400" rtl="0">
              <a:spcBef>
                <a:spcPts val="0"/>
              </a:spcBef>
              <a:buClr>
                <a:schemeClr val="dk1"/>
              </a:buClr>
              <a:buSzPct val="100000"/>
            </a:pPr>
            <a:r>
              <a:rPr lang="en" sz="2400">
                <a:solidFill>
                  <a:schemeClr val="dk1"/>
                </a:solidFill>
              </a:rPr>
              <a:t>No state changes persisted</a:t>
            </a:r>
          </a:p>
          <a:p>
            <a:pPr indent="-381000" lvl="1" marL="914400" rtl="0">
              <a:spcBef>
                <a:spcPts val="0"/>
              </a:spcBef>
              <a:buClr>
                <a:schemeClr val="dk1"/>
              </a:buClr>
              <a:buSzPct val="100000"/>
            </a:pPr>
            <a:r>
              <a:rPr lang="en" sz="2400">
                <a:solidFill>
                  <a:schemeClr val="dk1"/>
                </a:solidFill>
              </a:rPr>
              <a:t>Control returns to caller</a:t>
            </a:r>
          </a:p>
          <a:p>
            <a:pPr indent="0" lvl="0" marL="457200" rtl="0">
              <a:spcBef>
                <a:spcPts val="0"/>
              </a:spcBef>
              <a:buNone/>
            </a:pPr>
            <a:r>
              <a:t/>
            </a:r>
            <a:endParaRPr sz="1200">
              <a:solidFill>
                <a:schemeClr val="dk1"/>
              </a:solidFill>
            </a:endParaRPr>
          </a:p>
          <a:p>
            <a:pPr indent="-381000" lvl="0" marL="457200" rtl="0">
              <a:spcBef>
                <a:spcPts val="0"/>
              </a:spcBef>
              <a:buClr>
                <a:schemeClr val="dk1"/>
              </a:buClr>
              <a:buSzPct val="100000"/>
            </a:pPr>
            <a:r>
              <a:rPr b="1" lang="en" sz="2400">
                <a:solidFill>
                  <a:schemeClr val="dk1"/>
                </a:solidFill>
              </a:rPr>
              <a:t>Call stack limit: </a:t>
            </a:r>
            <a:r>
              <a:rPr lang="en" sz="2400">
                <a:solidFill>
                  <a:schemeClr val="dk1"/>
                </a:solidFill>
              </a:rPr>
              <a:t>1024</a:t>
            </a:r>
          </a:p>
          <a:p>
            <a:pPr indent="-381000" lvl="1" marL="914400" rtl="0">
              <a:spcBef>
                <a:spcPts val="0"/>
              </a:spcBef>
              <a:buClr>
                <a:schemeClr val="dk1"/>
              </a:buClr>
              <a:buSzPct val="100000"/>
            </a:pPr>
            <a:r>
              <a:rPr lang="en" sz="2400">
                <a:solidFill>
                  <a:schemeClr val="dk1"/>
                </a:solidFill>
              </a:rPr>
              <a:t>Calls from 1024th frame will fail </a:t>
            </a:r>
          </a:p>
        </p:txBody>
      </p:sp>
      <p:pic>
        <p:nvPicPr>
          <p:cNvPr id="443" name="Shape 443"/>
          <p:cNvPicPr preferRelativeResize="0"/>
          <p:nvPr/>
        </p:nvPicPr>
        <p:blipFill>
          <a:blip r:embed="rId3">
            <a:alphaModFix/>
          </a:blip>
          <a:stretch>
            <a:fillRect/>
          </a:stretch>
        </p:blipFill>
        <p:spPr>
          <a:xfrm>
            <a:off x="5995551" y="4282425"/>
            <a:ext cx="522600" cy="738673"/>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7" name="Shape 447"/>
        <p:cNvGrpSpPr/>
        <p:nvPr/>
      </p:nvGrpSpPr>
      <p:grpSpPr>
        <a:xfrm>
          <a:off x="0" y="0"/>
          <a:ext cx="0" cy="0"/>
          <a:chOff x="0" y="0"/>
          <a:chExt cx="0" cy="0"/>
        </a:xfrm>
      </p:grpSpPr>
      <p:sp>
        <p:nvSpPr>
          <p:cNvPr id="448" name="Shape 448"/>
          <p:cNvSpPr txBox="1"/>
          <p:nvPr>
            <p:ph type="ctrTitle"/>
          </p:nvPr>
        </p:nvSpPr>
        <p:spPr>
          <a:xfrm>
            <a:off x="311708" y="744575"/>
            <a:ext cx="8520600" cy="2052600"/>
          </a:xfrm>
          <a:prstGeom prst="rect">
            <a:avLst/>
          </a:prstGeom>
        </p:spPr>
        <p:txBody>
          <a:bodyPr anchorCtr="0" anchor="b" bIns="91425" lIns="91425" rIns="91425" tIns="91425">
            <a:noAutofit/>
          </a:bodyPr>
          <a:lstStyle/>
          <a:p>
            <a:pPr lvl="0" rtl="0">
              <a:spcBef>
                <a:spcPts val="0"/>
              </a:spcBef>
              <a:buNone/>
            </a:pPr>
            <a:r>
              <a:rPr lang="en"/>
              <a:t>Efficient map commitments </a:t>
            </a: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2" name="Shape 452"/>
        <p:cNvGrpSpPr/>
        <p:nvPr/>
      </p:nvGrpSpPr>
      <p:grpSpPr>
        <a:xfrm>
          <a:off x="0" y="0"/>
          <a:ext cx="0" cy="0"/>
          <a:chOff x="0" y="0"/>
          <a:chExt cx="0" cy="0"/>
        </a:xfrm>
      </p:grpSpPr>
      <p:sp>
        <p:nvSpPr>
          <p:cNvPr id="453" name="Shape 453"/>
          <p:cNvSpPr txBox="1"/>
          <p:nvPr>
            <p:ph type="title"/>
          </p:nvPr>
        </p:nvSpPr>
        <p:spPr>
          <a:xfrm>
            <a:off x="311700" y="216425"/>
            <a:ext cx="8520600" cy="572700"/>
          </a:xfrm>
          <a:prstGeom prst="rect">
            <a:avLst/>
          </a:prstGeom>
        </p:spPr>
        <p:txBody>
          <a:bodyPr anchorCtr="0" anchor="t" bIns="91425" lIns="91425" rIns="91425" tIns="91425">
            <a:noAutofit/>
          </a:bodyPr>
          <a:lstStyle/>
          <a:p>
            <a:pPr lvl="0" rtl="0">
              <a:spcBef>
                <a:spcPts val="0"/>
              </a:spcBef>
              <a:buNone/>
            </a:pPr>
            <a:r>
              <a:rPr lang="en"/>
              <a:t>How can Ethereum commit to so much state?</a:t>
            </a:r>
          </a:p>
        </p:txBody>
      </p:sp>
      <p:sp>
        <p:nvSpPr>
          <p:cNvPr id="454" name="Shape 454"/>
          <p:cNvSpPr txBox="1"/>
          <p:nvPr>
            <p:ph idx="1" type="body"/>
          </p:nvPr>
        </p:nvSpPr>
        <p:spPr>
          <a:xfrm>
            <a:off x="548400" y="789125"/>
            <a:ext cx="8520600" cy="3857100"/>
          </a:xfrm>
          <a:prstGeom prst="rect">
            <a:avLst/>
          </a:prstGeom>
        </p:spPr>
        <p:txBody>
          <a:bodyPr anchorCtr="0" anchor="t" bIns="91425" lIns="91425" rIns="91425" tIns="91425">
            <a:noAutofit/>
          </a:bodyPr>
          <a:lstStyle/>
          <a:p>
            <a:pPr lvl="0">
              <a:spcBef>
                <a:spcPts val="0"/>
              </a:spcBef>
              <a:buNone/>
            </a:pPr>
            <a:r>
              <a:rPr b="1" lang="en" sz="2400">
                <a:solidFill>
                  <a:schemeClr val="dk1"/>
                </a:solidFill>
              </a:rPr>
              <a:t>Recall: </a:t>
            </a:r>
            <a:r>
              <a:rPr lang="en" sz="2400">
                <a:solidFill>
                  <a:schemeClr val="dk1"/>
                </a:solidFill>
              </a:rPr>
              <a:t>storage is a</a:t>
            </a:r>
            <a:r>
              <a:rPr b="1" lang="en" sz="2400">
                <a:solidFill>
                  <a:schemeClr val="dk1"/>
                </a:solidFill>
              </a:rPr>
              <a:t> </a:t>
            </a:r>
            <a:r>
              <a:rPr lang="en" sz="2400">
                <a:solidFill>
                  <a:schemeClr val="dk1"/>
                </a:solidFill>
              </a:rPr>
              <a:t>{0,1}</a:t>
            </a:r>
            <a:r>
              <a:rPr baseline="30000" lang="en" sz="2400">
                <a:solidFill>
                  <a:schemeClr val="dk1"/>
                </a:solidFill>
              </a:rPr>
              <a:t>256</a:t>
            </a:r>
            <a:r>
              <a:rPr lang="en" sz="2400">
                <a:solidFill>
                  <a:schemeClr val="dk1"/>
                </a:solidFill>
              </a:rPr>
              <a:t>→{0,1}</a:t>
            </a:r>
            <a:r>
              <a:rPr baseline="30000" lang="en" sz="2400">
                <a:solidFill>
                  <a:schemeClr val="dk1"/>
                </a:solidFill>
              </a:rPr>
              <a:t>256</a:t>
            </a:r>
            <a:r>
              <a:rPr baseline="-25000" lang="en" sz="2400">
                <a:solidFill>
                  <a:schemeClr val="dk1"/>
                </a:solidFill>
              </a:rPr>
              <a:t>  </a:t>
            </a:r>
            <a:r>
              <a:rPr lang="en" sz="2400">
                <a:solidFill>
                  <a:schemeClr val="dk1"/>
                </a:solidFill>
              </a:rPr>
              <a:t>map</a:t>
            </a:r>
          </a:p>
          <a:p>
            <a:pPr lvl="0">
              <a:spcBef>
                <a:spcPts val="0"/>
              </a:spcBef>
              <a:buNone/>
            </a:pPr>
            <a:r>
              <a:rPr b="1" lang="en" sz="2400">
                <a:solidFill>
                  <a:schemeClr val="dk1"/>
                </a:solidFill>
              </a:rPr>
              <a:t>Requirements:</a:t>
            </a:r>
          </a:p>
          <a:p>
            <a:pPr indent="-381000" lvl="0" marL="457200" rtl="0">
              <a:spcBef>
                <a:spcPts val="0"/>
              </a:spcBef>
              <a:buClr>
                <a:schemeClr val="dk1"/>
              </a:buClr>
              <a:buSzPct val="100000"/>
            </a:pPr>
            <a:r>
              <a:rPr b="1" lang="en" sz="2400">
                <a:solidFill>
                  <a:schemeClr val="dk1"/>
                </a:solidFill>
              </a:rPr>
              <a:t>2</a:t>
            </a:r>
            <a:r>
              <a:rPr b="1" baseline="30000" lang="en" sz="2400">
                <a:solidFill>
                  <a:schemeClr val="dk1"/>
                </a:solidFill>
              </a:rPr>
              <a:t>n</a:t>
            </a:r>
            <a:r>
              <a:rPr lang="en" sz="2400">
                <a:solidFill>
                  <a:schemeClr val="dk1"/>
                </a:solidFill>
              </a:rPr>
              <a:t>         keys supported</a:t>
            </a:r>
          </a:p>
          <a:p>
            <a:pPr indent="-381000" lvl="0" marL="457200" rtl="0">
              <a:spcBef>
                <a:spcPts val="0"/>
              </a:spcBef>
              <a:buClr>
                <a:schemeClr val="dk1"/>
              </a:buClr>
              <a:buSzPct val="100000"/>
            </a:pPr>
            <a:r>
              <a:rPr b="1" lang="en" sz="2400">
                <a:solidFill>
                  <a:schemeClr val="dk1"/>
                </a:solidFill>
              </a:rPr>
              <a:t>k</a:t>
            </a:r>
            <a:r>
              <a:rPr lang="en" sz="2400">
                <a:solidFill>
                  <a:schemeClr val="dk1"/>
                </a:solidFill>
              </a:rPr>
              <a:t>          keys with a non-zero value</a:t>
            </a:r>
          </a:p>
          <a:p>
            <a:pPr indent="-381000" lvl="0" marL="457200" rtl="0">
              <a:spcBef>
                <a:spcPts val="0"/>
              </a:spcBef>
              <a:buClr>
                <a:schemeClr val="dk1"/>
              </a:buClr>
              <a:buSzPct val="100000"/>
            </a:pPr>
            <a:r>
              <a:rPr b="1" lang="en" sz="2400">
                <a:solidFill>
                  <a:schemeClr val="dk1"/>
                </a:solidFill>
              </a:rPr>
              <a:t>O(1)</a:t>
            </a:r>
            <a:r>
              <a:rPr lang="en" sz="2400">
                <a:solidFill>
                  <a:schemeClr val="dk1"/>
                </a:solidFill>
              </a:rPr>
              <a:t>     commitment size</a:t>
            </a:r>
          </a:p>
          <a:p>
            <a:pPr indent="-381000" lvl="0" marL="457200" rtl="0">
              <a:spcBef>
                <a:spcPts val="0"/>
              </a:spcBef>
              <a:buClr>
                <a:schemeClr val="dk1"/>
              </a:buClr>
              <a:buSzPct val="100000"/>
            </a:pPr>
            <a:r>
              <a:rPr b="1" lang="en" sz="2400">
                <a:solidFill>
                  <a:schemeClr val="dk1"/>
                </a:solidFill>
              </a:rPr>
              <a:t>O(lg k)</a:t>
            </a:r>
            <a:r>
              <a:rPr lang="en" sz="2400">
                <a:solidFill>
                  <a:schemeClr val="dk1"/>
                </a:solidFill>
              </a:rPr>
              <a:t> update cost</a:t>
            </a:r>
          </a:p>
          <a:p>
            <a:pPr indent="-381000" lvl="0" marL="457200" rtl="0">
              <a:spcBef>
                <a:spcPts val="0"/>
              </a:spcBef>
              <a:buClr>
                <a:schemeClr val="dk1"/>
              </a:buClr>
              <a:buSzPct val="100000"/>
            </a:pPr>
            <a:r>
              <a:rPr b="1" lang="en" sz="2400">
                <a:solidFill>
                  <a:schemeClr val="dk1"/>
                </a:solidFill>
              </a:rPr>
              <a:t>O(lg k)</a:t>
            </a:r>
            <a:r>
              <a:rPr lang="en" sz="2400">
                <a:solidFill>
                  <a:schemeClr val="dk1"/>
                </a:solidFill>
              </a:rPr>
              <a:t> proofs (even for zero values)</a:t>
            </a:r>
          </a:p>
          <a:p>
            <a:pPr lvl="0" rtl="0">
              <a:spcBef>
                <a:spcPts val="0"/>
              </a:spcBef>
              <a:buNone/>
            </a:pPr>
            <a:r>
              <a:t/>
            </a:r>
            <a:endParaRPr sz="2400">
              <a:solidFill>
                <a:srgbClr val="000000"/>
              </a:solidFill>
            </a:endParaRPr>
          </a:p>
        </p:txBody>
      </p:sp>
      <p:sp>
        <p:nvSpPr>
          <p:cNvPr id="455" name="Shape 455"/>
          <p:cNvSpPr/>
          <p:nvPr/>
        </p:nvSpPr>
        <p:spPr>
          <a:xfrm>
            <a:off x="700950" y="4333275"/>
            <a:ext cx="7956600" cy="673800"/>
          </a:xfrm>
          <a:prstGeom prst="roundRect">
            <a:avLst>
              <a:gd fmla="val 16667" name="adj"/>
            </a:avLst>
          </a:prstGeom>
          <a:solidFill>
            <a:srgbClr val="B6D7A8"/>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b="1" lang="en" sz="1800"/>
              <a:t>Key insight:</a:t>
            </a:r>
          </a:p>
          <a:p>
            <a:pPr lvl="0" rtl="0" algn="ctr">
              <a:spcBef>
                <a:spcPts val="0"/>
              </a:spcBef>
              <a:buNone/>
            </a:pPr>
            <a:r>
              <a:rPr lang="en" sz="1800"/>
              <a:t>Optimize for efficient storage of zeroized values</a:t>
            </a: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9" name="Shape 459"/>
        <p:cNvGrpSpPr/>
        <p:nvPr/>
      </p:nvGrpSpPr>
      <p:grpSpPr>
        <a:xfrm>
          <a:off x="0" y="0"/>
          <a:ext cx="0" cy="0"/>
          <a:chOff x="0" y="0"/>
          <a:chExt cx="0" cy="0"/>
        </a:xfrm>
      </p:grpSpPr>
      <p:sp>
        <p:nvSpPr>
          <p:cNvPr id="460" name="Shape 460"/>
          <p:cNvSpPr txBox="1"/>
          <p:nvPr>
            <p:ph type="title"/>
          </p:nvPr>
        </p:nvSpPr>
        <p:spPr>
          <a:xfrm>
            <a:off x="311700" y="216425"/>
            <a:ext cx="8757300" cy="572700"/>
          </a:xfrm>
          <a:prstGeom prst="rect">
            <a:avLst/>
          </a:prstGeom>
        </p:spPr>
        <p:txBody>
          <a:bodyPr anchorCtr="0" anchor="t" bIns="91425" lIns="91425" rIns="91425" tIns="91425">
            <a:noAutofit/>
          </a:bodyPr>
          <a:lstStyle/>
          <a:p>
            <a:pPr lvl="0" rtl="0">
              <a:spcBef>
                <a:spcPts val="0"/>
              </a:spcBef>
              <a:buNone/>
            </a:pPr>
            <a:r>
              <a:rPr lang="en"/>
              <a:t>Non-solution: use a binary tree, paths encode address</a:t>
            </a:r>
          </a:p>
        </p:txBody>
      </p:sp>
      <p:sp>
        <p:nvSpPr>
          <p:cNvPr id="461" name="Shape 461"/>
          <p:cNvSpPr/>
          <p:nvPr/>
        </p:nvSpPr>
        <p:spPr>
          <a:xfrm>
            <a:off x="384525" y="2764387"/>
            <a:ext cx="1839000" cy="436200"/>
          </a:xfrm>
          <a:prstGeom prst="rect">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462" name="Shape 462"/>
          <p:cNvSpPr/>
          <p:nvPr/>
        </p:nvSpPr>
        <p:spPr>
          <a:xfrm>
            <a:off x="2572766" y="1687332"/>
            <a:ext cx="1839000" cy="436200"/>
          </a:xfrm>
          <a:prstGeom prst="rect">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463" name="Shape 463"/>
          <p:cNvSpPr/>
          <p:nvPr/>
        </p:nvSpPr>
        <p:spPr>
          <a:xfrm>
            <a:off x="2572766" y="3739096"/>
            <a:ext cx="1839000" cy="436200"/>
          </a:xfrm>
          <a:prstGeom prst="rect">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464" name="Shape 464"/>
          <p:cNvSpPr/>
          <p:nvPr/>
        </p:nvSpPr>
        <p:spPr>
          <a:xfrm>
            <a:off x="4756145" y="1097746"/>
            <a:ext cx="1838999" cy="436200"/>
          </a:xfrm>
          <a:prstGeom prst="rect">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465" name="Shape 465"/>
          <p:cNvSpPr/>
          <p:nvPr/>
        </p:nvSpPr>
        <p:spPr>
          <a:xfrm>
            <a:off x="4756145" y="2174825"/>
            <a:ext cx="1838999" cy="436200"/>
          </a:xfrm>
          <a:prstGeom prst="rect">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466" name="Shape 466"/>
          <p:cNvSpPr/>
          <p:nvPr/>
        </p:nvSpPr>
        <p:spPr>
          <a:xfrm>
            <a:off x="4756145" y="3251903"/>
            <a:ext cx="1838999" cy="436200"/>
          </a:xfrm>
          <a:prstGeom prst="rect">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467" name="Shape 467"/>
          <p:cNvSpPr/>
          <p:nvPr/>
        </p:nvSpPr>
        <p:spPr>
          <a:xfrm>
            <a:off x="4756145" y="4277757"/>
            <a:ext cx="1838999" cy="436200"/>
          </a:xfrm>
          <a:prstGeom prst="rect">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cxnSp>
        <p:nvCxnSpPr>
          <p:cNvPr id="468" name="Shape 468"/>
          <p:cNvCxnSpPr>
            <a:stCxn id="461" idx="3"/>
            <a:endCxn id="462" idx="1"/>
          </p:cNvCxnSpPr>
          <p:nvPr/>
        </p:nvCxnSpPr>
        <p:spPr>
          <a:xfrm flipH="1" rot="10800000">
            <a:off x="2223525" y="1905487"/>
            <a:ext cx="349200" cy="1077000"/>
          </a:xfrm>
          <a:prstGeom prst="straightConnector1">
            <a:avLst/>
          </a:prstGeom>
          <a:noFill/>
          <a:ln cap="flat" cmpd="sng" w="9525">
            <a:solidFill>
              <a:schemeClr val="dk2"/>
            </a:solidFill>
            <a:prstDash val="solid"/>
            <a:round/>
            <a:headEnd len="lg" w="lg" type="none"/>
            <a:tailEnd len="lg" w="lg" type="triangle"/>
          </a:ln>
        </p:spPr>
      </p:cxnSp>
      <p:cxnSp>
        <p:nvCxnSpPr>
          <p:cNvPr id="469" name="Shape 469"/>
          <p:cNvCxnSpPr>
            <a:stCxn id="461" idx="3"/>
            <a:endCxn id="463" idx="1"/>
          </p:cNvCxnSpPr>
          <p:nvPr/>
        </p:nvCxnSpPr>
        <p:spPr>
          <a:xfrm>
            <a:off x="2223525" y="2982487"/>
            <a:ext cx="349200" cy="974700"/>
          </a:xfrm>
          <a:prstGeom prst="straightConnector1">
            <a:avLst/>
          </a:prstGeom>
          <a:noFill/>
          <a:ln cap="flat" cmpd="sng" w="9525">
            <a:solidFill>
              <a:schemeClr val="dk2"/>
            </a:solidFill>
            <a:prstDash val="solid"/>
            <a:round/>
            <a:headEnd len="lg" w="lg" type="none"/>
            <a:tailEnd len="lg" w="lg" type="triangle"/>
          </a:ln>
        </p:spPr>
      </p:cxnSp>
      <p:cxnSp>
        <p:nvCxnSpPr>
          <p:cNvPr id="470" name="Shape 470"/>
          <p:cNvCxnSpPr>
            <a:stCxn id="462" idx="3"/>
            <a:endCxn id="464" idx="1"/>
          </p:cNvCxnSpPr>
          <p:nvPr/>
        </p:nvCxnSpPr>
        <p:spPr>
          <a:xfrm flipH="1" rot="10800000">
            <a:off x="4411766" y="1315932"/>
            <a:ext cx="344400" cy="589500"/>
          </a:xfrm>
          <a:prstGeom prst="straightConnector1">
            <a:avLst/>
          </a:prstGeom>
          <a:noFill/>
          <a:ln cap="flat" cmpd="sng" w="9525">
            <a:solidFill>
              <a:schemeClr val="dk2"/>
            </a:solidFill>
            <a:prstDash val="solid"/>
            <a:round/>
            <a:headEnd len="lg" w="lg" type="none"/>
            <a:tailEnd len="lg" w="lg" type="triangle"/>
          </a:ln>
        </p:spPr>
      </p:cxnSp>
      <p:cxnSp>
        <p:nvCxnSpPr>
          <p:cNvPr id="471" name="Shape 471"/>
          <p:cNvCxnSpPr>
            <a:stCxn id="462" idx="3"/>
            <a:endCxn id="465" idx="1"/>
          </p:cNvCxnSpPr>
          <p:nvPr/>
        </p:nvCxnSpPr>
        <p:spPr>
          <a:xfrm>
            <a:off x="4411766" y="1905432"/>
            <a:ext cx="344400" cy="487500"/>
          </a:xfrm>
          <a:prstGeom prst="straightConnector1">
            <a:avLst/>
          </a:prstGeom>
          <a:noFill/>
          <a:ln cap="flat" cmpd="sng" w="9525">
            <a:solidFill>
              <a:schemeClr val="dk2"/>
            </a:solidFill>
            <a:prstDash val="solid"/>
            <a:round/>
            <a:headEnd len="lg" w="lg" type="none"/>
            <a:tailEnd len="lg" w="lg" type="triangle"/>
          </a:ln>
        </p:spPr>
      </p:cxnSp>
      <p:cxnSp>
        <p:nvCxnSpPr>
          <p:cNvPr id="472" name="Shape 472"/>
          <p:cNvCxnSpPr>
            <a:stCxn id="463" idx="3"/>
            <a:endCxn id="466" idx="1"/>
          </p:cNvCxnSpPr>
          <p:nvPr/>
        </p:nvCxnSpPr>
        <p:spPr>
          <a:xfrm flipH="1" rot="10800000">
            <a:off x="4411766" y="3469996"/>
            <a:ext cx="344400" cy="487200"/>
          </a:xfrm>
          <a:prstGeom prst="straightConnector1">
            <a:avLst/>
          </a:prstGeom>
          <a:noFill/>
          <a:ln cap="flat" cmpd="sng" w="9525">
            <a:solidFill>
              <a:schemeClr val="dk2"/>
            </a:solidFill>
            <a:prstDash val="solid"/>
            <a:round/>
            <a:headEnd len="lg" w="lg" type="none"/>
            <a:tailEnd len="lg" w="lg" type="triangle"/>
          </a:ln>
        </p:spPr>
      </p:cxnSp>
      <p:cxnSp>
        <p:nvCxnSpPr>
          <p:cNvPr id="473" name="Shape 473"/>
          <p:cNvCxnSpPr>
            <a:stCxn id="463" idx="3"/>
            <a:endCxn id="467" idx="1"/>
          </p:cNvCxnSpPr>
          <p:nvPr/>
        </p:nvCxnSpPr>
        <p:spPr>
          <a:xfrm>
            <a:off x="4411766" y="3957196"/>
            <a:ext cx="344400" cy="538800"/>
          </a:xfrm>
          <a:prstGeom prst="straightConnector1">
            <a:avLst/>
          </a:prstGeom>
          <a:noFill/>
          <a:ln cap="flat" cmpd="sng" w="9525">
            <a:solidFill>
              <a:schemeClr val="dk2"/>
            </a:solidFill>
            <a:prstDash val="solid"/>
            <a:round/>
            <a:headEnd len="lg" w="lg" type="none"/>
            <a:tailEnd len="lg" w="lg" type="triangle"/>
          </a:ln>
        </p:spPr>
      </p:cxnSp>
      <p:sp>
        <p:nvSpPr>
          <p:cNvPr id="474" name="Shape 474"/>
          <p:cNvSpPr/>
          <p:nvPr/>
        </p:nvSpPr>
        <p:spPr>
          <a:xfrm>
            <a:off x="6939524" y="828425"/>
            <a:ext cx="1839000" cy="436200"/>
          </a:xfrm>
          <a:prstGeom prst="rect">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475" name="Shape 475"/>
          <p:cNvSpPr/>
          <p:nvPr/>
        </p:nvSpPr>
        <p:spPr>
          <a:xfrm>
            <a:off x="6939524" y="1366946"/>
            <a:ext cx="1839000" cy="436199"/>
          </a:xfrm>
          <a:prstGeom prst="rect">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lgn="ctr">
              <a:spcBef>
                <a:spcPts val="0"/>
              </a:spcBef>
              <a:buNone/>
            </a:pPr>
            <a:r>
              <a:rPr lang="en"/>
              <a:t>Alice</a:t>
            </a:r>
          </a:p>
        </p:txBody>
      </p:sp>
      <p:sp>
        <p:nvSpPr>
          <p:cNvPr id="476" name="Shape 476"/>
          <p:cNvSpPr/>
          <p:nvPr/>
        </p:nvSpPr>
        <p:spPr>
          <a:xfrm>
            <a:off x="6939524" y="1905468"/>
            <a:ext cx="1839000" cy="436200"/>
          </a:xfrm>
          <a:prstGeom prst="rect">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477" name="Shape 477"/>
          <p:cNvSpPr/>
          <p:nvPr/>
        </p:nvSpPr>
        <p:spPr>
          <a:xfrm>
            <a:off x="6939524" y="2443990"/>
            <a:ext cx="1839000" cy="436200"/>
          </a:xfrm>
          <a:prstGeom prst="rect">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478" name="Shape 478"/>
          <p:cNvSpPr/>
          <p:nvPr/>
        </p:nvSpPr>
        <p:spPr>
          <a:xfrm>
            <a:off x="6939524" y="2982512"/>
            <a:ext cx="1839000" cy="436199"/>
          </a:xfrm>
          <a:prstGeom prst="rect">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lgn="ctr">
              <a:spcBef>
                <a:spcPts val="0"/>
              </a:spcBef>
              <a:buNone/>
            </a:pPr>
            <a:r>
              <a:rPr lang="en"/>
              <a:t>Bob</a:t>
            </a:r>
          </a:p>
        </p:txBody>
      </p:sp>
      <p:sp>
        <p:nvSpPr>
          <p:cNvPr id="479" name="Shape 479"/>
          <p:cNvSpPr/>
          <p:nvPr/>
        </p:nvSpPr>
        <p:spPr>
          <a:xfrm>
            <a:off x="6939524" y="3521034"/>
            <a:ext cx="1839000" cy="436200"/>
          </a:xfrm>
          <a:prstGeom prst="rect">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480" name="Shape 480"/>
          <p:cNvSpPr/>
          <p:nvPr/>
        </p:nvSpPr>
        <p:spPr>
          <a:xfrm>
            <a:off x="6939524" y="4059556"/>
            <a:ext cx="1839000" cy="436200"/>
          </a:xfrm>
          <a:prstGeom prst="rect">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lgn="ctr">
              <a:spcBef>
                <a:spcPts val="0"/>
              </a:spcBef>
              <a:buNone/>
            </a:pPr>
            <a:r>
              <a:rPr lang="en"/>
              <a:t>Carol</a:t>
            </a:r>
          </a:p>
        </p:txBody>
      </p:sp>
      <p:cxnSp>
        <p:nvCxnSpPr>
          <p:cNvPr id="481" name="Shape 481"/>
          <p:cNvCxnSpPr>
            <a:stCxn id="464" idx="3"/>
            <a:endCxn id="474" idx="1"/>
          </p:cNvCxnSpPr>
          <p:nvPr/>
        </p:nvCxnSpPr>
        <p:spPr>
          <a:xfrm flipH="1" rot="10800000">
            <a:off x="6595145" y="1046446"/>
            <a:ext cx="344400" cy="269400"/>
          </a:xfrm>
          <a:prstGeom prst="straightConnector1">
            <a:avLst/>
          </a:prstGeom>
          <a:noFill/>
          <a:ln cap="flat" cmpd="sng" w="9525">
            <a:solidFill>
              <a:schemeClr val="dk2"/>
            </a:solidFill>
            <a:prstDash val="solid"/>
            <a:round/>
            <a:headEnd len="lg" w="lg" type="none"/>
            <a:tailEnd len="lg" w="lg" type="triangle"/>
          </a:ln>
        </p:spPr>
      </p:cxnSp>
      <p:cxnSp>
        <p:nvCxnSpPr>
          <p:cNvPr id="482" name="Shape 482"/>
          <p:cNvCxnSpPr>
            <a:stCxn id="464" idx="3"/>
            <a:endCxn id="475" idx="1"/>
          </p:cNvCxnSpPr>
          <p:nvPr/>
        </p:nvCxnSpPr>
        <p:spPr>
          <a:xfrm>
            <a:off x="6595145" y="1315846"/>
            <a:ext cx="344400" cy="269100"/>
          </a:xfrm>
          <a:prstGeom prst="straightConnector1">
            <a:avLst/>
          </a:prstGeom>
          <a:noFill/>
          <a:ln cap="flat" cmpd="sng" w="9525">
            <a:solidFill>
              <a:schemeClr val="dk2"/>
            </a:solidFill>
            <a:prstDash val="solid"/>
            <a:round/>
            <a:headEnd len="lg" w="lg" type="none"/>
            <a:tailEnd len="lg" w="lg" type="triangle"/>
          </a:ln>
        </p:spPr>
      </p:cxnSp>
      <p:cxnSp>
        <p:nvCxnSpPr>
          <p:cNvPr id="483" name="Shape 483"/>
          <p:cNvCxnSpPr>
            <a:stCxn id="465" idx="3"/>
            <a:endCxn id="476" idx="1"/>
          </p:cNvCxnSpPr>
          <p:nvPr/>
        </p:nvCxnSpPr>
        <p:spPr>
          <a:xfrm flipH="1" rot="10800000">
            <a:off x="6595145" y="2123525"/>
            <a:ext cx="344400" cy="269400"/>
          </a:xfrm>
          <a:prstGeom prst="straightConnector1">
            <a:avLst/>
          </a:prstGeom>
          <a:noFill/>
          <a:ln cap="flat" cmpd="sng" w="9525">
            <a:solidFill>
              <a:schemeClr val="dk2"/>
            </a:solidFill>
            <a:prstDash val="solid"/>
            <a:round/>
            <a:headEnd len="lg" w="lg" type="none"/>
            <a:tailEnd len="lg" w="lg" type="triangle"/>
          </a:ln>
        </p:spPr>
      </p:cxnSp>
      <p:cxnSp>
        <p:nvCxnSpPr>
          <p:cNvPr id="484" name="Shape 484"/>
          <p:cNvCxnSpPr>
            <a:stCxn id="465" idx="3"/>
            <a:endCxn id="477" idx="1"/>
          </p:cNvCxnSpPr>
          <p:nvPr/>
        </p:nvCxnSpPr>
        <p:spPr>
          <a:xfrm>
            <a:off x="6595145" y="2392925"/>
            <a:ext cx="344400" cy="269100"/>
          </a:xfrm>
          <a:prstGeom prst="straightConnector1">
            <a:avLst/>
          </a:prstGeom>
          <a:noFill/>
          <a:ln cap="flat" cmpd="sng" w="9525">
            <a:solidFill>
              <a:schemeClr val="dk2"/>
            </a:solidFill>
            <a:prstDash val="solid"/>
            <a:round/>
            <a:headEnd len="lg" w="lg" type="none"/>
            <a:tailEnd len="lg" w="lg" type="triangle"/>
          </a:ln>
        </p:spPr>
      </p:cxnSp>
      <p:cxnSp>
        <p:nvCxnSpPr>
          <p:cNvPr id="485" name="Shape 485"/>
          <p:cNvCxnSpPr>
            <a:stCxn id="466" idx="3"/>
            <a:endCxn id="478" idx="1"/>
          </p:cNvCxnSpPr>
          <p:nvPr/>
        </p:nvCxnSpPr>
        <p:spPr>
          <a:xfrm flipH="1" rot="10800000">
            <a:off x="6595145" y="3200603"/>
            <a:ext cx="344400" cy="269400"/>
          </a:xfrm>
          <a:prstGeom prst="straightConnector1">
            <a:avLst/>
          </a:prstGeom>
          <a:noFill/>
          <a:ln cap="flat" cmpd="sng" w="9525">
            <a:solidFill>
              <a:schemeClr val="dk2"/>
            </a:solidFill>
            <a:prstDash val="solid"/>
            <a:round/>
            <a:headEnd len="lg" w="lg" type="none"/>
            <a:tailEnd len="lg" w="lg" type="triangle"/>
          </a:ln>
        </p:spPr>
      </p:cxnSp>
      <p:cxnSp>
        <p:nvCxnSpPr>
          <p:cNvPr id="486" name="Shape 486"/>
          <p:cNvCxnSpPr>
            <a:stCxn id="466" idx="3"/>
            <a:endCxn id="479" idx="1"/>
          </p:cNvCxnSpPr>
          <p:nvPr/>
        </p:nvCxnSpPr>
        <p:spPr>
          <a:xfrm>
            <a:off x="6595145" y="3470003"/>
            <a:ext cx="344400" cy="269100"/>
          </a:xfrm>
          <a:prstGeom prst="straightConnector1">
            <a:avLst/>
          </a:prstGeom>
          <a:noFill/>
          <a:ln cap="flat" cmpd="sng" w="9525">
            <a:solidFill>
              <a:schemeClr val="dk2"/>
            </a:solidFill>
            <a:prstDash val="solid"/>
            <a:round/>
            <a:headEnd len="lg" w="lg" type="none"/>
            <a:tailEnd len="lg" w="lg" type="triangle"/>
          </a:ln>
        </p:spPr>
      </p:cxnSp>
      <p:cxnSp>
        <p:nvCxnSpPr>
          <p:cNvPr id="487" name="Shape 487"/>
          <p:cNvCxnSpPr>
            <a:stCxn id="467" idx="3"/>
            <a:endCxn id="480" idx="1"/>
          </p:cNvCxnSpPr>
          <p:nvPr/>
        </p:nvCxnSpPr>
        <p:spPr>
          <a:xfrm flipH="1" rot="10800000">
            <a:off x="6595145" y="4277757"/>
            <a:ext cx="344400" cy="218100"/>
          </a:xfrm>
          <a:prstGeom prst="straightConnector1">
            <a:avLst/>
          </a:prstGeom>
          <a:noFill/>
          <a:ln cap="flat" cmpd="sng" w="9525">
            <a:solidFill>
              <a:schemeClr val="dk2"/>
            </a:solidFill>
            <a:prstDash val="solid"/>
            <a:round/>
            <a:headEnd len="lg" w="lg" type="none"/>
            <a:tailEnd len="lg" w="lg" type="triangle"/>
          </a:ln>
        </p:spPr>
      </p:cxnSp>
      <p:sp>
        <p:nvSpPr>
          <p:cNvPr id="488" name="Shape 488"/>
          <p:cNvSpPr/>
          <p:nvPr/>
        </p:nvSpPr>
        <p:spPr>
          <a:xfrm>
            <a:off x="6939524" y="4598078"/>
            <a:ext cx="1839000" cy="436200"/>
          </a:xfrm>
          <a:prstGeom prst="rect">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lgn="ctr">
              <a:spcBef>
                <a:spcPts val="0"/>
              </a:spcBef>
              <a:buNone/>
            </a:pPr>
            <a:r>
              <a:rPr lang="en"/>
              <a:t>David</a:t>
            </a:r>
          </a:p>
        </p:txBody>
      </p:sp>
      <p:cxnSp>
        <p:nvCxnSpPr>
          <p:cNvPr id="489" name="Shape 489"/>
          <p:cNvCxnSpPr>
            <a:stCxn id="467" idx="3"/>
            <a:endCxn id="488" idx="1"/>
          </p:cNvCxnSpPr>
          <p:nvPr/>
        </p:nvCxnSpPr>
        <p:spPr>
          <a:xfrm>
            <a:off x="6595145" y="4495857"/>
            <a:ext cx="344400" cy="320400"/>
          </a:xfrm>
          <a:prstGeom prst="straightConnector1">
            <a:avLst/>
          </a:prstGeom>
          <a:noFill/>
          <a:ln cap="flat" cmpd="sng" w="9525">
            <a:solidFill>
              <a:schemeClr val="dk2"/>
            </a:solidFill>
            <a:prstDash val="solid"/>
            <a:round/>
            <a:headEnd len="lg" w="lg" type="none"/>
            <a:tailEnd len="lg" w="lg" type="triangle"/>
          </a:ln>
        </p:spPr>
      </p:cxnSp>
      <p:graphicFrame>
        <p:nvGraphicFramePr>
          <p:cNvPr id="490" name="Shape 490"/>
          <p:cNvGraphicFramePr/>
          <p:nvPr/>
        </p:nvGraphicFramePr>
        <p:xfrm>
          <a:off x="137075" y="825875"/>
          <a:ext cx="3000000" cy="3000000"/>
        </p:xfrm>
        <a:graphic>
          <a:graphicData uri="http://schemas.openxmlformats.org/drawingml/2006/table">
            <a:tbl>
              <a:tblPr>
                <a:noFill/>
                <a:tableStyleId>{2C612576-BE22-43A4-B1D1-E4ED512030DF}</a:tableStyleId>
              </a:tblPr>
              <a:tblGrid>
                <a:gridCol w="1043200"/>
                <a:gridCol w="1043200"/>
              </a:tblGrid>
              <a:tr h="289050">
                <a:tc>
                  <a:txBody>
                    <a:bodyPr>
                      <a:noAutofit/>
                    </a:bodyPr>
                    <a:lstStyle/>
                    <a:p>
                      <a:pPr lvl="0">
                        <a:spcBef>
                          <a:spcPts val="0"/>
                        </a:spcBef>
                        <a:buNone/>
                      </a:pPr>
                      <a:r>
                        <a:rPr lang="en"/>
                        <a:t>001</a:t>
                      </a:r>
                    </a:p>
                  </a:txBody>
                  <a:tcPr marT="91425" marB="91425" marR="91425" marL="91425"/>
                </a:tc>
                <a:tc>
                  <a:txBody>
                    <a:bodyPr>
                      <a:noAutofit/>
                    </a:bodyPr>
                    <a:lstStyle/>
                    <a:p>
                      <a:pPr lvl="0">
                        <a:spcBef>
                          <a:spcPts val="0"/>
                        </a:spcBef>
                        <a:buNone/>
                      </a:pPr>
                      <a:r>
                        <a:rPr lang="en"/>
                        <a:t>Alice</a:t>
                      </a:r>
                    </a:p>
                  </a:txBody>
                  <a:tcPr marT="91425" marB="91425" marR="91425" marL="91425"/>
                </a:tc>
              </a:tr>
              <a:tr h="289050">
                <a:tc>
                  <a:txBody>
                    <a:bodyPr>
                      <a:noAutofit/>
                    </a:bodyPr>
                    <a:lstStyle/>
                    <a:p>
                      <a:pPr lvl="0">
                        <a:spcBef>
                          <a:spcPts val="0"/>
                        </a:spcBef>
                        <a:buNone/>
                      </a:pPr>
                      <a:r>
                        <a:rPr lang="en"/>
                        <a:t>100</a:t>
                      </a:r>
                    </a:p>
                  </a:txBody>
                  <a:tcPr marT="91425" marB="91425" marR="91425" marL="91425"/>
                </a:tc>
                <a:tc>
                  <a:txBody>
                    <a:bodyPr>
                      <a:noAutofit/>
                    </a:bodyPr>
                    <a:lstStyle/>
                    <a:p>
                      <a:pPr lvl="0">
                        <a:spcBef>
                          <a:spcPts val="0"/>
                        </a:spcBef>
                        <a:buNone/>
                      </a:pPr>
                      <a:r>
                        <a:rPr lang="en"/>
                        <a:t>Bob</a:t>
                      </a:r>
                    </a:p>
                  </a:txBody>
                  <a:tcPr marT="91425" marB="91425" marR="91425" marL="91425"/>
                </a:tc>
              </a:tr>
              <a:tr h="289050">
                <a:tc>
                  <a:txBody>
                    <a:bodyPr>
                      <a:noAutofit/>
                    </a:bodyPr>
                    <a:lstStyle/>
                    <a:p>
                      <a:pPr lvl="0">
                        <a:spcBef>
                          <a:spcPts val="0"/>
                        </a:spcBef>
                        <a:buNone/>
                      </a:pPr>
                      <a:r>
                        <a:rPr lang="en"/>
                        <a:t>110</a:t>
                      </a:r>
                    </a:p>
                  </a:txBody>
                  <a:tcPr marT="91425" marB="91425" marR="91425" marL="91425"/>
                </a:tc>
                <a:tc>
                  <a:txBody>
                    <a:bodyPr>
                      <a:noAutofit/>
                    </a:bodyPr>
                    <a:lstStyle/>
                    <a:p>
                      <a:pPr lvl="0">
                        <a:spcBef>
                          <a:spcPts val="0"/>
                        </a:spcBef>
                        <a:buNone/>
                      </a:pPr>
                      <a:r>
                        <a:rPr lang="en"/>
                        <a:t>Carol</a:t>
                      </a:r>
                    </a:p>
                  </a:txBody>
                  <a:tcPr marT="91425" marB="91425" marR="91425" marL="91425"/>
                </a:tc>
              </a:tr>
              <a:tr h="289050">
                <a:tc>
                  <a:txBody>
                    <a:bodyPr>
                      <a:noAutofit/>
                    </a:bodyPr>
                    <a:lstStyle/>
                    <a:p>
                      <a:pPr lvl="0">
                        <a:spcBef>
                          <a:spcPts val="0"/>
                        </a:spcBef>
                        <a:buNone/>
                      </a:pPr>
                      <a:r>
                        <a:rPr lang="en"/>
                        <a:t>111</a:t>
                      </a:r>
                    </a:p>
                  </a:txBody>
                  <a:tcPr marT="91425" marB="91425" marR="91425" marL="91425"/>
                </a:tc>
                <a:tc>
                  <a:txBody>
                    <a:bodyPr>
                      <a:noAutofit/>
                    </a:bodyPr>
                    <a:lstStyle/>
                    <a:p>
                      <a:pPr lvl="0">
                        <a:spcBef>
                          <a:spcPts val="0"/>
                        </a:spcBef>
                        <a:buNone/>
                      </a:pPr>
                      <a:r>
                        <a:rPr lang="en"/>
                        <a:t>David</a:t>
                      </a:r>
                    </a:p>
                  </a:txBody>
                  <a:tcPr marT="91425" marB="91425" marR="91425" marL="91425"/>
                </a:tc>
              </a:tr>
            </a:tbl>
          </a:graphicData>
        </a:graphic>
      </p:graphicFrame>
      <p:sp>
        <p:nvSpPr>
          <p:cNvPr id="491" name="Shape 491"/>
          <p:cNvSpPr txBox="1"/>
          <p:nvPr/>
        </p:nvSpPr>
        <p:spPr>
          <a:xfrm>
            <a:off x="2157750" y="2174825"/>
            <a:ext cx="344400" cy="320400"/>
          </a:xfrm>
          <a:prstGeom prst="rect">
            <a:avLst/>
          </a:prstGeom>
          <a:noFill/>
          <a:ln>
            <a:noFill/>
          </a:ln>
        </p:spPr>
        <p:txBody>
          <a:bodyPr anchorCtr="0" anchor="ctr" bIns="91425" lIns="91425" rIns="91425" tIns="91425">
            <a:noAutofit/>
          </a:bodyPr>
          <a:lstStyle/>
          <a:p>
            <a:pPr lvl="0" rtl="0" algn="ctr">
              <a:spcBef>
                <a:spcPts val="0"/>
              </a:spcBef>
              <a:buNone/>
            </a:pPr>
            <a:r>
              <a:rPr lang="en"/>
              <a:t>0</a:t>
            </a:r>
          </a:p>
        </p:txBody>
      </p:sp>
      <p:sp>
        <p:nvSpPr>
          <p:cNvPr id="492" name="Shape 492"/>
          <p:cNvSpPr txBox="1"/>
          <p:nvPr/>
        </p:nvSpPr>
        <p:spPr>
          <a:xfrm>
            <a:off x="4343387" y="1366950"/>
            <a:ext cx="344400" cy="320400"/>
          </a:xfrm>
          <a:prstGeom prst="rect">
            <a:avLst/>
          </a:prstGeom>
          <a:noFill/>
          <a:ln>
            <a:noFill/>
          </a:ln>
        </p:spPr>
        <p:txBody>
          <a:bodyPr anchorCtr="0" anchor="ctr" bIns="91425" lIns="91425" rIns="91425" tIns="91425">
            <a:noAutofit/>
          </a:bodyPr>
          <a:lstStyle/>
          <a:p>
            <a:pPr lvl="0" rtl="0" algn="ctr">
              <a:spcBef>
                <a:spcPts val="0"/>
              </a:spcBef>
              <a:buNone/>
            </a:pPr>
            <a:r>
              <a:rPr lang="en"/>
              <a:t>0</a:t>
            </a:r>
          </a:p>
        </p:txBody>
      </p:sp>
      <p:sp>
        <p:nvSpPr>
          <p:cNvPr id="493" name="Shape 493"/>
          <p:cNvSpPr txBox="1"/>
          <p:nvPr/>
        </p:nvSpPr>
        <p:spPr>
          <a:xfrm>
            <a:off x="6553125" y="892287"/>
            <a:ext cx="344400" cy="320400"/>
          </a:xfrm>
          <a:prstGeom prst="rect">
            <a:avLst/>
          </a:prstGeom>
          <a:noFill/>
          <a:ln>
            <a:noFill/>
          </a:ln>
        </p:spPr>
        <p:txBody>
          <a:bodyPr anchorCtr="0" anchor="ctr" bIns="91425" lIns="91425" rIns="91425" tIns="91425">
            <a:noAutofit/>
          </a:bodyPr>
          <a:lstStyle/>
          <a:p>
            <a:pPr lvl="0" rtl="0" algn="ctr">
              <a:spcBef>
                <a:spcPts val="0"/>
              </a:spcBef>
              <a:buNone/>
            </a:pPr>
            <a:r>
              <a:rPr lang="en"/>
              <a:t>0</a:t>
            </a:r>
          </a:p>
        </p:txBody>
      </p:sp>
      <p:sp>
        <p:nvSpPr>
          <p:cNvPr id="494" name="Shape 494"/>
          <p:cNvSpPr txBox="1"/>
          <p:nvPr/>
        </p:nvSpPr>
        <p:spPr>
          <a:xfrm>
            <a:off x="6553125" y="1969362"/>
            <a:ext cx="344400" cy="320400"/>
          </a:xfrm>
          <a:prstGeom prst="rect">
            <a:avLst/>
          </a:prstGeom>
          <a:noFill/>
          <a:ln>
            <a:noFill/>
          </a:ln>
        </p:spPr>
        <p:txBody>
          <a:bodyPr anchorCtr="0" anchor="ctr" bIns="91425" lIns="91425" rIns="91425" tIns="91425">
            <a:noAutofit/>
          </a:bodyPr>
          <a:lstStyle/>
          <a:p>
            <a:pPr lvl="0" rtl="0" algn="ctr">
              <a:spcBef>
                <a:spcPts val="0"/>
              </a:spcBef>
              <a:buNone/>
            </a:pPr>
            <a:r>
              <a:rPr lang="en"/>
              <a:t>0</a:t>
            </a:r>
          </a:p>
        </p:txBody>
      </p:sp>
      <p:sp>
        <p:nvSpPr>
          <p:cNvPr id="495" name="Shape 495"/>
          <p:cNvSpPr txBox="1"/>
          <p:nvPr/>
        </p:nvSpPr>
        <p:spPr>
          <a:xfrm>
            <a:off x="4343387" y="3509225"/>
            <a:ext cx="344400" cy="320400"/>
          </a:xfrm>
          <a:prstGeom prst="rect">
            <a:avLst/>
          </a:prstGeom>
          <a:noFill/>
          <a:ln>
            <a:noFill/>
          </a:ln>
        </p:spPr>
        <p:txBody>
          <a:bodyPr anchorCtr="0" anchor="ctr" bIns="91425" lIns="91425" rIns="91425" tIns="91425">
            <a:noAutofit/>
          </a:bodyPr>
          <a:lstStyle/>
          <a:p>
            <a:pPr lvl="0" rtl="0" algn="ctr">
              <a:spcBef>
                <a:spcPts val="0"/>
              </a:spcBef>
              <a:buNone/>
            </a:pPr>
            <a:r>
              <a:rPr lang="en"/>
              <a:t>0</a:t>
            </a:r>
          </a:p>
        </p:txBody>
      </p:sp>
      <p:sp>
        <p:nvSpPr>
          <p:cNvPr id="496" name="Shape 496"/>
          <p:cNvSpPr txBox="1"/>
          <p:nvPr/>
        </p:nvSpPr>
        <p:spPr>
          <a:xfrm>
            <a:off x="6553125" y="3046450"/>
            <a:ext cx="344400" cy="320400"/>
          </a:xfrm>
          <a:prstGeom prst="rect">
            <a:avLst/>
          </a:prstGeom>
          <a:noFill/>
          <a:ln>
            <a:noFill/>
          </a:ln>
        </p:spPr>
        <p:txBody>
          <a:bodyPr anchorCtr="0" anchor="ctr" bIns="91425" lIns="91425" rIns="91425" tIns="91425">
            <a:noAutofit/>
          </a:bodyPr>
          <a:lstStyle/>
          <a:p>
            <a:pPr lvl="0" rtl="0" algn="ctr">
              <a:spcBef>
                <a:spcPts val="0"/>
              </a:spcBef>
              <a:buNone/>
            </a:pPr>
            <a:r>
              <a:rPr lang="en"/>
              <a:t>0</a:t>
            </a:r>
          </a:p>
        </p:txBody>
      </p:sp>
      <p:sp>
        <p:nvSpPr>
          <p:cNvPr id="497" name="Shape 497"/>
          <p:cNvSpPr txBox="1"/>
          <p:nvPr/>
        </p:nvSpPr>
        <p:spPr>
          <a:xfrm>
            <a:off x="6553125" y="4145300"/>
            <a:ext cx="344400" cy="320400"/>
          </a:xfrm>
          <a:prstGeom prst="rect">
            <a:avLst/>
          </a:prstGeom>
          <a:noFill/>
          <a:ln>
            <a:noFill/>
          </a:ln>
        </p:spPr>
        <p:txBody>
          <a:bodyPr anchorCtr="0" anchor="ctr" bIns="91425" lIns="91425" rIns="91425" tIns="91425">
            <a:noAutofit/>
          </a:bodyPr>
          <a:lstStyle/>
          <a:p>
            <a:pPr lvl="0" rtl="0" algn="ctr">
              <a:spcBef>
                <a:spcPts val="0"/>
              </a:spcBef>
              <a:buNone/>
            </a:pPr>
            <a:r>
              <a:rPr lang="en"/>
              <a:t>0</a:t>
            </a:r>
          </a:p>
        </p:txBody>
      </p:sp>
      <p:sp>
        <p:nvSpPr>
          <p:cNvPr id="498" name="Shape 498"/>
          <p:cNvSpPr txBox="1"/>
          <p:nvPr/>
        </p:nvSpPr>
        <p:spPr>
          <a:xfrm>
            <a:off x="2157750" y="3366850"/>
            <a:ext cx="344400" cy="320400"/>
          </a:xfrm>
          <a:prstGeom prst="rect">
            <a:avLst/>
          </a:prstGeom>
          <a:noFill/>
          <a:ln>
            <a:noFill/>
          </a:ln>
        </p:spPr>
        <p:txBody>
          <a:bodyPr anchorCtr="0" anchor="ctr" bIns="91425" lIns="91425" rIns="91425" tIns="91425">
            <a:noAutofit/>
          </a:bodyPr>
          <a:lstStyle/>
          <a:p>
            <a:pPr lvl="0" rtl="0" algn="ctr">
              <a:spcBef>
                <a:spcPts val="0"/>
              </a:spcBef>
              <a:buNone/>
            </a:pPr>
            <a:r>
              <a:rPr lang="en"/>
              <a:t>1</a:t>
            </a:r>
          </a:p>
        </p:txBody>
      </p:sp>
      <p:sp>
        <p:nvSpPr>
          <p:cNvPr id="499" name="Shape 499"/>
          <p:cNvSpPr txBox="1"/>
          <p:nvPr/>
        </p:nvSpPr>
        <p:spPr>
          <a:xfrm>
            <a:off x="4343387" y="4117450"/>
            <a:ext cx="344400" cy="320400"/>
          </a:xfrm>
          <a:prstGeom prst="rect">
            <a:avLst/>
          </a:prstGeom>
          <a:noFill/>
          <a:ln>
            <a:noFill/>
          </a:ln>
        </p:spPr>
        <p:txBody>
          <a:bodyPr anchorCtr="0" anchor="ctr" bIns="91425" lIns="91425" rIns="91425" tIns="91425">
            <a:noAutofit/>
          </a:bodyPr>
          <a:lstStyle/>
          <a:p>
            <a:pPr lvl="0" rtl="0" algn="ctr">
              <a:spcBef>
                <a:spcPts val="0"/>
              </a:spcBef>
              <a:buNone/>
            </a:pPr>
            <a:r>
              <a:rPr lang="en"/>
              <a:t>1</a:t>
            </a:r>
          </a:p>
        </p:txBody>
      </p:sp>
      <p:sp>
        <p:nvSpPr>
          <p:cNvPr id="500" name="Shape 500"/>
          <p:cNvSpPr txBox="1"/>
          <p:nvPr/>
        </p:nvSpPr>
        <p:spPr>
          <a:xfrm>
            <a:off x="6553125" y="4598075"/>
            <a:ext cx="344400" cy="320400"/>
          </a:xfrm>
          <a:prstGeom prst="rect">
            <a:avLst/>
          </a:prstGeom>
          <a:noFill/>
          <a:ln>
            <a:noFill/>
          </a:ln>
        </p:spPr>
        <p:txBody>
          <a:bodyPr anchorCtr="0" anchor="ctr" bIns="91425" lIns="91425" rIns="91425" tIns="91425">
            <a:noAutofit/>
          </a:bodyPr>
          <a:lstStyle/>
          <a:p>
            <a:pPr lvl="0" rtl="0" algn="ctr">
              <a:spcBef>
                <a:spcPts val="0"/>
              </a:spcBef>
              <a:buNone/>
            </a:pPr>
            <a:r>
              <a:rPr lang="en"/>
              <a:t>1</a:t>
            </a:r>
          </a:p>
        </p:txBody>
      </p:sp>
      <p:sp>
        <p:nvSpPr>
          <p:cNvPr id="501" name="Shape 501"/>
          <p:cNvSpPr txBox="1"/>
          <p:nvPr/>
        </p:nvSpPr>
        <p:spPr>
          <a:xfrm>
            <a:off x="6553125" y="3595875"/>
            <a:ext cx="344400" cy="320400"/>
          </a:xfrm>
          <a:prstGeom prst="rect">
            <a:avLst/>
          </a:prstGeom>
          <a:noFill/>
          <a:ln>
            <a:noFill/>
          </a:ln>
        </p:spPr>
        <p:txBody>
          <a:bodyPr anchorCtr="0" anchor="ctr" bIns="91425" lIns="91425" rIns="91425" tIns="91425">
            <a:noAutofit/>
          </a:bodyPr>
          <a:lstStyle/>
          <a:p>
            <a:pPr lvl="0" rtl="0" algn="ctr">
              <a:spcBef>
                <a:spcPts val="0"/>
              </a:spcBef>
              <a:buNone/>
            </a:pPr>
            <a:r>
              <a:rPr lang="en"/>
              <a:t>1</a:t>
            </a:r>
          </a:p>
        </p:txBody>
      </p:sp>
      <p:sp>
        <p:nvSpPr>
          <p:cNvPr id="502" name="Shape 502"/>
          <p:cNvSpPr txBox="1"/>
          <p:nvPr/>
        </p:nvSpPr>
        <p:spPr>
          <a:xfrm>
            <a:off x="4343387" y="2072525"/>
            <a:ext cx="344400" cy="320400"/>
          </a:xfrm>
          <a:prstGeom prst="rect">
            <a:avLst/>
          </a:prstGeom>
          <a:noFill/>
          <a:ln>
            <a:noFill/>
          </a:ln>
        </p:spPr>
        <p:txBody>
          <a:bodyPr anchorCtr="0" anchor="ctr" bIns="91425" lIns="91425" rIns="91425" tIns="91425">
            <a:noAutofit/>
          </a:bodyPr>
          <a:lstStyle/>
          <a:p>
            <a:pPr lvl="0" rtl="0" algn="ctr">
              <a:spcBef>
                <a:spcPts val="0"/>
              </a:spcBef>
              <a:buNone/>
            </a:pPr>
            <a:r>
              <a:rPr lang="en"/>
              <a:t>1</a:t>
            </a:r>
          </a:p>
        </p:txBody>
      </p:sp>
      <p:sp>
        <p:nvSpPr>
          <p:cNvPr id="503" name="Shape 503"/>
          <p:cNvSpPr txBox="1"/>
          <p:nvPr/>
        </p:nvSpPr>
        <p:spPr>
          <a:xfrm>
            <a:off x="6553125" y="2430212"/>
            <a:ext cx="344400" cy="320400"/>
          </a:xfrm>
          <a:prstGeom prst="rect">
            <a:avLst/>
          </a:prstGeom>
          <a:noFill/>
          <a:ln>
            <a:noFill/>
          </a:ln>
        </p:spPr>
        <p:txBody>
          <a:bodyPr anchorCtr="0" anchor="ctr" bIns="91425" lIns="91425" rIns="91425" tIns="91425">
            <a:noAutofit/>
          </a:bodyPr>
          <a:lstStyle/>
          <a:p>
            <a:pPr lvl="0" rtl="0" algn="ctr">
              <a:spcBef>
                <a:spcPts val="0"/>
              </a:spcBef>
              <a:buNone/>
            </a:pPr>
            <a:r>
              <a:rPr lang="en"/>
              <a:t>1</a:t>
            </a:r>
          </a:p>
        </p:txBody>
      </p:sp>
      <p:sp>
        <p:nvSpPr>
          <p:cNvPr id="504" name="Shape 504"/>
          <p:cNvSpPr txBox="1"/>
          <p:nvPr/>
        </p:nvSpPr>
        <p:spPr>
          <a:xfrm>
            <a:off x="6553125" y="1424850"/>
            <a:ext cx="344400" cy="320400"/>
          </a:xfrm>
          <a:prstGeom prst="rect">
            <a:avLst/>
          </a:prstGeom>
          <a:noFill/>
          <a:ln>
            <a:noFill/>
          </a:ln>
        </p:spPr>
        <p:txBody>
          <a:bodyPr anchorCtr="0" anchor="ctr" bIns="91425" lIns="91425" rIns="91425" tIns="91425">
            <a:noAutofit/>
          </a:bodyPr>
          <a:lstStyle/>
          <a:p>
            <a:pPr lvl="0" rtl="0" algn="ctr">
              <a:spcBef>
                <a:spcPts val="0"/>
              </a:spcBef>
              <a:buNone/>
            </a:pPr>
            <a:r>
              <a:rPr lang="en"/>
              <a:t>1</a:t>
            </a:r>
          </a:p>
        </p:txBody>
      </p:sp>
      <p:sp>
        <p:nvSpPr>
          <p:cNvPr id="505" name="Shape 505"/>
          <p:cNvSpPr/>
          <p:nvPr/>
        </p:nvSpPr>
        <p:spPr>
          <a:xfrm>
            <a:off x="137075" y="4315075"/>
            <a:ext cx="4041300" cy="727500"/>
          </a:xfrm>
          <a:prstGeom prst="roundRect">
            <a:avLst>
              <a:gd fmla="val 16667" name="adj"/>
            </a:avLst>
          </a:prstGeom>
          <a:solidFill>
            <a:srgbClr val="EA9999"/>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b="1" lang="en" sz="1800"/>
              <a:t>Problem:</a:t>
            </a:r>
          </a:p>
          <a:p>
            <a:pPr lvl="0" rtl="0" algn="ctr">
              <a:spcBef>
                <a:spcPts val="0"/>
              </a:spcBef>
              <a:buNone/>
            </a:pPr>
            <a:r>
              <a:rPr lang="en" sz="1800"/>
              <a:t>Requires O(2</a:t>
            </a:r>
            <a:r>
              <a:rPr baseline="30000" lang="en" sz="1800"/>
              <a:t>n</a:t>
            </a:r>
            <a:r>
              <a:rPr lang="en" sz="1800"/>
              <a:t>) computation</a:t>
            </a: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9" name="Shape 509"/>
        <p:cNvGrpSpPr/>
        <p:nvPr/>
      </p:nvGrpSpPr>
      <p:grpSpPr>
        <a:xfrm>
          <a:off x="0" y="0"/>
          <a:ext cx="0" cy="0"/>
          <a:chOff x="0" y="0"/>
          <a:chExt cx="0" cy="0"/>
        </a:xfrm>
      </p:grpSpPr>
      <p:sp>
        <p:nvSpPr>
          <p:cNvPr id="510" name="Shape 510"/>
          <p:cNvSpPr txBox="1"/>
          <p:nvPr>
            <p:ph type="title"/>
          </p:nvPr>
        </p:nvSpPr>
        <p:spPr>
          <a:xfrm>
            <a:off x="311700" y="216425"/>
            <a:ext cx="8757300" cy="572700"/>
          </a:xfrm>
          <a:prstGeom prst="rect">
            <a:avLst/>
          </a:prstGeom>
        </p:spPr>
        <p:txBody>
          <a:bodyPr anchorCtr="0" anchor="t" bIns="91425" lIns="91425" rIns="91425" tIns="91425">
            <a:noAutofit/>
          </a:bodyPr>
          <a:lstStyle/>
          <a:p>
            <a:pPr lvl="0" rtl="0">
              <a:spcBef>
                <a:spcPts val="0"/>
              </a:spcBef>
              <a:buNone/>
            </a:pPr>
            <a:r>
              <a:rPr lang="en"/>
              <a:t>Optimization #1: pre-compute all sizes of empty tree</a:t>
            </a:r>
          </a:p>
        </p:txBody>
      </p:sp>
      <p:sp>
        <p:nvSpPr>
          <p:cNvPr id="511" name="Shape 511"/>
          <p:cNvSpPr/>
          <p:nvPr/>
        </p:nvSpPr>
        <p:spPr>
          <a:xfrm>
            <a:off x="384525" y="2764387"/>
            <a:ext cx="1839000" cy="436200"/>
          </a:xfrm>
          <a:prstGeom prst="rect">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512" name="Shape 512"/>
          <p:cNvSpPr/>
          <p:nvPr/>
        </p:nvSpPr>
        <p:spPr>
          <a:xfrm>
            <a:off x="2572766" y="1687332"/>
            <a:ext cx="1839000" cy="436200"/>
          </a:xfrm>
          <a:prstGeom prst="rect">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513" name="Shape 513"/>
          <p:cNvSpPr/>
          <p:nvPr/>
        </p:nvSpPr>
        <p:spPr>
          <a:xfrm>
            <a:off x="2572766" y="3739096"/>
            <a:ext cx="1839000" cy="436200"/>
          </a:xfrm>
          <a:prstGeom prst="rect">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514" name="Shape 514"/>
          <p:cNvSpPr/>
          <p:nvPr/>
        </p:nvSpPr>
        <p:spPr>
          <a:xfrm>
            <a:off x="4756145" y="1097746"/>
            <a:ext cx="1838999" cy="436200"/>
          </a:xfrm>
          <a:prstGeom prst="rect">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515" name="Shape 515"/>
          <p:cNvSpPr/>
          <p:nvPr/>
        </p:nvSpPr>
        <p:spPr>
          <a:xfrm>
            <a:off x="4756145" y="2174825"/>
            <a:ext cx="1838999" cy="436200"/>
          </a:xfrm>
          <a:prstGeom prst="rect">
            <a:avLst/>
          </a:prstGeom>
          <a:solidFill>
            <a:srgbClr val="D5A6BD"/>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lgn="ctr">
              <a:spcBef>
                <a:spcPts val="0"/>
              </a:spcBef>
              <a:buNone/>
            </a:pPr>
            <a:r>
              <a:rPr lang="en"/>
              <a:t>Empty[2]</a:t>
            </a:r>
          </a:p>
        </p:txBody>
      </p:sp>
      <p:sp>
        <p:nvSpPr>
          <p:cNvPr id="516" name="Shape 516"/>
          <p:cNvSpPr/>
          <p:nvPr/>
        </p:nvSpPr>
        <p:spPr>
          <a:xfrm>
            <a:off x="4756145" y="3251903"/>
            <a:ext cx="1838999" cy="436200"/>
          </a:xfrm>
          <a:prstGeom prst="rect">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517" name="Shape 517"/>
          <p:cNvSpPr/>
          <p:nvPr/>
        </p:nvSpPr>
        <p:spPr>
          <a:xfrm>
            <a:off x="4756145" y="4277757"/>
            <a:ext cx="1838999" cy="436200"/>
          </a:xfrm>
          <a:prstGeom prst="rect">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cxnSp>
        <p:nvCxnSpPr>
          <p:cNvPr id="518" name="Shape 518"/>
          <p:cNvCxnSpPr>
            <a:stCxn id="511" idx="3"/>
            <a:endCxn id="512" idx="1"/>
          </p:cNvCxnSpPr>
          <p:nvPr/>
        </p:nvCxnSpPr>
        <p:spPr>
          <a:xfrm flipH="1" rot="10800000">
            <a:off x="2223525" y="1905487"/>
            <a:ext cx="349200" cy="1077000"/>
          </a:xfrm>
          <a:prstGeom prst="straightConnector1">
            <a:avLst/>
          </a:prstGeom>
          <a:noFill/>
          <a:ln cap="flat" cmpd="sng" w="9525">
            <a:solidFill>
              <a:schemeClr val="dk2"/>
            </a:solidFill>
            <a:prstDash val="solid"/>
            <a:round/>
            <a:headEnd len="lg" w="lg" type="none"/>
            <a:tailEnd len="lg" w="lg" type="triangle"/>
          </a:ln>
        </p:spPr>
      </p:cxnSp>
      <p:cxnSp>
        <p:nvCxnSpPr>
          <p:cNvPr id="519" name="Shape 519"/>
          <p:cNvCxnSpPr>
            <a:stCxn id="511" idx="3"/>
            <a:endCxn id="513" idx="1"/>
          </p:cNvCxnSpPr>
          <p:nvPr/>
        </p:nvCxnSpPr>
        <p:spPr>
          <a:xfrm>
            <a:off x="2223525" y="2982487"/>
            <a:ext cx="349200" cy="974700"/>
          </a:xfrm>
          <a:prstGeom prst="straightConnector1">
            <a:avLst/>
          </a:prstGeom>
          <a:noFill/>
          <a:ln cap="flat" cmpd="sng" w="9525">
            <a:solidFill>
              <a:schemeClr val="dk2"/>
            </a:solidFill>
            <a:prstDash val="solid"/>
            <a:round/>
            <a:headEnd len="lg" w="lg" type="none"/>
            <a:tailEnd len="lg" w="lg" type="triangle"/>
          </a:ln>
        </p:spPr>
      </p:cxnSp>
      <p:cxnSp>
        <p:nvCxnSpPr>
          <p:cNvPr id="520" name="Shape 520"/>
          <p:cNvCxnSpPr>
            <a:stCxn id="512" idx="3"/>
            <a:endCxn id="514" idx="1"/>
          </p:cNvCxnSpPr>
          <p:nvPr/>
        </p:nvCxnSpPr>
        <p:spPr>
          <a:xfrm flipH="1" rot="10800000">
            <a:off x="4411766" y="1315932"/>
            <a:ext cx="344400" cy="589500"/>
          </a:xfrm>
          <a:prstGeom prst="straightConnector1">
            <a:avLst/>
          </a:prstGeom>
          <a:noFill/>
          <a:ln cap="flat" cmpd="sng" w="9525">
            <a:solidFill>
              <a:schemeClr val="dk2"/>
            </a:solidFill>
            <a:prstDash val="solid"/>
            <a:round/>
            <a:headEnd len="lg" w="lg" type="none"/>
            <a:tailEnd len="lg" w="lg" type="triangle"/>
          </a:ln>
        </p:spPr>
      </p:cxnSp>
      <p:cxnSp>
        <p:nvCxnSpPr>
          <p:cNvPr id="521" name="Shape 521"/>
          <p:cNvCxnSpPr>
            <a:stCxn id="512" idx="3"/>
            <a:endCxn id="515" idx="1"/>
          </p:cNvCxnSpPr>
          <p:nvPr/>
        </p:nvCxnSpPr>
        <p:spPr>
          <a:xfrm>
            <a:off x="4411766" y="1905432"/>
            <a:ext cx="344400" cy="487500"/>
          </a:xfrm>
          <a:prstGeom prst="straightConnector1">
            <a:avLst/>
          </a:prstGeom>
          <a:noFill/>
          <a:ln cap="flat" cmpd="sng" w="9525">
            <a:solidFill>
              <a:schemeClr val="dk2"/>
            </a:solidFill>
            <a:prstDash val="solid"/>
            <a:round/>
            <a:headEnd len="lg" w="lg" type="none"/>
            <a:tailEnd len="lg" w="lg" type="triangle"/>
          </a:ln>
        </p:spPr>
      </p:cxnSp>
      <p:cxnSp>
        <p:nvCxnSpPr>
          <p:cNvPr id="522" name="Shape 522"/>
          <p:cNvCxnSpPr>
            <a:stCxn id="513" idx="3"/>
            <a:endCxn id="516" idx="1"/>
          </p:cNvCxnSpPr>
          <p:nvPr/>
        </p:nvCxnSpPr>
        <p:spPr>
          <a:xfrm flipH="1" rot="10800000">
            <a:off x="4411766" y="3469996"/>
            <a:ext cx="344400" cy="487200"/>
          </a:xfrm>
          <a:prstGeom prst="straightConnector1">
            <a:avLst/>
          </a:prstGeom>
          <a:noFill/>
          <a:ln cap="flat" cmpd="sng" w="9525">
            <a:solidFill>
              <a:schemeClr val="dk2"/>
            </a:solidFill>
            <a:prstDash val="solid"/>
            <a:round/>
            <a:headEnd len="lg" w="lg" type="none"/>
            <a:tailEnd len="lg" w="lg" type="triangle"/>
          </a:ln>
        </p:spPr>
      </p:cxnSp>
      <p:cxnSp>
        <p:nvCxnSpPr>
          <p:cNvPr id="523" name="Shape 523"/>
          <p:cNvCxnSpPr>
            <a:stCxn id="513" idx="3"/>
            <a:endCxn id="517" idx="1"/>
          </p:cNvCxnSpPr>
          <p:nvPr/>
        </p:nvCxnSpPr>
        <p:spPr>
          <a:xfrm>
            <a:off x="4411766" y="3957196"/>
            <a:ext cx="344400" cy="538800"/>
          </a:xfrm>
          <a:prstGeom prst="straightConnector1">
            <a:avLst/>
          </a:prstGeom>
          <a:noFill/>
          <a:ln cap="flat" cmpd="sng" w="9525">
            <a:solidFill>
              <a:schemeClr val="dk2"/>
            </a:solidFill>
            <a:prstDash val="solid"/>
            <a:round/>
            <a:headEnd len="lg" w="lg" type="none"/>
            <a:tailEnd len="lg" w="lg" type="triangle"/>
          </a:ln>
        </p:spPr>
      </p:cxnSp>
      <p:sp>
        <p:nvSpPr>
          <p:cNvPr id="524" name="Shape 524"/>
          <p:cNvSpPr/>
          <p:nvPr/>
        </p:nvSpPr>
        <p:spPr>
          <a:xfrm>
            <a:off x="6939524" y="828425"/>
            <a:ext cx="1839000" cy="436200"/>
          </a:xfrm>
          <a:prstGeom prst="rect">
            <a:avLst/>
          </a:prstGeom>
          <a:solidFill>
            <a:srgbClr val="D5A6BD"/>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Clr>
                <a:schemeClr val="dk1"/>
              </a:buClr>
              <a:buFont typeface="Arial"/>
              <a:buNone/>
            </a:pPr>
            <a:r>
              <a:rPr lang="en">
                <a:solidFill>
                  <a:schemeClr val="dk1"/>
                </a:solidFill>
              </a:rPr>
              <a:t>Empty[1]</a:t>
            </a:r>
          </a:p>
        </p:txBody>
      </p:sp>
      <p:sp>
        <p:nvSpPr>
          <p:cNvPr id="525" name="Shape 525"/>
          <p:cNvSpPr/>
          <p:nvPr/>
        </p:nvSpPr>
        <p:spPr>
          <a:xfrm>
            <a:off x="6939524" y="1366946"/>
            <a:ext cx="1839000" cy="436199"/>
          </a:xfrm>
          <a:prstGeom prst="rect">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a:t>Alice</a:t>
            </a:r>
          </a:p>
        </p:txBody>
      </p:sp>
      <p:sp>
        <p:nvSpPr>
          <p:cNvPr id="526" name="Shape 526"/>
          <p:cNvSpPr/>
          <p:nvPr/>
        </p:nvSpPr>
        <p:spPr>
          <a:xfrm>
            <a:off x="6939524" y="2982512"/>
            <a:ext cx="1839000" cy="436199"/>
          </a:xfrm>
          <a:prstGeom prst="rect">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a:t>Bob</a:t>
            </a:r>
          </a:p>
        </p:txBody>
      </p:sp>
      <p:sp>
        <p:nvSpPr>
          <p:cNvPr id="527" name="Shape 527"/>
          <p:cNvSpPr/>
          <p:nvPr/>
        </p:nvSpPr>
        <p:spPr>
          <a:xfrm>
            <a:off x="6939524" y="3521034"/>
            <a:ext cx="1839000" cy="436200"/>
          </a:xfrm>
          <a:prstGeom prst="rect">
            <a:avLst/>
          </a:prstGeom>
          <a:solidFill>
            <a:srgbClr val="D5A6BD"/>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lgn="ctr">
              <a:spcBef>
                <a:spcPts val="0"/>
              </a:spcBef>
              <a:buClr>
                <a:schemeClr val="dk1"/>
              </a:buClr>
              <a:buFont typeface="Arial"/>
              <a:buNone/>
            </a:pPr>
            <a:r>
              <a:rPr lang="en">
                <a:solidFill>
                  <a:schemeClr val="dk1"/>
                </a:solidFill>
              </a:rPr>
              <a:t>Empty[1]</a:t>
            </a:r>
          </a:p>
        </p:txBody>
      </p:sp>
      <p:sp>
        <p:nvSpPr>
          <p:cNvPr id="528" name="Shape 528"/>
          <p:cNvSpPr/>
          <p:nvPr/>
        </p:nvSpPr>
        <p:spPr>
          <a:xfrm>
            <a:off x="6939524" y="4059556"/>
            <a:ext cx="1839000" cy="436200"/>
          </a:xfrm>
          <a:prstGeom prst="rect">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a:t>Carol</a:t>
            </a:r>
          </a:p>
        </p:txBody>
      </p:sp>
      <p:cxnSp>
        <p:nvCxnSpPr>
          <p:cNvPr id="529" name="Shape 529"/>
          <p:cNvCxnSpPr>
            <a:stCxn id="514" idx="3"/>
            <a:endCxn id="524" idx="1"/>
          </p:cNvCxnSpPr>
          <p:nvPr/>
        </p:nvCxnSpPr>
        <p:spPr>
          <a:xfrm flipH="1" rot="10800000">
            <a:off x="6595145" y="1046446"/>
            <a:ext cx="344400" cy="269400"/>
          </a:xfrm>
          <a:prstGeom prst="straightConnector1">
            <a:avLst/>
          </a:prstGeom>
          <a:noFill/>
          <a:ln cap="flat" cmpd="sng" w="9525">
            <a:solidFill>
              <a:schemeClr val="dk2"/>
            </a:solidFill>
            <a:prstDash val="solid"/>
            <a:round/>
            <a:headEnd len="lg" w="lg" type="none"/>
            <a:tailEnd len="lg" w="lg" type="triangle"/>
          </a:ln>
        </p:spPr>
      </p:cxnSp>
      <p:cxnSp>
        <p:nvCxnSpPr>
          <p:cNvPr id="530" name="Shape 530"/>
          <p:cNvCxnSpPr>
            <a:stCxn id="514" idx="3"/>
            <a:endCxn id="525" idx="1"/>
          </p:cNvCxnSpPr>
          <p:nvPr/>
        </p:nvCxnSpPr>
        <p:spPr>
          <a:xfrm>
            <a:off x="6595145" y="1315846"/>
            <a:ext cx="344400" cy="269100"/>
          </a:xfrm>
          <a:prstGeom prst="straightConnector1">
            <a:avLst/>
          </a:prstGeom>
          <a:noFill/>
          <a:ln cap="flat" cmpd="sng" w="9525">
            <a:solidFill>
              <a:schemeClr val="dk2"/>
            </a:solidFill>
            <a:prstDash val="solid"/>
            <a:round/>
            <a:headEnd len="lg" w="lg" type="none"/>
            <a:tailEnd len="lg" w="lg" type="triangle"/>
          </a:ln>
        </p:spPr>
      </p:cxnSp>
      <p:cxnSp>
        <p:nvCxnSpPr>
          <p:cNvPr id="531" name="Shape 531"/>
          <p:cNvCxnSpPr>
            <a:stCxn id="516" idx="3"/>
            <a:endCxn id="526" idx="1"/>
          </p:cNvCxnSpPr>
          <p:nvPr/>
        </p:nvCxnSpPr>
        <p:spPr>
          <a:xfrm flipH="1" rot="10800000">
            <a:off x="6595145" y="3200603"/>
            <a:ext cx="344400" cy="269400"/>
          </a:xfrm>
          <a:prstGeom prst="straightConnector1">
            <a:avLst/>
          </a:prstGeom>
          <a:noFill/>
          <a:ln cap="flat" cmpd="sng" w="9525">
            <a:solidFill>
              <a:schemeClr val="dk2"/>
            </a:solidFill>
            <a:prstDash val="solid"/>
            <a:round/>
            <a:headEnd len="lg" w="lg" type="none"/>
            <a:tailEnd len="lg" w="lg" type="triangle"/>
          </a:ln>
        </p:spPr>
      </p:cxnSp>
      <p:cxnSp>
        <p:nvCxnSpPr>
          <p:cNvPr id="532" name="Shape 532"/>
          <p:cNvCxnSpPr>
            <a:stCxn id="516" idx="3"/>
            <a:endCxn id="527" idx="1"/>
          </p:cNvCxnSpPr>
          <p:nvPr/>
        </p:nvCxnSpPr>
        <p:spPr>
          <a:xfrm>
            <a:off x="6595145" y="3470003"/>
            <a:ext cx="344400" cy="269100"/>
          </a:xfrm>
          <a:prstGeom prst="straightConnector1">
            <a:avLst/>
          </a:prstGeom>
          <a:noFill/>
          <a:ln cap="flat" cmpd="sng" w="9525">
            <a:solidFill>
              <a:schemeClr val="dk2"/>
            </a:solidFill>
            <a:prstDash val="solid"/>
            <a:round/>
            <a:headEnd len="lg" w="lg" type="none"/>
            <a:tailEnd len="lg" w="lg" type="triangle"/>
          </a:ln>
        </p:spPr>
      </p:cxnSp>
      <p:cxnSp>
        <p:nvCxnSpPr>
          <p:cNvPr id="533" name="Shape 533"/>
          <p:cNvCxnSpPr>
            <a:stCxn id="517" idx="3"/>
            <a:endCxn id="528" idx="1"/>
          </p:cNvCxnSpPr>
          <p:nvPr/>
        </p:nvCxnSpPr>
        <p:spPr>
          <a:xfrm flipH="1" rot="10800000">
            <a:off x="6595145" y="4277757"/>
            <a:ext cx="344400" cy="218100"/>
          </a:xfrm>
          <a:prstGeom prst="straightConnector1">
            <a:avLst/>
          </a:prstGeom>
          <a:noFill/>
          <a:ln cap="flat" cmpd="sng" w="9525">
            <a:solidFill>
              <a:schemeClr val="dk2"/>
            </a:solidFill>
            <a:prstDash val="solid"/>
            <a:round/>
            <a:headEnd len="lg" w="lg" type="none"/>
            <a:tailEnd len="lg" w="lg" type="triangle"/>
          </a:ln>
        </p:spPr>
      </p:cxnSp>
      <p:sp>
        <p:nvSpPr>
          <p:cNvPr id="534" name="Shape 534"/>
          <p:cNvSpPr/>
          <p:nvPr/>
        </p:nvSpPr>
        <p:spPr>
          <a:xfrm>
            <a:off x="6939524" y="4598078"/>
            <a:ext cx="1839000" cy="436200"/>
          </a:xfrm>
          <a:prstGeom prst="rect">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a:t>David</a:t>
            </a:r>
          </a:p>
        </p:txBody>
      </p:sp>
      <p:cxnSp>
        <p:nvCxnSpPr>
          <p:cNvPr id="535" name="Shape 535"/>
          <p:cNvCxnSpPr>
            <a:stCxn id="517" idx="3"/>
            <a:endCxn id="534" idx="1"/>
          </p:cNvCxnSpPr>
          <p:nvPr/>
        </p:nvCxnSpPr>
        <p:spPr>
          <a:xfrm>
            <a:off x="6595145" y="4495857"/>
            <a:ext cx="344400" cy="320400"/>
          </a:xfrm>
          <a:prstGeom prst="straightConnector1">
            <a:avLst/>
          </a:prstGeom>
          <a:noFill/>
          <a:ln cap="flat" cmpd="sng" w="9525">
            <a:solidFill>
              <a:schemeClr val="dk2"/>
            </a:solidFill>
            <a:prstDash val="solid"/>
            <a:round/>
            <a:headEnd len="lg" w="lg" type="none"/>
            <a:tailEnd len="lg" w="lg" type="triangle"/>
          </a:ln>
        </p:spPr>
      </p:cxnSp>
      <p:graphicFrame>
        <p:nvGraphicFramePr>
          <p:cNvPr id="536" name="Shape 536"/>
          <p:cNvGraphicFramePr/>
          <p:nvPr/>
        </p:nvGraphicFramePr>
        <p:xfrm>
          <a:off x="137075" y="825875"/>
          <a:ext cx="3000000" cy="3000000"/>
        </p:xfrm>
        <a:graphic>
          <a:graphicData uri="http://schemas.openxmlformats.org/drawingml/2006/table">
            <a:tbl>
              <a:tblPr>
                <a:noFill/>
                <a:tableStyleId>{2C612576-BE22-43A4-B1D1-E4ED512030DF}</a:tableStyleId>
              </a:tblPr>
              <a:tblGrid>
                <a:gridCol w="1043200"/>
                <a:gridCol w="1043200"/>
              </a:tblGrid>
              <a:tr h="289050">
                <a:tc>
                  <a:txBody>
                    <a:bodyPr>
                      <a:noAutofit/>
                    </a:bodyPr>
                    <a:lstStyle/>
                    <a:p>
                      <a:pPr lvl="0" rtl="0">
                        <a:spcBef>
                          <a:spcPts val="0"/>
                        </a:spcBef>
                        <a:buNone/>
                      </a:pPr>
                      <a:r>
                        <a:rPr lang="en"/>
                        <a:t>001</a:t>
                      </a:r>
                    </a:p>
                  </a:txBody>
                  <a:tcPr marT="91425" marB="91425" marR="91425" marL="91425"/>
                </a:tc>
                <a:tc>
                  <a:txBody>
                    <a:bodyPr>
                      <a:noAutofit/>
                    </a:bodyPr>
                    <a:lstStyle/>
                    <a:p>
                      <a:pPr lvl="0" rtl="0">
                        <a:spcBef>
                          <a:spcPts val="0"/>
                        </a:spcBef>
                        <a:buNone/>
                      </a:pPr>
                      <a:r>
                        <a:rPr lang="en"/>
                        <a:t>Alice</a:t>
                      </a:r>
                    </a:p>
                  </a:txBody>
                  <a:tcPr marT="91425" marB="91425" marR="91425" marL="91425"/>
                </a:tc>
              </a:tr>
              <a:tr h="289050">
                <a:tc>
                  <a:txBody>
                    <a:bodyPr>
                      <a:noAutofit/>
                    </a:bodyPr>
                    <a:lstStyle/>
                    <a:p>
                      <a:pPr lvl="0" rtl="0">
                        <a:spcBef>
                          <a:spcPts val="0"/>
                        </a:spcBef>
                        <a:buNone/>
                      </a:pPr>
                      <a:r>
                        <a:rPr lang="en"/>
                        <a:t>100</a:t>
                      </a:r>
                    </a:p>
                  </a:txBody>
                  <a:tcPr marT="91425" marB="91425" marR="91425" marL="91425"/>
                </a:tc>
                <a:tc>
                  <a:txBody>
                    <a:bodyPr>
                      <a:noAutofit/>
                    </a:bodyPr>
                    <a:lstStyle/>
                    <a:p>
                      <a:pPr lvl="0" rtl="0">
                        <a:spcBef>
                          <a:spcPts val="0"/>
                        </a:spcBef>
                        <a:buNone/>
                      </a:pPr>
                      <a:r>
                        <a:rPr lang="en"/>
                        <a:t>Bob</a:t>
                      </a:r>
                    </a:p>
                  </a:txBody>
                  <a:tcPr marT="91425" marB="91425" marR="91425" marL="91425"/>
                </a:tc>
              </a:tr>
              <a:tr h="289050">
                <a:tc>
                  <a:txBody>
                    <a:bodyPr>
                      <a:noAutofit/>
                    </a:bodyPr>
                    <a:lstStyle/>
                    <a:p>
                      <a:pPr lvl="0" rtl="0">
                        <a:spcBef>
                          <a:spcPts val="0"/>
                        </a:spcBef>
                        <a:buNone/>
                      </a:pPr>
                      <a:r>
                        <a:rPr lang="en"/>
                        <a:t>110</a:t>
                      </a:r>
                    </a:p>
                  </a:txBody>
                  <a:tcPr marT="91425" marB="91425" marR="91425" marL="91425"/>
                </a:tc>
                <a:tc>
                  <a:txBody>
                    <a:bodyPr>
                      <a:noAutofit/>
                    </a:bodyPr>
                    <a:lstStyle/>
                    <a:p>
                      <a:pPr lvl="0" rtl="0">
                        <a:spcBef>
                          <a:spcPts val="0"/>
                        </a:spcBef>
                        <a:buNone/>
                      </a:pPr>
                      <a:r>
                        <a:rPr lang="en"/>
                        <a:t>Carol</a:t>
                      </a:r>
                    </a:p>
                  </a:txBody>
                  <a:tcPr marT="91425" marB="91425" marR="91425" marL="91425"/>
                </a:tc>
              </a:tr>
              <a:tr h="289050">
                <a:tc>
                  <a:txBody>
                    <a:bodyPr>
                      <a:noAutofit/>
                    </a:bodyPr>
                    <a:lstStyle/>
                    <a:p>
                      <a:pPr lvl="0" rtl="0">
                        <a:spcBef>
                          <a:spcPts val="0"/>
                        </a:spcBef>
                        <a:buNone/>
                      </a:pPr>
                      <a:r>
                        <a:rPr lang="en"/>
                        <a:t>111</a:t>
                      </a:r>
                    </a:p>
                  </a:txBody>
                  <a:tcPr marT="91425" marB="91425" marR="91425" marL="91425"/>
                </a:tc>
                <a:tc>
                  <a:txBody>
                    <a:bodyPr>
                      <a:noAutofit/>
                    </a:bodyPr>
                    <a:lstStyle/>
                    <a:p>
                      <a:pPr lvl="0" rtl="0">
                        <a:spcBef>
                          <a:spcPts val="0"/>
                        </a:spcBef>
                        <a:buNone/>
                      </a:pPr>
                      <a:r>
                        <a:rPr lang="en"/>
                        <a:t>David</a:t>
                      </a:r>
                    </a:p>
                  </a:txBody>
                  <a:tcPr marT="91425" marB="91425" marR="91425" marL="91425"/>
                </a:tc>
              </a:tr>
            </a:tbl>
          </a:graphicData>
        </a:graphic>
      </p:graphicFrame>
      <p:sp>
        <p:nvSpPr>
          <p:cNvPr id="537" name="Shape 537"/>
          <p:cNvSpPr txBox="1"/>
          <p:nvPr/>
        </p:nvSpPr>
        <p:spPr>
          <a:xfrm>
            <a:off x="2157750" y="2174825"/>
            <a:ext cx="344400" cy="320400"/>
          </a:xfrm>
          <a:prstGeom prst="rect">
            <a:avLst/>
          </a:prstGeom>
          <a:noFill/>
          <a:ln>
            <a:noFill/>
          </a:ln>
        </p:spPr>
        <p:txBody>
          <a:bodyPr anchorCtr="0" anchor="ctr" bIns="91425" lIns="91425" rIns="91425" tIns="91425">
            <a:noAutofit/>
          </a:bodyPr>
          <a:lstStyle/>
          <a:p>
            <a:pPr lvl="0" rtl="0" algn="ctr">
              <a:spcBef>
                <a:spcPts val="0"/>
              </a:spcBef>
              <a:buNone/>
            </a:pPr>
            <a:r>
              <a:rPr lang="en"/>
              <a:t>0</a:t>
            </a:r>
          </a:p>
        </p:txBody>
      </p:sp>
      <p:sp>
        <p:nvSpPr>
          <p:cNvPr id="538" name="Shape 538"/>
          <p:cNvSpPr txBox="1"/>
          <p:nvPr/>
        </p:nvSpPr>
        <p:spPr>
          <a:xfrm>
            <a:off x="4343387" y="1366950"/>
            <a:ext cx="344400" cy="320400"/>
          </a:xfrm>
          <a:prstGeom prst="rect">
            <a:avLst/>
          </a:prstGeom>
          <a:noFill/>
          <a:ln>
            <a:noFill/>
          </a:ln>
        </p:spPr>
        <p:txBody>
          <a:bodyPr anchorCtr="0" anchor="ctr" bIns="91425" lIns="91425" rIns="91425" tIns="91425">
            <a:noAutofit/>
          </a:bodyPr>
          <a:lstStyle/>
          <a:p>
            <a:pPr lvl="0" rtl="0" algn="ctr">
              <a:spcBef>
                <a:spcPts val="0"/>
              </a:spcBef>
              <a:buNone/>
            </a:pPr>
            <a:r>
              <a:rPr lang="en"/>
              <a:t>0</a:t>
            </a:r>
          </a:p>
        </p:txBody>
      </p:sp>
      <p:sp>
        <p:nvSpPr>
          <p:cNvPr id="539" name="Shape 539"/>
          <p:cNvSpPr txBox="1"/>
          <p:nvPr/>
        </p:nvSpPr>
        <p:spPr>
          <a:xfrm>
            <a:off x="6553125" y="892287"/>
            <a:ext cx="344400" cy="320400"/>
          </a:xfrm>
          <a:prstGeom prst="rect">
            <a:avLst/>
          </a:prstGeom>
          <a:noFill/>
          <a:ln>
            <a:noFill/>
          </a:ln>
        </p:spPr>
        <p:txBody>
          <a:bodyPr anchorCtr="0" anchor="ctr" bIns="91425" lIns="91425" rIns="91425" tIns="91425">
            <a:noAutofit/>
          </a:bodyPr>
          <a:lstStyle/>
          <a:p>
            <a:pPr lvl="0" rtl="0" algn="ctr">
              <a:spcBef>
                <a:spcPts val="0"/>
              </a:spcBef>
              <a:buNone/>
            </a:pPr>
            <a:r>
              <a:rPr lang="en"/>
              <a:t>0</a:t>
            </a:r>
          </a:p>
        </p:txBody>
      </p:sp>
      <p:sp>
        <p:nvSpPr>
          <p:cNvPr id="540" name="Shape 540"/>
          <p:cNvSpPr txBox="1"/>
          <p:nvPr/>
        </p:nvSpPr>
        <p:spPr>
          <a:xfrm>
            <a:off x="4343387" y="3509225"/>
            <a:ext cx="344400" cy="320400"/>
          </a:xfrm>
          <a:prstGeom prst="rect">
            <a:avLst/>
          </a:prstGeom>
          <a:noFill/>
          <a:ln>
            <a:noFill/>
          </a:ln>
        </p:spPr>
        <p:txBody>
          <a:bodyPr anchorCtr="0" anchor="ctr" bIns="91425" lIns="91425" rIns="91425" tIns="91425">
            <a:noAutofit/>
          </a:bodyPr>
          <a:lstStyle/>
          <a:p>
            <a:pPr lvl="0" rtl="0" algn="ctr">
              <a:spcBef>
                <a:spcPts val="0"/>
              </a:spcBef>
              <a:buNone/>
            </a:pPr>
            <a:r>
              <a:rPr lang="en"/>
              <a:t>0</a:t>
            </a:r>
          </a:p>
        </p:txBody>
      </p:sp>
      <p:sp>
        <p:nvSpPr>
          <p:cNvPr id="541" name="Shape 541"/>
          <p:cNvSpPr txBox="1"/>
          <p:nvPr/>
        </p:nvSpPr>
        <p:spPr>
          <a:xfrm>
            <a:off x="6553125" y="3046450"/>
            <a:ext cx="344400" cy="320400"/>
          </a:xfrm>
          <a:prstGeom prst="rect">
            <a:avLst/>
          </a:prstGeom>
          <a:noFill/>
          <a:ln>
            <a:noFill/>
          </a:ln>
        </p:spPr>
        <p:txBody>
          <a:bodyPr anchorCtr="0" anchor="ctr" bIns="91425" lIns="91425" rIns="91425" tIns="91425">
            <a:noAutofit/>
          </a:bodyPr>
          <a:lstStyle/>
          <a:p>
            <a:pPr lvl="0" rtl="0" algn="ctr">
              <a:spcBef>
                <a:spcPts val="0"/>
              </a:spcBef>
              <a:buNone/>
            </a:pPr>
            <a:r>
              <a:rPr lang="en"/>
              <a:t>0</a:t>
            </a:r>
          </a:p>
        </p:txBody>
      </p:sp>
      <p:sp>
        <p:nvSpPr>
          <p:cNvPr id="542" name="Shape 542"/>
          <p:cNvSpPr txBox="1"/>
          <p:nvPr/>
        </p:nvSpPr>
        <p:spPr>
          <a:xfrm>
            <a:off x="6553125" y="4145300"/>
            <a:ext cx="344400" cy="320400"/>
          </a:xfrm>
          <a:prstGeom prst="rect">
            <a:avLst/>
          </a:prstGeom>
          <a:noFill/>
          <a:ln>
            <a:noFill/>
          </a:ln>
        </p:spPr>
        <p:txBody>
          <a:bodyPr anchorCtr="0" anchor="ctr" bIns="91425" lIns="91425" rIns="91425" tIns="91425">
            <a:noAutofit/>
          </a:bodyPr>
          <a:lstStyle/>
          <a:p>
            <a:pPr lvl="0" rtl="0" algn="ctr">
              <a:spcBef>
                <a:spcPts val="0"/>
              </a:spcBef>
              <a:buNone/>
            </a:pPr>
            <a:r>
              <a:rPr lang="en"/>
              <a:t>0</a:t>
            </a:r>
          </a:p>
        </p:txBody>
      </p:sp>
      <p:sp>
        <p:nvSpPr>
          <p:cNvPr id="543" name="Shape 543"/>
          <p:cNvSpPr txBox="1"/>
          <p:nvPr/>
        </p:nvSpPr>
        <p:spPr>
          <a:xfrm>
            <a:off x="2157750" y="3366850"/>
            <a:ext cx="344400" cy="320400"/>
          </a:xfrm>
          <a:prstGeom prst="rect">
            <a:avLst/>
          </a:prstGeom>
          <a:noFill/>
          <a:ln>
            <a:noFill/>
          </a:ln>
        </p:spPr>
        <p:txBody>
          <a:bodyPr anchorCtr="0" anchor="ctr" bIns="91425" lIns="91425" rIns="91425" tIns="91425">
            <a:noAutofit/>
          </a:bodyPr>
          <a:lstStyle/>
          <a:p>
            <a:pPr lvl="0" rtl="0" algn="ctr">
              <a:spcBef>
                <a:spcPts val="0"/>
              </a:spcBef>
              <a:buNone/>
            </a:pPr>
            <a:r>
              <a:rPr lang="en"/>
              <a:t>1</a:t>
            </a:r>
          </a:p>
        </p:txBody>
      </p:sp>
      <p:sp>
        <p:nvSpPr>
          <p:cNvPr id="544" name="Shape 544"/>
          <p:cNvSpPr txBox="1"/>
          <p:nvPr/>
        </p:nvSpPr>
        <p:spPr>
          <a:xfrm>
            <a:off x="4343387" y="4117450"/>
            <a:ext cx="344400" cy="320400"/>
          </a:xfrm>
          <a:prstGeom prst="rect">
            <a:avLst/>
          </a:prstGeom>
          <a:noFill/>
          <a:ln>
            <a:noFill/>
          </a:ln>
        </p:spPr>
        <p:txBody>
          <a:bodyPr anchorCtr="0" anchor="ctr" bIns="91425" lIns="91425" rIns="91425" tIns="91425">
            <a:noAutofit/>
          </a:bodyPr>
          <a:lstStyle/>
          <a:p>
            <a:pPr lvl="0" rtl="0" algn="ctr">
              <a:spcBef>
                <a:spcPts val="0"/>
              </a:spcBef>
              <a:buNone/>
            </a:pPr>
            <a:r>
              <a:rPr lang="en"/>
              <a:t>1</a:t>
            </a:r>
          </a:p>
        </p:txBody>
      </p:sp>
      <p:sp>
        <p:nvSpPr>
          <p:cNvPr id="545" name="Shape 545"/>
          <p:cNvSpPr txBox="1"/>
          <p:nvPr/>
        </p:nvSpPr>
        <p:spPr>
          <a:xfrm>
            <a:off x="6553125" y="4598075"/>
            <a:ext cx="344400" cy="320400"/>
          </a:xfrm>
          <a:prstGeom prst="rect">
            <a:avLst/>
          </a:prstGeom>
          <a:noFill/>
          <a:ln>
            <a:noFill/>
          </a:ln>
        </p:spPr>
        <p:txBody>
          <a:bodyPr anchorCtr="0" anchor="ctr" bIns="91425" lIns="91425" rIns="91425" tIns="91425">
            <a:noAutofit/>
          </a:bodyPr>
          <a:lstStyle/>
          <a:p>
            <a:pPr lvl="0" rtl="0" algn="ctr">
              <a:spcBef>
                <a:spcPts val="0"/>
              </a:spcBef>
              <a:buNone/>
            </a:pPr>
            <a:r>
              <a:rPr lang="en"/>
              <a:t>1</a:t>
            </a:r>
          </a:p>
        </p:txBody>
      </p:sp>
      <p:sp>
        <p:nvSpPr>
          <p:cNvPr id="546" name="Shape 546"/>
          <p:cNvSpPr txBox="1"/>
          <p:nvPr/>
        </p:nvSpPr>
        <p:spPr>
          <a:xfrm>
            <a:off x="6553125" y="3595875"/>
            <a:ext cx="344400" cy="320400"/>
          </a:xfrm>
          <a:prstGeom prst="rect">
            <a:avLst/>
          </a:prstGeom>
          <a:noFill/>
          <a:ln>
            <a:noFill/>
          </a:ln>
        </p:spPr>
        <p:txBody>
          <a:bodyPr anchorCtr="0" anchor="ctr" bIns="91425" lIns="91425" rIns="91425" tIns="91425">
            <a:noAutofit/>
          </a:bodyPr>
          <a:lstStyle/>
          <a:p>
            <a:pPr lvl="0" rtl="0" algn="ctr">
              <a:spcBef>
                <a:spcPts val="0"/>
              </a:spcBef>
              <a:buNone/>
            </a:pPr>
            <a:r>
              <a:rPr lang="en"/>
              <a:t>1</a:t>
            </a:r>
          </a:p>
        </p:txBody>
      </p:sp>
      <p:sp>
        <p:nvSpPr>
          <p:cNvPr id="547" name="Shape 547"/>
          <p:cNvSpPr txBox="1"/>
          <p:nvPr/>
        </p:nvSpPr>
        <p:spPr>
          <a:xfrm>
            <a:off x="4343387" y="2072525"/>
            <a:ext cx="344400" cy="320400"/>
          </a:xfrm>
          <a:prstGeom prst="rect">
            <a:avLst/>
          </a:prstGeom>
          <a:noFill/>
          <a:ln>
            <a:noFill/>
          </a:ln>
        </p:spPr>
        <p:txBody>
          <a:bodyPr anchorCtr="0" anchor="ctr" bIns="91425" lIns="91425" rIns="91425" tIns="91425">
            <a:noAutofit/>
          </a:bodyPr>
          <a:lstStyle/>
          <a:p>
            <a:pPr lvl="0" rtl="0" algn="ctr">
              <a:spcBef>
                <a:spcPts val="0"/>
              </a:spcBef>
              <a:buNone/>
            </a:pPr>
            <a:r>
              <a:rPr lang="en"/>
              <a:t>1</a:t>
            </a:r>
          </a:p>
        </p:txBody>
      </p:sp>
      <p:sp>
        <p:nvSpPr>
          <p:cNvPr id="548" name="Shape 548"/>
          <p:cNvSpPr txBox="1"/>
          <p:nvPr/>
        </p:nvSpPr>
        <p:spPr>
          <a:xfrm>
            <a:off x="6553125" y="1424850"/>
            <a:ext cx="344400" cy="320400"/>
          </a:xfrm>
          <a:prstGeom prst="rect">
            <a:avLst/>
          </a:prstGeom>
          <a:noFill/>
          <a:ln>
            <a:noFill/>
          </a:ln>
        </p:spPr>
        <p:txBody>
          <a:bodyPr anchorCtr="0" anchor="ctr" bIns="91425" lIns="91425" rIns="91425" tIns="91425">
            <a:noAutofit/>
          </a:bodyPr>
          <a:lstStyle/>
          <a:p>
            <a:pPr lvl="0" rtl="0" algn="ctr">
              <a:spcBef>
                <a:spcPts val="0"/>
              </a:spcBef>
              <a:buNone/>
            </a:pPr>
            <a:r>
              <a:rPr lang="en"/>
              <a:t>1</a:t>
            </a:r>
          </a:p>
        </p:txBody>
      </p:sp>
      <p:sp>
        <p:nvSpPr>
          <p:cNvPr id="549" name="Shape 549"/>
          <p:cNvSpPr/>
          <p:nvPr/>
        </p:nvSpPr>
        <p:spPr>
          <a:xfrm>
            <a:off x="137075" y="4315075"/>
            <a:ext cx="4041300" cy="727500"/>
          </a:xfrm>
          <a:prstGeom prst="roundRect">
            <a:avLst>
              <a:gd fmla="val 16667" name="adj"/>
            </a:avLst>
          </a:prstGeom>
          <a:solidFill>
            <a:srgbClr val="B6D7A8"/>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b="1" lang="en" sz="1800"/>
              <a:t>This almost works!</a:t>
            </a:r>
          </a:p>
          <a:p>
            <a:pPr lvl="0" rtl="0" algn="ctr">
              <a:spcBef>
                <a:spcPts val="0"/>
              </a:spcBef>
              <a:buNone/>
            </a:pPr>
            <a:r>
              <a:rPr lang="en" sz="1800"/>
              <a:t>Proofs are length O(lg n) </a:t>
            </a: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 name="Shape 82"/>
        <p:cNvGrpSpPr/>
        <p:nvPr/>
      </p:nvGrpSpPr>
      <p:grpSpPr>
        <a:xfrm>
          <a:off x="0" y="0"/>
          <a:ext cx="0" cy="0"/>
          <a:chOff x="0" y="0"/>
          <a:chExt cx="0" cy="0"/>
        </a:xfrm>
      </p:grpSpPr>
      <p:sp>
        <p:nvSpPr>
          <p:cNvPr id="83" name="Shape 83"/>
          <p:cNvSpPr/>
          <p:nvPr/>
        </p:nvSpPr>
        <p:spPr>
          <a:xfrm>
            <a:off x="4938358" y="2373945"/>
            <a:ext cx="3157800" cy="2172900"/>
          </a:xfrm>
          <a:prstGeom prst="roundRect">
            <a:avLst>
              <a:gd fmla="val 16667" name="adj"/>
            </a:avLst>
          </a:prstGeom>
          <a:gradFill>
            <a:gsLst>
              <a:gs pos="0">
                <a:srgbClr val="B0D8FC"/>
              </a:gs>
              <a:gs pos="50000">
                <a:srgbClr val="D0E7FD"/>
              </a:gs>
              <a:gs pos="100000">
                <a:srgbClr val="E9F4FD"/>
              </a:gs>
            </a:gsLst>
            <a:lin ang="18900044" scaled="0"/>
          </a:gradFill>
          <a:ln cap="flat" cmpd="sng" w="12700">
            <a:solidFill>
              <a:srgbClr val="42719C"/>
            </a:solidFill>
            <a:prstDash val="dash"/>
            <a:miter/>
            <a:headEnd len="med" w="med" type="none"/>
            <a:tailEnd len="med" w="med" type="none"/>
          </a:ln>
        </p:spPr>
        <p:txBody>
          <a:bodyPr anchorCtr="0" anchor="ctr" bIns="34275" lIns="68575" rIns="68575" tIns="34275">
            <a:noAutofit/>
          </a:bodyPr>
          <a:lstStyle/>
          <a:p>
            <a:pPr indent="0" lvl="0" marL="0" marR="0" rtl="0" algn="ctr">
              <a:spcBef>
                <a:spcPts val="0"/>
              </a:spcBef>
              <a:buNone/>
            </a:pPr>
            <a:r>
              <a:t/>
            </a:r>
            <a:endParaRPr b="0" i="0" sz="800" u="none" cap="none" strike="noStrike">
              <a:solidFill>
                <a:schemeClr val="lt1"/>
              </a:solidFill>
              <a:latin typeface="Calibri"/>
              <a:ea typeface="Calibri"/>
              <a:cs typeface="Calibri"/>
              <a:sym typeface="Calibri"/>
            </a:endParaRPr>
          </a:p>
        </p:txBody>
      </p:sp>
      <p:sp>
        <p:nvSpPr>
          <p:cNvPr id="84" name="Shape 84"/>
          <p:cNvSpPr/>
          <p:nvPr/>
        </p:nvSpPr>
        <p:spPr>
          <a:xfrm>
            <a:off x="4784692" y="2276318"/>
            <a:ext cx="3205500" cy="2139300"/>
          </a:xfrm>
          <a:prstGeom prst="roundRect">
            <a:avLst>
              <a:gd fmla="val 16667" name="adj"/>
            </a:avLst>
          </a:prstGeom>
          <a:gradFill>
            <a:gsLst>
              <a:gs pos="0">
                <a:srgbClr val="B0D8FC"/>
              </a:gs>
              <a:gs pos="50000">
                <a:srgbClr val="D0E7FD"/>
              </a:gs>
              <a:gs pos="100000">
                <a:srgbClr val="E9F4FD"/>
              </a:gs>
            </a:gsLst>
            <a:lin ang="18900044" scaled="0"/>
          </a:gradFill>
          <a:ln cap="flat" cmpd="sng" w="12700">
            <a:solidFill>
              <a:srgbClr val="42719C"/>
            </a:solidFill>
            <a:prstDash val="dash"/>
            <a:miter/>
            <a:headEnd len="med" w="med" type="none"/>
            <a:tailEnd len="med" w="med" type="none"/>
          </a:ln>
        </p:spPr>
        <p:txBody>
          <a:bodyPr anchorCtr="0" anchor="ctr" bIns="34275" lIns="68575" rIns="68575" tIns="34275">
            <a:noAutofit/>
          </a:bodyPr>
          <a:lstStyle/>
          <a:p>
            <a:pPr indent="0" lvl="0" marL="0" marR="0" rtl="0" algn="ctr">
              <a:spcBef>
                <a:spcPts val="0"/>
              </a:spcBef>
              <a:buNone/>
            </a:pPr>
            <a:r>
              <a:t/>
            </a:r>
            <a:endParaRPr b="0" i="0" sz="800" u="none" cap="none" strike="noStrike">
              <a:solidFill>
                <a:schemeClr val="lt1"/>
              </a:solidFill>
              <a:latin typeface="Calibri"/>
              <a:ea typeface="Calibri"/>
              <a:cs typeface="Calibri"/>
              <a:sym typeface="Calibri"/>
            </a:endParaRPr>
          </a:p>
        </p:txBody>
      </p:sp>
      <p:sp>
        <p:nvSpPr>
          <p:cNvPr id="85" name="Shape 85"/>
          <p:cNvSpPr/>
          <p:nvPr/>
        </p:nvSpPr>
        <p:spPr>
          <a:xfrm>
            <a:off x="4679672" y="2165525"/>
            <a:ext cx="3207600" cy="2126100"/>
          </a:xfrm>
          <a:prstGeom prst="roundRect">
            <a:avLst>
              <a:gd fmla="val 16667" name="adj"/>
            </a:avLst>
          </a:prstGeom>
          <a:gradFill>
            <a:gsLst>
              <a:gs pos="0">
                <a:srgbClr val="B0D8FC"/>
              </a:gs>
              <a:gs pos="50000">
                <a:srgbClr val="D0E7FD"/>
              </a:gs>
              <a:gs pos="100000">
                <a:srgbClr val="E9F4FD"/>
              </a:gs>
            </a:gsLst>
            <a:lin ang="18900044" scaled="0"/>
          </a:gradFill>
          <a:ln cap="flat" cmpd="sng" w="12700">
            <a:solidFill>
              <a:srgbClr val="42719C"/>
            </a:solidFill>
            <a:prstDash val="dash"/>
            <a:miter/>
            <a:headEnd len="med" w="med" type="none"/>
            <a:tailEnd len="med" w="med" type="none"/>
          </a:ln>
        </p:spPr>
        <p:txBody>
          <a:bodyPr anchorCtr="0" anchor="ctr" bIns="34275" lIns="68575" rIns="68575" tIns="34275">
            <a:noAutofit/>
          </a:bodyPr>
          <a:lstStyle/>
          <a:p>
            <a:pPr indent="0" lvl="0" marL="0" marR="0" rtl="0" algn="ctr">
              <a:spcBef>
                <a:spcPts val="0"/>
              </a:spcBef>
              <a:buNone/>
            </a:pPr>
            <a:r>
              <a:t/>
            </a:r>
            <a:endParaRPr b="0" i="0" sz="800" u="none" cap="none" strike="noStrike">
              <a:solidFill>
                <a:schemeClr val="lt1"/>
              </a:solidFill>
              <a:latin typeface="Calibri"/>
              <a:ea typeface="Calibri"/>
              <a:cs typeface="Calibri"/>
              <a:sym typeface="Calibri"/>
            </a:endParaRPr>
          </a:p>
        </p:txBody>
      </p:sp>
      <p:sp>
        <p:nvSpPr>
          <p:cNvPr id="86" name="Shape 86"/>
          <p:cNvSpPr txBox="1"/>
          <p:nvPr/>
        </p:nvSpPr>
        <p:spPr>
          <a:xfrm>
            <a:off x="5490750" y="2188775"/>
            <a:ext cx="1765200" cy="364199"/>
          </a:xfrm>
          <a:prstGeom prst="rect">
            <a:avLst/>
          </a:prstGeom>
          <a:noFill/>
          <a:ln>
            <a:noFill/>
          </a:ln>
        </p:spPr>
        <p:txBody>
          <a:bodyPr anchorCtr="0" anchor="t" bIns="34275" lIns="68575" rIns="68575" tIns="34275">
            <a:noAutofit/>
          </a:bodyPr>
          <a:lstStyle/>
          <a:p>
            <a:pPr indent="0" lvl="0" marL="0" marR="0" rtl="0" algn="l">
              <a:spcBef>
                <a:spcPts val="0"/>
              </a:spcBef>
              <a:buSzPct val="25000"/>
              <a:buNone/>
            </a:pPr>
            <a:r>
              <a:rPr b="1" i="0" lang="en" sz="2400" u="none" cap="none" strike="noStrike">
                <a:solidFill>
                  <a:srgbClr val="FF0000"/>
                </a:solidFill>
              </a:rPr>
              <a:t>Contracts</a:t>
            </a:r>
          </a:p>
        </p:txBody>
      </p:sp>
      <p:sp>
        <p:nvSpPr>
          <p:cNvPr id="87" name="Shape 87"/>
          <p:cNvSpPr/>
          <p:nvPr/>
        </p:nvSpPr>
        <p:spPr>
          <a:xfrm>
            <a:off x="5440263" y="2916020"/>
            <a:ext cx="2152800" cy="1126800"/>
          </a:xfrm>
          <a:prstGeom prst="roundRect">
            <a:avLst>
              <a:gd fmla="val 16667" name="adj"/>
            </a:avLst>
          </a:prstGeom>
          <a:solidFill>
            <a:srgbClr val="FFFFFF"/>
          </a:solidFill>
          <a:ln cap="flat" cmpd="sng" w="12700">
            <a:solidFill>
              <a:srgbClr val="42719C"/>
            </a:solidFill>
            <a:prstDash val="solid"/>
            <a:miter/>
            <a:headEnd len="med" w="med" type="none"/>
            <a:tailEnd len="med" w="med" type="none"/>
          </a:ln>
        </p:spPr>
        <p:txBody>
          <a:bodyPr anchorCtr="0" anchor="ctr" bIns="34275" lIns="68575" rIns="68575" tIns="34275">
            <a:noAutofit/>
          </a:bodyPr>
          <a:lstStyle/>
          <a:p>
            <a:pPr indent="0" lvl="0" marL="0" marR="0" rtl="0" algn="ctr">
              <a:spcBef>
                <a:spcPts val="0"/>
              </a:spcBef>
              <a:buNone/>
            </a:pPr>
            <a:r>
              <a:t/>
            </a:r>
            <a:endParaRPr b="0" i="0" sz="800" u="none" cap="none" strike="noStrike">
              <a:solidFill>
                <a:schemeClr val="lt1"/>
              </a:solidFill>
              <a:latin typeface="Calibri"/>
              <a:ea typeface="Calibri"/>
              <a:cs typeface="Calibri"/>
              <a:sym typeface="Calibri"/>
            </a:endParaRPr>
          </a:p>
        </p:txBody>
      </p:sp>
      <p:sp>
        <p:nvSpPr>
          <p:cNvPr id="88" name="Shape 88"/>
          <p:cNvSpPr/>
          <p:nvPr/>
        </p:nvSpPr>
        <p:spPr>
          <a:xfrm>
            <a:off x="5285226" y="2776809"/>
            <a:ext cx="2150100" cy="1195800"/>
          </a:xfrm>
          <a:prstGeom prst="roundRect">
            <a:avLst>
              <a:gd fmla="val 16667" name="adj"/>
            </a:avLst>
          </a:prstGeom>
          <a:solidFill>
            <a:srgbClr val="FFFFFF"/>
          </a:solidFill>
          <a:ln cap="flat" cmpd="sng" w="12700">
            <a:solidFill>
              <a:srgbClr val="42719C"/>
            </a:solidFill>
            <a:prstDash val="solid"/>
            <a:miter/>
            <a:headEnd len="med" w="med" type="none"/>
            <a:tailEnd len="med" w="med" type="none"/>
          </a:ln>
        </p:spPr>
        <p:txBody>
          <a:bodyPr anchorCtr="0" anchor="ctr" bIns="34275" lIns="68575" rIns="68575" tIns="34275">
            <a:noAutofit/>
          </a:bodyPr>
          <a:lstStyle/>
          <a:p>
            <a:pPr indent="0" lvl="0" marL="0" marR="0" rtl="0" algn="ctr">
              <a:spcBef>
                <a:spcPts val="0"/>
              </a:spcBef>
              <a:buNone/>
            </a:pPr>
            <a:r>
              <a:t/>
            </a:r>
            <a:endParaRPr b="0" i="0" sz="800" u="none" cap="none" strike="noStrike">
              <a:solidFill>
                <a:schemeClr val="lt1"/>
              </a:solidFill>
              <a:latin typeface="Calibri"/>
              <a:ea typeface="Calibri"/>
              <a:cs typeface="Calibri"/>
              <a:sym typeface="Calibri"/>
            </a:endParaRPr>
          </a:p>
        </p:txBody>
      </p:sp>
      <p:grpSp>
        <p:nvGrpSpPr>
          <p:cNvPr id="89" name="Shape 89"/>
          <p:cNvGrpSpPr/>
          <p:nvPr/>
        </p:nvGrpSpPr>
        <p:grpSpPr>
          <a:xfrm>
            <a:off x="5087695" y="2732788"/>
            <a:ext cx="2185199" cy="1157752"/>
            <a:chOff x="6978156" y="1513333"/>
            <a:chExt cx="2479800" cy="1893299"/>
          </a:xfrm>
        </p:grpSpPr>
        <p:sp>
          <p:nvSpPr>
            <p:cNvPr id="90" name="Shape 90"/>
            <p:cNvSpPr/>
            <p:nvPr/>
          </p:nvSpPr>
          <p:spPr>
            <a:xfrm>
              <a:off x="6978156" y="1513333"/>
              <a:ext cx="2479800" cy="1893299"/>
            </a:xfrm>
            <a:prstGeom prst="roundRect">
              <a:avLst>
                <a:gd fmla="val 16667" name="adj"/>
              </a:avLst>
            </a:prstGeom>
            <a:solidFill>
              <a:srgbClr val="FFFFFF"/>
            </a:solidFill>
            <a:ln cap="flat" cmpd="sng" w="12700">
              <a:solidFill>
                <a:srgbClr val="42719C"/>
              </a:solidFill>
              <a:prstDash val="solid"/>
              <a:miter/>
              <a:headEnd len="med" w="med" type="none"/>
              <a:tailEnd len="med" w="med" type="none"/>
            </a:ln>
          </p:spPr>
          <p:txBody>
            <a:bodyPr anchorCtr="0" anchor="ctr" bIns="34275" lIns="68575" rIns="68575" tIns="34275">
              <a:noAutofit/>
            </a:bodyPr>
            <a:lstStyle/>
            <a:p>
              <a:pPr indent="0" lvl="0" marL="0" marR="0" rtl="0" algn="ctr">
                <a:spcBef>
                  <a:spcPts val="0"/>
                </a:spcBef>
                <a:buNone/>
              </a:pPr>
              <a:r>
                <a:t/>
              </a:r>
              <a:endParaRPr b="0" i="0" sz="800" u="none" cap="none" strike="noStrike">
                <a:solidFill>
                  <a:schemeClr val="lt1"/>
                </a:solidFill>
                <a:latin typeface="Calibri"/>
                <a:ea typeface="Calibri"/>
                <a:cs typeface="Calibri"/>
                <a:sym typeface="Calibri"/>
              </a:endParaRPr>
            </a:p>
          </p:txBody>
        </p:sp>
        <p:sp>
          <p:nvSpPr>
            <p:cNvPr id="91" name="Shape 91"/>
            <p:cNvSpPr/>
            <p:nvPr/>
          </p:nvSpPr>
          <p:spPr>
            <a:xfrm>
              <a:off x="8451922" y="2087223"/>
              <a:ext cx="537847" cy="973940"/>
            </a:xfrm>
            <a:prstGeom prst="flowChartMagneticDisk">
              <a:avLst/>
            </a:prstGeom>
            <a:solidFill>
              <a:schemeClr val="accent1"/>
            </a:solidFill>
            <a:ln cap="flat" cmpd="sng" w="12700">
              <a:solidFill>
                <a:srgbClr val="42719C"/>
              </a:solidFill>
              <a:prstDash val="solid"/>
              <a:miter/>
              <a:headEnd len="med" w="med" type="none"/>
              <a:tailEnd len="med" w="med" type="none"/>
            </a:ln>
          </p:spPr>
          <p:txBody>
            <a:bodyPr anchorCtr="0" anchor="ctr" bIns="34275" lIns="68575" rIns="68575" tIns="34275">
              <a:noAutofit/>
            </a:bodyPr>
            <a:lstStyle/>
            <a:p>
              <a:pPr indent="0" lvl="0" marL="0" marR="0" rtl="0" algn="ctr">
                <a:spcBef>
                  <a:spcPts val="0"/>
                </a:spcBef>
                <a:buNone/>
              </a:pPr>
              <a:r>
                <a:t/>
              </a:r>
              <a:endParaRPr b="0" i="0" sz="800" u="none" cap="none" strike="noStrike">
                <a:solidFill>
                  <a:schemeClr val="lt1"/>
                </a:solidFill>
                <a:latin typeface="Calibri"/>
                <a:ea typeface="Calibri"/>
                <a:cs typeface="Calibri"/>
                <a:sym typeface="Calibri"/>
              </a:endParaRPr>
            </a:p>
          </p:txBody>
        </p:sp>
        <p:sp>
          <p:nvSpPr>
            <p:cNvPr id="92" name="Shape 92"/>
            <p:cNvSpPr/>
            <p:nvPr/>
          </p:nvSpPr>
          <p:spPr>
            <a:xfrm>
              <a:off x="7174946" y="1893106"/>
              <a:ext cx="950399" cy="1043999"/>
            </a:xfrm>
            <a:prstGeom prst="rect">
              <a:avLst/>
            </a:prstGeom>
            <a:solidFill>
              <a:srgbClr val="F4CCCC"/>
            </a:solidFill>
            <a:ln cap="flat" cmpd="sng" w="12700">
              <a:solidFill>
                <a:schemeClr val="accent6"/>
              </a:solidFill>
              <a:prstDash val="solid"/>
              <a:miter/>
              <a:headEnd len="med" w="med" type="none"/>
              <a:tailEnd len="med" w="med" type="none"/>
            </a:ln>
          </p:spPr>
          <p:txBody>
            <a:bodyPr anchorCtr="0" anchor="ctr" bIns="34275" lIns="68575" rIns="68575" tIns="34275">
              <a:noAutofit/>
            </a:bodyPr>
            <a:lstStyle/>
            <a:p>
              <a:pPr indent="0" lvl="0" marL="0" marR="0" rtl="0" algn="ctr">
                <a:spcBef>
                  <a:spcPts val="0"/>
                </a:spcBef>
                <a:buSzPct val="25000"/>
                <a:buNone/>
              </a:pPr>
              <a:r>
                <a:rPr b="1" i="0" lang="en" sz="1700" u="none" cap="none" strike="noStrike">
                  <a:solidFill>
                    <a:schemeClr val="dk1"/>
                  </a:solidFill>
                </a:rPr>
                <a:t>Code</a:t>
              </a:r>
            </a:p>
          </p:txBody>
        </p:sp>
        <p:cxnSp>
          <p:nvCxnSpPr>
            <p:cNvPr id="93" name="Shape 93"/>
            <p:cNvCxnSpPr/>
            <p:nvPr/>
          </p:nvCxnSpPr>
          <p:spPr>
            <a:xfrm>
              <a:off x="8125406" y="2460000"/>
              <a:ext cx="282900" cy="0"/>
            </a:xfrm>
            <a:prstGeom prst="straightConnector1">
              <a:avLst/>
            </a:prstGeom>
            <a:noFill/>
            <a:ln cap="flat" cmpd="sng" w="28575">
              <a:solidFill>
                <a:schemeClr val="dk1"/>
              </a:solidFill>
              <a:prstDash val="solid"/>
              <a:miter/>
              <a:headEnd len="lg" w="lg" type="triangle"/>
              <a:tailEnd len="lg" w="lg" type="triangle"/>
            </a:ln>
          </p:spPr>
        </p:cxnSp>
      </p:grpSp>
      <p:sp>
        <p:nvSpPr>
          <p:cNvPr id="94" name="Shape 94"/>
          <p:cNvSpPr txBox="1"/>
          <p:nvPr/>
        </p:nvSpPr>
        <p:spPr>
          <a:xfrm>
            <a:off x="6227630" y="2764648"/>
            <a:ext cx="1350600" cy="303300"/>
          </a:xfrm>
          <a:prstGeom prst="rect">
            <a:avLst/>
          </a:prstGeom>
          <a:noFill/>
          <a:ln>
            <a:noFill/>
          </a:ln>
        </p:spPr>
        <p:txBody>
          <a:bodyPr anchorCtr="0" anchor="t" bIns="34275" lIns="68575" rIns="68575" tIns="34275">
            <a:noAutofit/>
          </a:bodyPr>
          <a:lstStyle/>
          <a:p>
            <a:pPr indent="0" lvl="0" marL="0" marR="0" rtl="0" algn="l">
              <a:spcBef>
                <a:spcPts val="0"/>
              </a:spcBef>
              <a:buSzPct val="25000"/>
              <a:buNone/>
            </a:pPr>
            <a:r>
              <a:rPr b="1" i="0" lang="en" sz="1600" u="none" cap="none" strike="noStrike"/>
              <a:t>Storage</a:t>
            </a:r>
          </a:p>
        </p:txBody>
      </p:sp>
      <p:pic>
        <p:nvPicPr>
          <p:cNvPr id="95" name="Shape 95"/>
          <p:cNvPicPr preferRelativeResize="0"/>
          <p:nvPr/>
        </p:nvPicPr>
        <p:blipFill rotWithShape="1">
          <a:blip r:embed="rId3">
            <a:alphaModFix/>
          </a:blip>
          <a:srcRect b="0" l="0" r="0" t="0"/>
          <a:stretch/>
        </p:blipFill>
        <p:spPr>
          <a:xfrm>
            <a:off x="1741282" y="2240116"/>
            <a:ext cx="608700" cy="899699"/>
          </a:xfrm>
          <a:prstGeom prst="rect">
            <a:avLst/>
          </a:prstGeom>
          <a:noFill/>
          <a:ln>
            <a:noFill/>
          </a:ln>
        </p:spPr>
      </p:pic>
      <p:pic>
        <p:nvPicPr>
          <p:cNvPr id="96" name="Shape 96"/>
          <p:cNvPicPr preferRelativeResize="0"/>
          <p:nvPr/>
        </p:nvPicPr>
        <p:blipFill rotWithShape="1">
          <a:blip r:embed="rId3">
            <a:alphaModFix/>
          </a:blip>
          <a:srcRect b="0" l="0" r="0" t="0"/>
          <a:stretch/>
        </p:blipFill>
        <p:spPr>
          <a:xfrm>
            <a:off x="1504020" y="2481951"/>
            <a:ext cx="615600" cy="909600"/>
          </a:xfrm>
          <a:prstGeom prst="rect">
            <a:avLst/>
          </a:prstGeom>
          <a:noFill/>
          <a:ln>
            <a:noFill/>
          </a:ln>
        </p:spPr>
      </p:pic>
      <p:pic>
        <p:nvPicPr>
          <p:cNvPr id="97" name="Shape 97"/>
          <p:cNvPicPr preferRelativeResize="0"/>
          <p:nvPr/>
        </p:nvPicPr>
        <p:blipFill rotWithShape="1">
          <a:blip r:embed="rId3">
            <a:alphaModFix/>
          </a:blip>
          <a:srcRect b="0" l="0" r="0" t="0"/>
          <a:stretch/>
        </p:blipFill>
        <p:spPr>
          <a:xfrm>
            <a:off x="1268070" y="2724466"/>
            <a:ext cx="667799" cy="986399"/>
          </a:xfrm>
          <a:prstGeom prst="rect">
            <a:avLst/>
          </a:prstGeom>
          <a:noFill/>
          <a:ln>
            <a:noFill/>
          </a:ln>
        </p:spPr>
      </p:pic>
      <p:sp>
        <p:nvSpPr>
          <p:cNvPr id="98" name="Shape 98"/>
          <p:cNvSpPr/>
          <p:nvPr/>
        </p:nvSpPr>
        <p:spPr>
          <a:xfrm>
            <a:off x="3309141" y="3456501"/>
            <a:ext cx="992700" cy="289500"/>
          </a:xfrm>
          <a:prstGeom prst="rect">
            <a:avLst/>
          </a:prstGeom>
          <a:noFill/>
          <a:ln>
            <a:noFill/>
          </a:ln>
        </p:spPr>
        <p:txBody>
          <a:bodyPr anchorCtr="0" anchor="ctr" bIns="34275" lIns="68575" rIns="68575" tIns="34275">
            <a:noAutofit/>
          </a:bodyPr>
          <a:lstStyle/>
          <a:p>
            <a:pPr indent="0" lvl="0" marL="0" marR="0" rtl="0" algn="just">
              <a:spcBef>
                <a:spcPts val="0"/>
              </a:spcBef>
              <a:buSzPct val="25000"/>
              <a:buNone/>
            </a:pPr>
            <a:r>
              <a:rPr b="1" i="0" lang="en" sz="2400" u="none" cap="none" strike="noStrike">
                <a:solidFill>
                  <a:schemeClr val="dk1"/>
                </a:solidFill>
              </a:rPr>
              <a:t>Data </a:t>
            </a:r>
          </a:p>
        </p:txBody>
      </p:sp>
      <p:sp>
        <p:nvSpPr>
          <p:cNvPr id="99" name="Shape 99"/>
          <p:cNvSpPr txBox="1"/>
          <p:nvPr/>
        </p:nvSpPr>
        <p:spPr>
          <a:xfrm>
            <a:off x="715050" y="1942700"/>
            <a:ext cx="1495199" cy="491700"/>
          </a:xfrm>
          <a:prstGeom prst="rect">
            <a:avLst/>
          </a:prstGeom>
          <a:noFill/>
          <a:ln>
            <a:noFill/>
          </a:ln>
        </p:spPr>
        <p:txBody>
          <a:bodyPr anchorCtr="0" anchor="t" bIns="34275" lIns="68575" rIns="68575" tIns="34275">
            <a:noAutofit/>
          </a:bodyPr>
          <a:lstStyle/>
          <a:p>
            <a:pPr indent="0" lvl="0" marL="0" marR="0" rtl="0" algn="l">
              <a:spcBef>
                <a:spcPts val="0"/>
              </a:spcBef>
              <a:buSzPct val="25000"/>
              <a:buNone/>
            </a:pPr>
            <a:r>
              <a:rPr b="1" i="0" lang="en" sz="2400" u="none" cap="none" strike="noStrike">
                <a:solidFill>
                  <a:schemeClr val="dk1"/>
                </a:solidFill>
              </a:rPr>
              <a:t>Users</a:t>
            </a:r>
          </a:p>
        </p:txBody>
      </p:sp>
      <p:sp>
        <p:nvSpPr>
          <p:cNvPr id="100" name="Shape 100"/>
          <p:cNvSpPr/>
          <p:nvPr/>
        </p:nvSpPr>
        <p:spPr>
          <a:xfrm>
            <a:off x="2752947" y="1760100"/>
            <a:ext cx="1297500" cy="321600"/>
          </a:xfrm>
          <a:prstGeom prst="rect">
            <a:avLst/>
          </a:prstGeom>
          <a:noFill/>
          <a:ln>
            <a:noFill/>
          </a:ln>
        </p:spPr>
        <p:txBody>
          <a:bodyPr anchorCtr="0" anchor="ctr" bIns="34275" lIns="68575" rIns="68575" tIns="34275">
            <a:noAutofit/>
          </a:bodyPr>
          <a:lstStyle/>
          <a:p>
            <a:pPr indent="0" lvl="0" marL="0" marR="0" rtl="0" algn="just">
              <a:spcBef>
                <a:spcPts val="0"/>
              </a:spcBef>
              <a:buSzPct val="25000"/>
              <a:buNone/>
            </a:pPr>
            <a:r>
              <a:rPr b="1" i="0" lang="en" sz="2400" u="none" cap="none" strike="noStrike">
                <a:solidFill>
                  <a:schemeClr val="dk1"/>
                </a:solidFill>
              </a:rPr>
              <a:t>Money</a:t>
            </a:r>
          </a:p>
        </p:txBody>
      </p:sp>
      <p:pic>
        <p:nvPicPr>
          <p:cNvPr descr="http://www.clipartbest.com/cliparts/acq/7yg/acq7ygzcM.png" id="101" name="Shape 101"/>
          <p:cNvPicPr preferRelativeResize="0"/>
          <p:nvPr/>
        </p:nvPicPr>
        <p:blipFill rotWithShape="1">
          <a:blip r:embed="rId4">
            <a:alphaModFix/>
          </a:blip>
          <a:srcRect b="0" l="0" r="0" t="0"/>
          <a:stretch/>
        </p:blipFill>
        <p:spPr>
          <a:xfrm>
            <a:off x="3428625" y="2156331"/>
            <a:ext cx="822300" cy="795599"/>
          </a:xfrm>
          <a:prstGeom prst="rect">
            <a:avLst/>
          </a:prstGeom>
          <a:noFill/>
          <a:ln>
            <a:noFill/>
          </a:ln>
        </p:spPr>
      </p:pic>
      <p:sp>
        <p:nvSpPr>
          <p:cNvPr id="102" name="Shape 102"/>
          <p:cNvSpPr txBox="1"/>
          <p:nvPr>
            <p:ph idx="12" type="sldNum"/>
          </p:nvPr>
        </p:nvSpPr>
        <p:spPr>
          <a:xfrm>
            <a:off x="6457950" y="4767263"/>
            <a:ext cx="2057400" cy="273900"/>
          </a:xfrm>
          <a:prstGeom prst="rect">
            <a:avLst/>
          </a:prstGeom>
        </p:spPr>
        <p:txBody>
          <a:bodyPr anchorCtr="0" anchor="ctr" bIns="34275" lIns="68575" rIns="68575" tIns="34275">
            <a:noAutofit/>
          </a:bodyPr>
          <a:lstStyle/>
          <a:p>
            <a:pPr lvl="0">
              <a:spcBef>
                <a:spcPts val="0"/>
              </a:spcBef>
              <a:buClr>
                <a:srgbClr val="000000"/>
              </a:buClr>
              <a:buSzPct val="25000"/>
              <a:buFont typeface="Arial"/>
              <a:buNone/>
            </a:pPr>
            <a:fld id="{00000000-1234-1234-1234-123412341234}" type="slidenum">
              <a:rPr lang="en"/>
              <a:t>‹#›</a:t>
            </a:fld>
          </a:p>
        </p:txBody>
      </p:sp>
      <p:sp>
        <p:nvSpPr>
          <p:cNvPr id="103" name="Shape 103"/>
          <p:cNvSpPr txBox="1"/>
          <p:nvPr/>
        </p:nvSpPr>
        <p:spPr>
          <a:xfrm>
            <a:off x="407875" y="311400"/>
            <a:ext cx="8465699" cy="827999"/>
          </a:xfrm>
          <a:prstGeom prst="rect">
            <a:avLst/>
          </a:prstGeom>
          <a:noFill/>
          <a:ln>
            <a:noFill/>
          </a:ln>
        </p:spPr>
        <p:txBody>
          <a:bodyPr anchorCtr="0" anchor="t" bIns="91425" lIns="91425" rIns="91425" tIns="91425">
            <a:noAutofit/>
          </a:bodyPr>
          <a:lstStyle/>
          <a:p>
            <a:pPr lvl="0" rtl="0">
              <a:spcBef>
                <a:spcPts val="0"/>
              </a:spcBef>
              <a:buNone/>
            </a:pPr>
            <a:r>
              <a:rPr lang="en" sz="2800">
                <a:solidFill>
                  <a:srgbClr val="FF0000"/>
                </a:solidFill>
              </a:rPr>
              <a:t>Smart Contracts</a:t>
            </a:r>
            <a:r>
              <a:rPr lang="en" sz="2800"/>
              <a:t>: user-defined programs running on top of a blockchain</a:t>
            </a:r>
          </a:p>
        </p:txBody>
      </p:sp>
      <p:pic>
        <p:nvPicPr>
          <p:cNvPr id="104" name="Shape 104"/>
          <p:cNvPicPr preferRelativeResize="0"/>
          <p:nvPr/>
        </p:nvPicPr>
        <p:blipFill rotWithShape="1">
          <a:blip r:embed="rId5">
            <a:alphaModFix/>
          </a:blip>
          <a:srcRect b="32464" l="0" r="46015" t="0"/>
          <a:stretch/>
        </p:blipFill>
        <p:spPr>
          <a:xfrm rot="5400000">
            <a:off x="7847412" y="3077324"/>
            <a:ext cx="1154374" cy="499399"/>
          </a:xfrm>
          <a:prstGeom prst="rect">
            <a:avLst/>
          </a:prstGeom>
          <a:noFill/>
          <a:ln>
            <a:noFill/>
          </a:ln>
        </p:spPr>
      </p:pic>
      <p:cxnSp>
        <p:nvCxnSpPr>
          <p:cNvPr id="105" name="Shape 105"/>
          <p:cNvCxnSpPr/>
          <p:nvPr/>
        </p:nvCxnSpPr>
        <p:spPr>
          <a:xfrm>
            <a:off x="2757100" y="3042925"/>
            <a:ext cx="1699800" cy="0"/>
          </a:xfrm>
          <a:prstGeom prst="straightConnector1">
            <a:avLst/>
          </a:prstGeom>
          <a:noFill/>
          <a:ln cap="flat" cmpd="sng" w="28575">
            <a:solidFill>
              <a:schemeClr val="dk2"/>
            </a:solidFill>
            <a:prstDash val="solid"/>
            <a:round/>
            <a:headEnd len="lg" w="lg" type="triangle"/>
            <a:tailEnd len="lg" w="lg" type="triangle"/>
          </a:ln>
        </p:spPr>
      </p:cxnSp>
      <p:cxnSp>
        <p:nvCxnSpPr>
          <p:cNvPr id="106" name="Shape 106"/>
          <p:cNvCxnSpPr/>
          <p:nvPr/>
        </p:nvCxnSpPr>
        <p:spPr>
          <a:xfrm>
            <a:off x="2757100" y="3347725"/>
            <a:ext cx="1699800" cy="0"/>
          </a:xfrm>
          <a:prstGeom prst="straightConnector1">
            <a:avLst/>
          </a:prstGeom>
          <a:noFill/>
          <a:ln cap="flat" cmpd="sng" w="28575">
            <a:solidFill>
              <a:schemeClr val="dk2"/>
            </a:solidFill>
            <a:prstDash val="solid"/>
            <a:round/>
            <a:headEnd len="lg" w="lg" type="triangle"/>
            <a:tailEnd len="lg" w="lg" type="triangle"/>
          </a:ln>
        </p:spPr>
      </p:cxnSp>
      <p:sp>
        <p:nvSpPr>
          <p:cNvPr id="107" name="Shape 107"/>
          <p:cNvSpPr txBox="1"/>
          <p:nvPr/>
        </p:nvSpPr>
        <p:spPr>
          <a:xfrm>
            <a:off x="4675625" y="1210125"/>
            <a:ext cx="4047600" cy="753000"/>
          </a:xfrm>
          <a:prstGeom prst="rect">
            <a:avLst/>
          </a:prstGeom>
          <a:noFill/>
          <a:ln>
            <a:noFill/>
          </a:ln>
        </p:spPr>
        <p:txBody>
          <a:bodyPr anchorCtr="0" anchor="t" bIns="34275" lIns="68575" rIns="68575" tIns="34275">
            <a:noAutofit/>
          </a:bodyPr>
          <a:lstStyle/>
          <a:p>
            <a:pPr indent="0" lvl="0" marL="0" marR="0" rtl="0" algn="l">
              <a:spcBef>
                <a:spcPts val="0"/>
              </a:spcBef>
              <a:buSzPct val="25000"/>
              <a:buNone/>
            </a:pPr>
            <a:r>
              <a:rPr b="1" lang="en" sz="2400">
                <a:solidFill>
                  <a:schemeClr val="dk1"/>
                </a:solidFill>
              </a:rPr>
              <a:t>Decentralized Consensus</a:t>
            </a:r>
          </a:p>
          <a:p>
            <a:pPr indent="0" lvl="0" marL="0" marR="0" rtl="0" algn="ctr">
              <a:spcBef>
                <a:spcPts val="0"/>
              </a:spcBef>
              <a:buSzPct val="25000"/>
              <a:buNone/>
            </a:pPr>
            <a:r>
              <a:rPr b="1" lang="en" sz="2400">
                <a:solidFill>
                  <a:schemeClr val="dk1"/>
                </a:solidFill>
              </a:rPr>
              <a:t>“Blockchain”</a:t>
            </a: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3" name="Shape 553"/>
        <p:cNvGrpSpPr/>
        <p:nvPr/>
      </p:nvGrpSpPr>
      <p:grpSpPr>
        <a:xfrm>
          <a:off x="0" y="0"/>
          <a:ext cx="0" cy="0"/>
          <a:chOff x="0" y="0"/>
          <a:chExt cx="0" cy="0"/>
        </a:xfrm>
      </p:grpSpPr>
      <p:sp>
        <p:nvSpPr>
          <p:cNvPr id="554" name="Shape 554"/>
          <p:cNvSpPr txBox="1"/>
          <p:nvPr>
            <p:ph type="title"/>
          </p:nvPr>
        </p:nvSpPr>
        <p:spPr>
          <a:xfrm>
            <a:off x="311700" y="216425"/>
            <a:ext cx="8757300" cy="572700"/>
          </a:xfrm>
          <a:prstGeom prst="rect">
            <a:avLst/>
          </a:prstGeom>
        </p:spPr>
        <p:txBody>
          <a:bodyPr anchorCtr="0" anchor="t" bIns="91425" lIns="91425" rIns="91425" tIns="91425">
            <a:noAutofit/>
          </a:bodyPr>
          <a:lstStyle/>
          <a:p>
            <a:pPr lvl="0" rtl="0">
              <a:spcBef>
                <a:spcPts val="0"/>
              </a:spcBef>
              <a:buNone/>
            </a:pPr>
            <a:r>
              <a:rPr lang="en"/>
              <a:t>Optimization #2: shrink all single subtrees; store prefix</a:t>
            </a:r>
          </a:p>
        </p:txBody>
      </p:sp>
      <p:sp>
        <p:nvSpPr>
          <p:cNvPr id="555" name="Shape 555"/>
          <p:cNvSpPr/>
          <p:nvPr/>
        </p:nvSpPr>
        <p:spPr>
          <a:xfrm>
            <a:off x="384525" y="2764387"/>
            <a:ext cx="1839000" cy="436200"/>
          </a:xfrm>
          <a:prstGeom prst="rect">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556" name="Shape 556"/>
          <p:cNvSpPr/>
          <p:nvPr/>
        </p:nvSpPr>
        <p:spPr>
          <a:xfrm>
            <a:off x="2572766" y="1687332"/>
            <a:ext cx="1839000" cy="436200"/>
          </a:xfrm>
          <a:prstGeom prst="rect">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lgn="ctr">
              <a:spcBef>
                <a:spcPts val="0"/>
              </a:spcBef>
              <a:buNone/>
            </a:pPr>
            <a:r>
              <a:rPr lang="en"/>
              <a:t>“01”, Alice</a:t>
            </a:r>
          </a:p>
        </p:txBody>
      </p:sp>
      <p:sp>
        <p:nvSpPr>
          <p:cNvPr id="557" name="Shape 557"/>
          <p:cNvSpPr/>
          <p:nvPr/>
        </p:nvSpPr>
        <p:spPr>
          <a:xfrm>
            <a:off x="2572766" y="3739096"/>
            <a:ext cx="1839000" cy="436200"/>
          </a:xfrm>
          <a:prstGeom prst="rect">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558" name="Shape 558"/>
          <p:cNvSpPr/>
          <p:nvPr/>
        </p:nvSpPr>
        <p:spPr>
          <a:xfrm>
            <a:off x="4756145" y="3251903"/>
            <a:ext cx="1838999" cy="436200"/>
          </a:xfrm>
          <a:prstGeom prst="rect">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lgn="ctr">
              <a:spcBef>
                <a:spcPts val="0"/>
              </a:spcBef>
              <a:buNone/>
            </a:pPr>
            <a:r>
              <a:rPr lang="en"/>
              <a:t>“0”, Bob</a:t>
            </a:r>
          </a:p>
        </p:txBody>
      </p:sp>
      <p:sp>
        <p:nvSpPr>
          <p:cNvPr id="559" name="Shape 559"/>
          <p:cNvSpPr/>
          <p:nvPr/>
        </p:nvSpPr>
        <p:spPr>
          <a:xfrm>
            <a:off x="4756145" y="4277757"/>
            <a:ext cx="1838999" cy="436200"/>
          </a:xfrm>
          <a:prstGeom prst="rect">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cxnSp>
        <p:nvCxnSpPr>
          <p:cNvPr id="560" name="Shape 560"/>
          <p:cNvCxnSpPr>
            <a:stCxn id="555" idx="3"/>
            <a:endCxn id="556" idx="1"/>
          </p:cNvCxnSpPr>
          <p:nvPr/>
        </p:nvCxnSpPr>
        <p:spPr>
          <a:xfrm flipH="1" rot="10800000">
            <a:off x="2223525" y="1905487"/>
            <a:ext cx="349200" cy="1077000"/>
          </a:xfrm>
          <a:prstGeom prst="straightConnector1">
            <a:avLst/>
          </a:prstGeom>
          <a:noFill/>
          <a:ln cap="flat" cmpd="sng" w="9525">
            <a:solidFill>
              <a:schemeClr val="dk2"/>
            </a:solidFill>
            <a:prstDash val="solid"/>
            <a:round/>
            <a:headEnd len="lg" w="lg" type="none"/>
            <a:tailEnd len="lg" w="lg" type="triangle"/>
          </a:ln>
        </p:spPr>
      </p:cxnSp>
      <p:cxnSp>
        <p:nvCxnSpPr>
          <p:cNvPr id="561" name="Shape 561"/>
          <p:cNvCxnSpPr>
            <a:stCxn id="555" idx="3"/>
            <a:endCxn id="557" idx="1"/>
          </p:cNvCxnSpPr>
          <p:nvPr/>
        </p:nvCxnSpPr>
        <p:spPr>
          <a:xfrm>
            <a:off x="2223525" y="2982487"/>
            <a:ext cx="349200" cy="974700"/>
          </a:xfrm>
          <a:prstGeom prst="straightConnector1">
            <a:avLst/>
          </a:prstGeom>
          <a:noFill/>
          <a:ln cap="flat" cmpd="sng" w="9525">
            <a:solidFill>
              <a:schemeClr val="dk2"/>
            </a:solidFill>
            <a:prstDash val="solid"/>
            <a:round/>
            <a:headEnd len="lg" w="lg" type="none"/>
            <a:tailEnd len="lg" w="lg" type="triangle"/>
          </a:ln>
        </p:spPr>
      </p:cxnSp>
      <p:cxnSp>
        <p:nvCxnSpPr>
          <p:cNvPr id="562" name="Shape 562"/>
          <p:cNvCxnSpPr>
            <a:stCxn id="557" idx="3"/>
            <a:endCxn id="558" idx="1"/>
          </p:cNvCxnSpPr>
          <p:nvPr/>
        </p:nvCxnSpPr>
        <p:spPr>
          <a:xfrm flipH="1" rot="10800000">
            <a:off x="4411766" y="3469996"/>
            <a:ext cx="344400" cy="487200"/>
          </a:xfrm>
          <a:prstGeom prst="straightConnector1">
            <a:avLst/>
          </a:prstGeom>
          <a:noFill/>
          <a:ln cap="flat" cmpd="sng" w="9525">
            <a:solidFill>
              <a:schemeClr val="dk2"/>
            </a:solidFill>
            <a:prstDash val="solid"/>
            <a:round/>
            <a:headEnd len="lg" w="lg" type="none"/>
            <a:tailEnd len="lg" w="lg" type="triangle"/>
          </a:ln>
        </p:spPr>
      </p:cxnSp>
      <p:cxnSp>
        <p:nvCxnSpPr>
          <p:cNvPr id="563" name="Shape 563"/>
          <p:cNvCxnSpPr>
            <a:stCxn id="557" idx="3"/>
            <a:endCxn id="559" idx="1"/>
          </p:cNvCxnSpPr>
          <p:nvPr/>
        </p:nvCxnSpPr>
        <p:spPr>
          <a:xfrm>
            <a:off x="4411766" y="3957196"/>
            <a:ext cx="344400" cy="538800"/>
          </a:xfrm>
          <a:prstGeom prst="straightConnector1">
            <a:avLst/>
          </a:prstGeom>
          <a:noFill/>
          <a:ln cap="flat" cmpd="sng" w="9525">
            <a:solidFill>
              <a:schemeClr val="dk2"/>
            </a:solidFill>
            <a:prstDash val="solid"/>
            <a:round/>
            <a:headEnd len="lg" w="lg" type="none"/>
            <a:tailEnd len="lg" w="lg" type="triangle"/>
          </a:ln>
        </p:spPr>
      </p:cxnSp>
      <p:sp>
        <p:nvSpPr>
          <p:cNvPr id="564" name="Shape 564"/>
          <p:cNvSpPr/>
          <p:nvPr/>
        </p:nvSpPr>
        <p:spPr>
          <a:xfrm>
            <a:off x="6939524" y="4059556"/>
            <a:ext cx="1839000" cy="436200"/>
          </a:xfrm>
          <a:prstGeom prst="rect">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a:t>“”, </a:t>
            </a:r>
            <a:r>
              <a:rPr lang="en"/>
              <a:t>Carol</a:t>
            </a:r>
          </a:p>
        </p:txBody>
      </p:sp>
      <p:cxnSp>
        <p:nvCxnSpPr>
          <p:cNvPr id="565" name="Shape 565"/>
          <p:cNvCxnSpPr>
            <a:stCxn id="559" idx="3"/>
            <a:endCxn id="564" idx="1"/>
          </p:cNvCxnSpPr>
          <p:nvPr/>
        </p:nvCxnSpPr>
        <p:spPr>
          <a:xfrm flipH="1" rot="10800000">
            <a:off x="6595145" y="4277757"/>
            <a:ext cx="344400" cy="218100"/>
          </a:xfrm>
          <a:prstGeom prst="straightConnector1">
            <a:avLst/>
          </a:prstGeom>
          <a:noFill/>
          <a:ln cap="flat" cmpd="sng" w="9525">
            <a:solidFill>
              <a:schemeClr val="dk2"/>
            </a:solidFill>
            <a:prstDash val="solid"/>
            <a:round/>
            <a:headEnd len="lg" w="lg" type="none"/>
            <a:tailEnd len="lg" w="lg" type="triangle"/>
          </a:ln>
        </p:spPr>
      </p:cxnSp>
      <p:sp>
        <p:nvSpPr>
          <p:cNvPr id="566" name="Shape 566"/>
          <p:cNvSpPr/>
          <p:nvPr/>
        </p:nvSpPr>
        <p:spPr>
          <a:xfrm>
            <a:off x="6939524" y="4598078"/>
            <a:ext cx="1839000" cy="436200"/>
          </a:xfrm>
          <a:prstGeom prst="rect">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a:t>“”, </a:t>
            </a:r>
            <a:r>
              <a:rPr lang="en"/>
              <a:t>David</a:t>
            </a:r>
          </a:p>
        </p:txBody>
      </p:sp>
      <p:cxnSp>
        <p:nvCxnSpPr>
          <p:cNvPr id="567" name="Shape 567"/>
          <p:cNvCxnSpPr>
            <a:stCxn id="559" idx="3"/>
            <a:endCxn id="566" idx="1"/>
          </p:cNvCxnSpPr>
          <p:nvPr/>
        </p:nvCxnSpPr>
        <p:spPr>
          <a:xfrm>
            <a:off x="6595145" y="4495857"/>
            <a:ext cx="344400" cy="320400"/>
          </a:xfrm>
          <a:prstGeom prst="straightConnector1">
            <a:avLst/>
          </a:prstGeom>
          <a:noFill/>
          <a:ln cap="flat" cmpd="sng" w="9525">
            <a:solidFill>
              <a:schemeClr val="dk2"/>
            </a:solidFill>
            <a:prstDash val="solid"/>
            <a:round/>
            <a:headEnd len="lg" w="lg" type="none"/>
            <a:tailEnd len="lg" w="lg" type="triangle"/>
          </a:ln>
        </p:spPr>
      </p:cxnSp>
      <p:graphicFrame>
        <p:nvGraphicFramePr>
          <p:cNvPr id="568" name="Shape 568"/>
          <p:cNvGraphicFramePr/>
          <p:nvPr/>
        </p:nvGraphicFramePr>
        <p:xfrm>
          <a:off x="137075" y="825875"/>
          <a:ext cx="3000000" cy="3000000"/>
        </p:xfrm>
        <a:graphic>
          <a:graphicData uri="http://schemas.openxmlformats.org/drawingml/2006/table">
            <a:tbl>
              <a:tblPr>
                <a:noFill/>
                <a:tableStyleId>{2C612576-BE22-43A4-B1D1-E4ED512030DF}</a:tableStyleId>
              </a:tblPr>
              <a:tblGrid>
                <a:gridCol w="1043200"/>
                <a:gridCol w="1043200"/>
              </a:tblGrid>
              <a:tr h="289050">
                <a:tc>
                  <a:txBody>
                    <a:bodyPr>
                      <a:noAutofit/>
                    </a:bodyPr>
                    <a:lstStyle/>
                    <a:p>
                      <a:pPr lvl="0" rtl="0">
                        <a:spcBef>
                          <a:spcPts val="0"/>
                        </a:spcBef>
                        <a:buNone/>
                      </a:pPr>
                      <a:r>
                        <a:rPr lang="en"/>
                        <a:t>001</a:t>
                      </a:r>
                    </a:p>
                  </a:txBody>
                  <a:tcPr marT="91425" marB="91425" marR="91425" marL="91425"/>
                </a:tc>
                <a:tc>
                  <a:txBody>
                    <a:bodyPr>
                      <a:noAutofit/>
                    </a:bodyPr>
                    <a:lstStyle/>
                    <a:p>
                      <a:pPr lvl="0" rtl="0">
                        <a:spcBef>
                          <a:spcPts val="0"/>
                        </a:spcBef>
                        <a:buNone/>
                      </a:pPr>
                      <a:r>
                        <a:rPr lang="en"/>
                        <a:t>Alice</a:t>
                      </a:r>
                    </a:p>
                  </a:txBody>
                  <a:tcPr marT="91425" marB="91425" marR="91425" marL="91425"/>
                </a:tc>
              </a:tr>
              <a:tr h="289050">
                <a:tc>
                  <a:txBody>
                    <a:bodyPr>
                      <a:noAutofit/>
                    </a:bodyPr>
                    <a:lstStyle/>
                    <a:p>
                      <a:pPr lvl="0" rtl="0">
                        <a:spcBef>
                          <a:spcPts val="0"/>
                        </a:spcBef>
                        <a:buNone/>
                      </a:pPr>
                      <a:r>
                        <a:rPr lang="en"/>
                        <a:t>100</a:t>
                      </a:r>
                    </a:p>
                  </a:txBody>
                  <a:tcPr marT="91425" marB="91425" marR="91425" marL="91425"/>
                </a:tc>
                <a:tc>
                  <a:txBody>
                    <a:bodyPr>
                      <a:noAutofit/>
                    </a:bodyPr>
                    <a:lstStyle/>
                    <a:p>
                      <a:pPr lvl="0" rtl="0">
                        <a:spcBef>
                          <a:spcPts val="0"/>
                        </a:spcBef>
                        <a:buNone/>
                      </a:pPr>
                      <a:r>
                        <a:rPr lang="en"/>
                        <a:t>Bob</a:t>
                      </a:r>
                    </a:p>
                  </a:txBody>
                  <a:tcPr marT="91425" marB="91425" marR="91425" marL="91425"/>
                </a:tc>
              </a:tr>
              <a:tr h="289050">
                <a:tc>
                  <a:txBody>
                    <a:bodyPr>
                      <a:noAutofit/>
                    </a:bodyPr>
                    <a:lstStyle/>
                    <a:p>
                      <a:pPr lvl="0" rtl="0">
                        <a:spcBef>
                          <a:spcPts val="0"/>
                        </a:spcBef>
                        <a:buNone/>
                      </a:pPr>
                      <a:r>
                        <a:rPr lang="en"/>
                        <a:t>110</a:t>
                      </a:r>
                    </a:p>
                  </a:txBody>
                  <a:tcPr marT="91425" marB="91425" marR="91425" marL="91425"/>
                </a:tc>
                <a:tc>
                  <a:txBody>
                    <a:bodyPr>
                      <a:noAutofit/>
                    </a:bodyPr>
                    <a:lstStyle/>
                    <a:p>
                      <a:pPr lvl="0" rtl="0">
                        <a:spcBef>
                          <a:spcPts val="0"/>
                        </a:spcBef>
                        <a:buNone/>
                      </a:pPr>
                      <a:r>
                        <a:rPr lang="en"/>
                        <a:t>Carol</a:t>
                      </a:r>
                    </a:p>
                  </a:txBody>
                  <a:tcPr marT="91425" marB="91425" marR="91425" marL="91425"/>
                </a:tc>
              </a:tr>
              <a:tr h="289050">
                <a:tc>
                  <a:txBody>
                    <a:bodyPr>
                      <a:noAutofit/>
                    </a:bodyPr>
                    <a:lstStyle/>
                    <a:p>
                      <a:pPr lvl="0" rtl="0">
                        <a:spcBef>
                          <a:spcPts val="0"/>
                        </a:spcBef>
                        <a:buNone/>
                      </a:pPr>
                      <a:r>
                        <a:rPr lang="en"/>
                        <a:t>111</a:t>
                      </a:r>
                    </a:p>
                  </a:txBody>
                  <a:tcPr marT="91425" marB="91425" marR="91425" marL="91425"/>
                </a:tc>
                <a:tc>
                  <a:txBody>
                    <a:bodyPr>
                      <a:noAutofit/>
                    </a:bodyPr>
                    <a:lstStyle/>
                    <a:p>
                      <a:pPr lvl="0" rtl="0">
                        <a:spcBef>
                          <a:spcPts val="0"/>
                        </a:spcBef>
                        <a:buNone/>
                      </a:pPr>
                      <a:r>
                        <a:rPr lang="en"/>
                        <a:t>David</a:t>
                      </a:r>
                    </a:p>
                  </a:txBody>
                  <a:tcPr marT="91425" marB="91425" marR="91425" marL="91425"/>
                </a:tc>
              </a:tr>
            </a:tbl>
          </a:graphicData>
        </a:graphic>
      </p:graphicFrame>
      <p:sp>
        <p:nvSpPr>
          <p:cNvPr id="569" name="Shape 569"/>
          <p:cNvSpPr txBox="1"/>
          <p:nvPr/>
        </p:nvSpPr>
        <p:spPr>
          <a:xfrm>
            <a:off x="2157750" y="2174825"/>
            <a:ext cx="344400" cy="320400"/>
          </a:xfrm>
          <a:prstGeom prst="rect">
            <a:avLst/>
          </a:prstGeom>
          <a:noFill/>
          <a:ln>
            <a:noFill/>
          </a:ln>
        </p:spPr>
        <p:txBody>
          <a:bodyPr anchorCtr="0" anchor="ctr" bIns="91425" lIns="91425" rIns="91425" tIns="91425">
            <a:noAutofit/>
          </a:bodyPr>
          <a:lstStyle/>
          <a:p>
            <a:pPr lvl="0" rtl="0" algn="ctr">
              <a:spcBef>
                <a:spcPts val="0"/>
              </a:spcBef>
              <a:buNone/>
            </a:pPr>
            <a:r>
              <a:rPr lang="en"/>
              <a:t>0</a:t>
            </a:r>
          </a:p>
        </p:txBody>
      </p:sp>
      <p:sp>
        <p:nvSpPr>
          <p:cNvPr id="570" name="Shape 570"/>
          <p:cNvSpPr txBox="1"/>
          <p:nvPr/>
        </p:nvSpPr>
        <p:spPr>
          <a:xfrm>
            <a:off x="4343387" y="3509225"/>
            <a:ext cx="344400" cy="320400"/>
          </a:xfrm>
          <a:prstGeom prst="rect">
            <a:avLst/>
          </a:prstGeom>
          <a:noFill/>
          <a:ln>
            <a:noFill/>
          </a:ln>
        </p:spPr>
        <p:txBody>
          <a:bodyPr anchorCtr="0" anchor="ctr" bIns="91425" lIns="91425" rIns="91425" tIns="91425">
            <a:noAutofit/>
          </a:bodyPr>
          <a:lstStyle/>
          <a:p>
            <a:pPr lvl="0" rtl="0" algn="ctr">
              <a:spcBef>
                <a:spcPts val="0"/>
              </a:spcBef>
              <a:buNone/>
            </a:pPr>
            <a:r>
              <a:rPr lang="en"/>
              <a:t>0</a:t>
            </a:r>
          </a:p>
        </p:txBody>
      </p:sp>
      <p:sp>
        <p:nvSpPr>
          <p:cNvPr id="571" name="Shape 571"/>
          <p:cNvSpPr txBox="1"/>
          <p:nvPr/>
        </p:nvSpPr>
        <p:spPr>
          <a:xfrm>
            <a:off x="6553125" y="4145300"/>
            <a:ext cx="344400" cy="320400"/>
          </a:xfrm>
          <a:prstGeom prst="rect">
            <a:avLst/>
          </a:prstGeom>
          <a:noFill/>
          <a:ln>
            <a:noFill/>
          </a:ln>
        </p:spPr>
        <p:txBody>
          <a:bodyPr anchorCtr="0" anchor="ctr" bIns="91425" lIns="91425" rIns="91425" tIns="91425">
            <a:noAutofit/>
          </a:bodyPr>
          <a:lstStyle/>
          <a:p>
            <a:pPr lvl="0" rtl="0" algn="ctr">
              <a:spcBef>
                <a:spcPts val="0"/>
              </a:spcBef>
              <a:buNone/>
            </a:pPr>
            <a:r>
              <a:rPr lang="en"/>
              <a:t>0</a:t>
            </a:r>
          </a:p>
        </p:txBody>
      </p:sp>
      <p:sp>
        <p:nvSpPr>
          <p:cNvPr id="572" name="Shape 572"/>
          <p:cNvSpPr txBox="1"/>
          <p:nvPr/>
        </p:nvSpPr>
        <p:spPr>
          <a:xfrm>
            <a:off x="2157750" y="3366850"/>
            <a:ext cx="344400" cy="320400"/>
          </a:xfrm>
          <a:prstGeom prst="rect">
            <a:avLst/>
          </a:prstGeom>
          <a:noFill/>
          <a:ln>
            <a:noFill/>
          </a:ln>
        </p:spPr>
        <p:txBody>
          <a:bodyPr anchorCtr="0" anchor="ctr" bIns="91425" lIns="91425" rIns="91425" tIns="91425">
            <a:noAutofit/>
          </a:bodyPr>
          <a:lstStyle/>
          <a:p>
            <a:pPr lvl="0" rtl="0" algn="ctr">
              <a:spcBef>
                <a:spcPts val="0"/>
              </a:spcBef>
              <a:buNone/>
            </a:pPr>
            <a:r>
              <a:rPr lang="en"/>
              <a:t>1</a:t>
            </a:r>
          </a:p>
        </p:txBody>
      </p:sp>
      <p:sp>
        <p:nvSpPr>
          <p:cNvPr id="573" name="Shape 573"/>
          <p:cNvSpPr txBox="1"/>
          <p:nvPr/>
        </p:nvSpPr>
        <p:spPr>
          <a:xfrm>
            <a:off x="4343387" y="4117450"/>
            <a:ext cx="344400" cy="320400"/>
          </a:xfrm>
          <a:prstGeom prst="rect">
            <a:avLst/>
          </a:prstGeom>
          <a:noFill/>
          <a:ln>
            <a:noFill/>
          </a:ln>
        </p:spPr>
        <p:txBody>
          <a:bodyPr anchorCtr="0" anchor="ctr" bIns="91425" lIns="91425" rIns="91425" tIns="91425">
            <a:noAutofit/>
          </a:bodyPr>
          <a:lstStyle/>
          <a:p>
            <a:pPr lvl="0" rtl="0" algn="ctr">
              <a:spcBef>
                <a:spcPts val="0"/>
              </a:spcBef>
              <a:buNone/>
            </a:pPr>
            <a:r>
              <a:rPr lang="en"/>
              <a:t>1</a:t>
            </a:r>
          </a:p>
        </p:txBody>
      </p:sp>
      <p:sp>
        <p:nvSpPr>
          <p:cNvPr id="574" name="Shape 574"/>
          <p:cNvSpPr txBox="1"/>
          <p:nvPr/>
        </p:nvSpPr>
        <p:spPr>
          <a:xfrm>
            <a:off x="6553125" y="4598075"/>
            <a:ext cx="344400" cy="320400"/>
          </a:xfrm>
          <a:prstGeom prst="rect">
            <a:avLst/>
          </a:prstGeom>
          <a:noFill/>
          <a:ln>
            <a:noFill/>
          </a:ln>
        </p:spPr>
        <p:txBody>
          <a:bodyPr anchorCtr="0" anchor="ctr" bIns="91425" lIns="91425" rIns="91425" tIns="91425">
            <a:noAutofit/>
          </a:bodyPr>
          <a:lstStyle/>
          <a:p>
            <a:pPr lvl="0" rtl="0" algn="ctr">
              <a:spcBef>
                <a:spcPts val="0"/>
              </a:spcBef>
              <a:buNone/>
            </a:pPr>
            <a:r>
              <a:rPr lang="en"/>
              <a:t>1</a:t>
            </a:r>
          </a:p>
        </p:txBody>
      </p:sp>
      <p:sp>
        <p:nvSpPr>
          <p:cNvPr id="575" name="Shape 575"/>
          <p:cNvSpPr/>
          <p:nvPr/>
        </p:nvSpPr>
        <p:spPr>
          <a:xfrm>
            <a:off x="137075" y="4315075"/>
            <a:ext cx="4041300" cy="727500"/>
          </a:xfrm>
          <a:prstGeom prst="roundRect">
            <a:avLst>
              <a:gd fmla="val 16667" name="adj"/>
            </a:avLst>
          </a:prstGeom>
          <a:solidFill>
            <a:srgbClr val="B6D7A8"/>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b="1" lang="en" sz="1800"/>
              <a:t>This works!</a:t>
            </a:r>
          </a:p>
          <a:p>
            <a:pPr lvl="0" rtl="0" algn="ctr">
              <a:spcBef>
                <a:spcPts val="0"/>
              </a:spcBef>
              <a:buNone/>
            </a:pPr>
            <a:r>
              <a:rPr lang="en" sz="1800"/>
              <a:t>Proofs are length O(lg k) </a:t>
            </a:r>
          </a:p>
        </p:txBody>
      </p:sp>
      <p:sp>
        <p:nvSpPr>
          <p:cNvPr id="576" name="Shape 576"/>
          <p:cNvSpPr/>
          <p:nvPr/>
        </p:nvSpPr>
        <p:spPr>
          <a:xfrm>
            <a:off x="5835375" y="1465650"/>
            <a:ext cx="1993800" cy="572700"/>
          </a:xfrm>
          <a:prstGeom prst="wedgeRectCallout">
            <a:avLst>
              <a:gd fmla="val -113467" name="adj1"/>
              <a:gd fmla="val 42195" name="adj2"/>
            </a:avLst>
          </a:prstGeom>
          <a:solidFill>
            <a:srgbClr val="FFFFFF"/>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lgn="ctr">
              <a:spcBef>
                <a:spcPts val="0"/>
              </a:spcBef>
              <a:buNone/>
            </a:pPr>
            <a:r>
              <a:rPr lang="en"/>
              <a:t>“</a:t>
            </a:r>
            <a:r>
              <a:rPr lang="en"/>
              <a:t>k</a:t>
            </a:r>
            <a:r>
              <a:rPr lang="en"/>
              <a:t>v node”</a:t>
            </a:r>
          </a:p>
        </p:txBody>
      </p:sp>
      <p:sp>
        <p:nvSpPr>
          <p:cNvPr id="577" name="Shape 577"/>
          <p:cNvSpPr/>
          <p:nvPr/>
        </p:nvSpPr>
        <p:spPr>
          <a:xfrm>
            <a:off x="3841575" y="2510412"/>
            <a:ext cx="1993800" cy="572700"/>
          </a:xfrm>
          <a:prstGeom prst="wedgeRectCallout">
            <a:avLst>
              <a:gd fmla="val -67345" name="adj1"/>
              <a:gd fmla="val 157022" name="adj2"/>
            </a:avLst>
          </a:prstGeom>
          <a:solidFill>
            <a:srgbClr val="FFFFFF"/>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a:t>“diverge node”</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77"/>
                                        </p:tgtEl>
                                        <p:attrNameLst>
                                          <p:attrName>style.visibility</p:attrName>
                                        </p:attrNameLst>
                                      </p:cBhvr>
                                      <p:to>
                                        <p:strVal val="visible"/>
                                      </p:to>
                                    </p:set>
                                    <p:animEffect filter="fade" transition="in">
                                      <p:cBhvr>
                                        <p:cTn dur="1000"/>
                                        <p:tgtEl>
                                          <p:spTgt spid="577"/>
                                        </p:tgtEl>
                                      </p:cBhvr>
                                    </p:animEffect>
                                  </p:childTnLst>
                                </p:cTn>
                              </p:par>
                              <p:par>
                                <p:cTn fill="hold" nodeType="withEffect" presetClass="entr" presetID="10" presetSubtype="0">
                                  <p:stCondLst>
                                    <p:cond delay="0"/>
                                  </p:stCondLst>
                                  <p:childTnLst>
                                    <p:set>
                                      <p:cBhvr>
                                        <p:cTn dur="1" fill="hold">
                                          <p:stCondLst>
                                            <p:cond delay="0"/>
                                          </p:stCondLst>
                                        </p:cTn>
                                        <p:tgtEl>
                                          <p:spTgt spid="576"/>
                                        </p:tgtEl>
                                        <p:attrNameLst>
                                          <p:attrName>style.visibility</p:attrName>
                                        </p:attrNameLst>
                                      </p:cBhvr>
                                      <p:to>
                                        <p:strVal val="visible"/>
                                      </p:to>
                                    </p:set>
                                    <p:animEffect filter="fade" transition="in">
                                      <p:cBhvr>
                                        <p:cTn dur="1000"/>
                                        <p:tgtEl>
                                          <p:spTgt spid="57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1" name="Shape 581"/>
        <p:cNvGrpSpPr/>
        <p:nvPr/>
      </p:nvGrpSpPr>
      <p:grpSpPr>
        <a:xfrm>
          <a:off x="0" y="0"/>
          <a:ext cx="0" cy="0"/>
          <a:chOff x="0" y="0"/>
          <a:chExt cx="0" cy="0"/>
        </a:xfrm>
      </p:grpSpPr>
      <p:sp>
        <p:nvSpPr>
          <p:cNvPr id="582" name="Shape 582"/>
          <p:cNvSpPr txBox="1"/>
          <p:nvPr>
            <p:ph type="title"/>
          </p:nvPr>
        </p:nvSpPr>
        <p:spPr>
          <a:xfrm>
            <a:off x="311700" y="216425"/>
            <a:ext cx="8757300" cy="572700"/>
          </a:xfrm>
          <a:prstGeom prst="rect">
            <a:avLst/>
          </a:prstGeom>
        </p:spPr>
        <p:txBody>
          <a:bodyPr anchorCtr="0" anchor="t" bIns="91425" lIns="91425" rIns="91425" tIns="91425">
            <a:noAutofit/>
          </a:bodyPr>
          <a:lstStyle/>
          <a:p>
            <a:pPr lvl="0" rtl="0">
              <a:spcBef>
                <a:spcPts val="0"/>
              </a:spcBef>
              <a:buNone/>
            </a:pPr>
            <a:r>
              <a:rPr lang="en"/>
              <a:t>Ethereum’s “Merkle PATRICIA tree” has a few quirks</a:t>
            </a:r>
          </a:p>
        </p:txBody>
      </p:sp>
      <p:pic>
        <p:nvPicPr>
          <p:cNvPr id="583" name="Shape 583"/>
          <p:cNvPicPr preferRelativeResize="0"/>
          <p:nvPr/>
        </p:nvPicPr>
        <p:blipFill>
          <a:blip r:embed="rId3">
            <a:alphaModFix/>
          </a:blip>
          <a:stretch>
            <a:fillRect/>
          </a:stretch>
        </p:blipFill>
        <p:spPr>
          <a:xfrm>
            <a:off x="4587774" y="1135050"/>
            <a:ext cx="4347171" cy="3070772"/>
          </a:xfrm>
          <a:prstGeom prst="rect">
            <a:avLst/>
          </a:prstGeom>
          <a:noFill/>
          <a:ln>
            <a:noFill/>
          </a:ln>
        </p:spPr>
      </p:pic>
      <p:sp>
        <p:nvSpPr>
          <p:cNvPr id="584" name="Shape 584"/>
          <p:cNvSpPr txBox="1"/>
          <p:nvPr>
            <p:ph idx="1" type="body"/>
          </p:nvPr>
        </p:nvSpPr>
        <p:spPr>
          <a:xfrm>
            <a:off x="184250" y="1198800"/>
            <a:ext cx="4303800" cy="1923600"/>
          </a:xfrm>
          <a:prstGeom prst="rect">
            <a:avLst/>
          </a:prstGeom>
        </p:spPr>
        <p:txBody>
          <a:bodyPr anchorCtr="0" anchor="t" bIns="91425" lIns="91425" rIns="91425" tIns="91425">
            <a:noAutofit/>
          </a:bodyPr>
          <a:lstStyle/>
          <a:p>
            <a:pPr indent="-381000" lvl="0" marL="457200" rtl="0">
              <a:spcBef>
                <a:spcPts val="0"/>
              </a:spcBef>
              <a:buClr>
                <a:schemeClr val="dk1"/>
              </a:buClr>
              <a:buSzPct val="100000"/>
            </a:pPr>
            <a:r>
              <a:rPr lang="en" sz="2400">
                <a:solidFill>
                  <a:srgbClr val="000000"/>
                </a:solidFill>
              </a:rPr>
              <a:t>Used in two main places</a:t>
            </a:r>
          </a:p>
          <a:p>
            <a:pPr indent="-381000" lvl="1" marL="914400" rtl="0">
              <a:spcBef>
                <a:spcPts val="0"/>
              </a:spcBef>
              <a:buClr>
                <a:srgbClr val="000000"/>
              </a:buClr>
              <a:buSzPct val="100000"/>
            </a:pPr>
            <a:r>
              <a:rPr lang="en" sz="2400">
                <a:solidFill>
                  <a:srgbClr val="000000"/>
                </a:solidFill>
              </a:rPr>
              <a:t>overall state</a:t>
            </a:r>
          </a:p>
          <a:p>
            <a:pPr indent="-381000" lvl="1" marL="914400" rtl="0">
              <a:spcBef>
                <a:spcPts val="0"/>
              </a:spcBef>
              <a:buClr>
                <a:srgbClr val="000000"/>
              </a:buClr>
              <a:buSzPct val="100000"/>
            </a:pPr>
            <a:r>
              <a:rPr lang="en" sz="2400">
                <a:solidFill>
                  <a:srgbClr val="000000"/>
                </a:solidFill>
              </a:rPr>
              <a:t>per-contract storage</a:t>
            </a:r>
          </a:p>
          <a:p>
            <a:pPr indent="-381000" lvl="0" marL="457200" rtl="0">
              <a:spcBef>
                <a:spcPts val="0"/>
              </a:spcBef>
              <a:buClr>
                <a:schemeClr val="dk1"/>
              </a:buClr>
              <a:buSzPct val="100000"/>
            </a:pPr>
            <a:r>
              <a:rPr lang="en" sz="2400">
                <a:solidFill>
                  <a:srgbClr val="000000"/>
                </a:solidFill>
              </a:rPr>
              <a:t>16-ary</a:t>
            </a:r>
          </a:p>
          <a:p>
            <a:pPr indent="-381000" lvl="1" marL="914400" rtl="0">
              <a:spcBef>
                <a:spcPts val="0"/>
              </a:spcBef>
              <a:buClr>
                <a:schemeClr val="dk1"/>
              </a:buClr>
              <a:buSzPct val="100000"/>
            </a:pPr>
            <a:r>
              <a:rPr lang="en" sz="2400">
                <a:solidFill>
                  <a:schemeClr val="dk1"/>
                </a:solidFill>
              </a:rPr>
              <a:t>proofs 4x longer</a:t>
            </a:r>
          </a:p>
          <a:p>
            <a:pPr indent="-381000" lvl="0" marL="457200" rtl="0">
              <a:spcBef>
                <a:spcPts val="0"/>
              </a:spcBef>
              <a:buClr>
                <a:srgbClr val="000000"/>
              </a:buClr>
              <a:buSzPct val="100000"/>
            </a:pPr>
            <a:r>
              <a:rPr lang="en" sz="2400">
                <a:solidFill>
                  <a:schemeClr val="dk1"/>
                </a:solidFill>
              </a:rPr>
              <a:t>p</a:t>
            </a:r>
            <a:r>
              <a:rPr lang="en" sz="2400">
                <a:solidFill>
                  <a:schemeClr val="dk1"/>
                </a:solidFill>
              </a:rPr>
              <a:t>aths can be &lt; 256 bits</a:t>
            </a:r>
          </a:p>
          <a:p>
            <a:pPr indent="-381000" lvl="1" marL="914400" rtl="0">
              <a:spcBef>
                <a:spcPts val="0"/>
              </a:spcBef>
              <a:buClr>
                <a:schemeClr val="dk1"/>
              </a:buClr>
              <a:buSzPct val="100000"/>
            </a:pPr>
            <a:r>
              <a:rPr lang="en" sz="2400">
                <a:solidFill>
                  <a:schemeClr val="dk1"/>
                </a:solidFill>
              </a:rPr>
              <a:t>“1”, “01” are distinct</a:t>
            </a:r>
          </a:p>
          <a:p>
            <a:pPr indent="-381000" lvl="1" marL="914400" rtl="0">
              <a:spcBef>
                <a:spcPts val="0"/>
              </a:spcBef>
              <a:buClr>
                <a:schemeClr val="dk1"/>
              </a:buClr>
              <a:buSzPct val="100000"/>
            </a:pPr>
            <a:r>
              <a:rPr lang="en" sz="2400">
                <a:solidFill>
                  <a:schemeClr val="dk1"/>
                </a:solidFill>
              </a:rPr>
              <a:t>Really 2</a:t>
            </a:r>
            <a:r>
              <a:rPr baseline="30000" lang="en" sz="2400">
                <a:solidFill>
                  <a:schemeClr val="dk1"/>
                </a:solidFill>
              </a:rPr>
              <a:t>257</a:t>
            </a:r>
            <a:r>
              <a:rPr lang="en" sz="2400">
                <a:solidFill>
                  <a:schemeClr val="dk1"/>
                </a:solidFill>
              </a:rPr>
              <a:t>-1 addresses</a:t>
            </a: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8" name="Shape 588"/>
        <p:cNvGrpSpPr/>
        <p:nvPr/>
      </p:nvGrpSpPr>
      <p:grpSpPr>
        <a:xfrm>
          <a:off x="0" y="0"/>
          <a:ext cx="0" cy="0"/>
          <a:chOff x="0" y="0"/>
          <a:chExt cx="0" cy="0"/>
        </a:xfrm>
      </p:grpSpPr>
      <p:sp>
        <p:nvSpPr>
          <p:cNvPr id="589" name="Shape 589"/>
          <p:cNvSpPr txBox="1"/>
          <p:nvPr>
            <p:ph type="ctrTitle"/>
          </p:nvPr>
        </p:nvSpPr>
        <p:spPr>
          <a:xfrm>
            <a:off x="311700" y="744575"/>
            <a:ext cx="8520600" cy="3415800"/>
          </a:xfrm>
          <a:prstGeom prst="rect">
            <a:avLst/>
          </a:prstGeom>
        </p:spPr>
        <p:txBody>
          <a:bodyPr anchorCtr="0" anchor="ctr" bIns="91425" lIns="91425" rIns="91425" tIns="91425">
            <a:noAutofit/>
          </a:bodyPr>
          <a:lstStyle/>
          <a:p>
            <a:pPr lvl="0" rtl="0">
              <a:spcBef>
                <a:spcPts val="0"/>
              </a:spcBef>
              <a:buNone/>
            </a:pPr>
            <a:r>
              <a:rPr lang="en"/>
              <a:t>Gas and transaction limits</a:t>
            </a: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3" name="Shape 593"/>
        <p:cNvGrpSpPr/>
        <p:nvPr/>
      </p:nvGrpSpPr>
      <p:grpSpPr>
        <a:xfrm>
          <a:off x="0" y="0"/>
          <a:ext cx="0" cy="0"/>
          <a:chOff x="0" y="0"/>
          <a:chExt cx="0" cy="0"/>
        </a:xfrm>
      </p:grpSpPr>
      <p:sp>
        <p:nvSpPr>
          <p:cNvPr id="594" name="Shape 594"/>
          <p:cNvSpPr txBox="1"/>
          <p:nvPr>
            <p:ph type="title"/>
          </p:nvPr>
        </p:nvSpPr>
        <p:spPr>
          <a:xfrm>
            <a:off x="-36425" y="-12175"/>
            <a:ext cx="9180600" cy="572700"/>
          </a:xfrm>
          <a:prstGeom prst="rect">
            <a:avLst/>
          </a:prstGeom>
        </p:spPr>
        <p:txBody>
          <a:bodyPr anchorCtr="0" anchor="t" bIns="91425" lIns="91425" rIns="91425" tIns="91425">
            <a:noAutofit/>
          </a:bodyPr>
          <a:lstStyle/>
          <a:p>
            <a:pPr lvl="0" rtl="0">
              <a:spcBef>
                <a:spcPts val="0"/>
              </a:spcBef>
              <a:buNone/>
            </a:pPr>
            <a:r>
              <a:rPr lang="en"/>
              <a:t>“Ethereum is Ryanair”: pay to board, then keep paying</a:t>
            </a:r>
          </a:p>
        </p:txBody>
      </p:sp>
      <p:pic>
        <p:nvPicPr>
          <p:cNvPr id="595" name="Shape 595"/>
          <p:cNvPicPr preferRelativeResize="0"/>
          <p:nvPr/>
        </p:nvPicPr>
        <p:blipFill>
          <a:blip r:embed="rId3">
            <a:alphaModFix/>
          </a:blip>
          <a:stretch>
            <a:fillRect/>
          </a:stretch>
        </p:blipFill>
        <p:spPr>
          <a:xfrm>
            <a:off x="1700000" y="631524"/>
            <a:ext cx="5815399" cy="444127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9" name="Shape 599"/>
        <p:cNvGrpSpPr/>
        <p:nvPr/>
      </p:nvGrpSpPr>
      <p:grpSpPr>
        <a:xfrm>
          <a:off x="0" y="0"/>
          <a:ext cx="0" cy="0"/>
          <a:chOff x="0" y="0"/>
          <a:chExt cx="0" cy="0"/>
        </a:xfrm>
      </p:grpSpPr>
      <p:sp>
        <p:nvSpPr>
          <p:cNvPr id="600" name="Shape 600"/>
          <p:cNvSpPr txBox="1"/>
          <p:nvPr>
            <p:ph type="title"/>
          </p:nvPr>
        </p:nvSpPr>
        <p:spPr>
          <a:xfrm>
            <a:off x="218475" y="381300"/>
            <a:ext cx="9180600" cy="572700"/>
          </a:xfrm>
          <a:prstGeom prst="rect">
            <a:avLst/>
          </a:prstGeom>
        </p:spPr>
        <p:txBody>
          <a:bodyPr anchorCtr="0" anchor="t" bIns="91425" lIns="91425" rIns="91425" tIns="91425">
            <a:noAutofit/>
          </a:bodyPr>
          <a:lstStyle/>
          <a:p>
            <a:pPr lvl="0" rtl="0">
              <a:spcBef>
                <a:spcPts val="0"/>
              </a:spcBef>
              <a:buNone/>
            </a:pPr>
            <a:r>
              <a:rPr lang="en"/>
              <a:t>Gas in Ethereum is a necessary evil</a:t>
            </a:r>
          </a:p>
        </p:txBody>
      </p:sp>
      <p:sp>
        <p:nvSpPr>
          <p:cNvPr id="601" name="Shape 601"/>
          <p:cNvSpPr txBox="1"/>
          <p:nvPr>
            <p:ph idx="1" type="body"/>
          </p:nvPr>
        </p:nvSpPr>
        <p:spPr>
          <a:xfrm>
            <a:off x="184250" y="1198800"/>
            <a:ext cx="8728200" cy="1923600"/>
          </a:xfrm>
          <a:prstGeom prst="rect">
            <a:avLst/>
          </a:prstGeom>
        </p:spPr>
        <p:txBody>
          <a:bodyPr anchorCtr="0" anchor="t" bIns="91425" lIns="91425" rIns="91425" tIns="91425">
            <a:noAutofit/>
          </a:bodyPr>
          <a:lstStyle/>
          <a:p>
            <a:pPr indent="-381000" lvl="0" marL="457200" marR="0" rtl="0" algn="l">
              <a:lnSpc>
                <a:spcPct val="115000"/>
              </a:lnSpc>
              <a:spcBef>
                <a:spcPts val="0"/>
              </a:spcBef>
              <a:spcAft>
                <a:spcPts val="1600"/>
              </a:spcAft>
              <a:buClr>
                <a:schemeClr val="dk1"/>
              </a:buClr>
              <a:buSzPct val="100000"/>
              <a:buFont typeface="Arial"/>
            </a:pPr>
            <a:r>
              <a:rPr lang="en" sz="2400">
                <a:solidFill>
                  <a:srgbClr val="000000"/>
                </a:solidFill>
              </a:rPr>
              <a:t>All miners must evaluate all transactions</a:t>
            </a:r>
          </a:p>
          <a:p>
            <a:pPr indent="-381000" lvl="1" marL="914400" marR="0" rtl="0" algn="l">
              <a:lnSpc>
                <a:spcPct val="115000"/>
              </a:lnSpc>
              <a:spcBef>
                <a:spcPts val="0"/>
              </a:spcBef>
              <a:spcAft>
                <a:spcPts val="1600"/>
              </a:spcAft>
              <a:buClr>
                <a:srgbClr val="000000"/>
              </a:buClr>
              <a:buSzPct val="100000"/>
            </a:pPr>
            <a:r>
              <a:rPr lang="en" sz="2400">
                <a:solidFill>
                  <a:srgbClr val="000000"/>
                </a:solidFill>
              </a:rPr>
              <a:t>limit computation cost</a:t>
            </a:r>
          </a:p>
          <a:p>
            <a:pPr indent="-381000" lvl="0" marL="457200" marR="0" rtl="0" algn="l">
              <a:lnSpc>
                <a:spcPct val="115000"/>
              </a:lnSpc>
              <a:spcBef>
                <a:spcPts val="0"/>
              </a:spcBef>
              <a:spcAft>
                <a:spcPts val="1600"/>
              </a:spcAft>
              <a:buClr>
                <a:srgbClr val="000000"/>
              </a:buClr>
              <a:buSzPct val="100000"/>
            </a:pPr>
            <a:r>
              <a:rPr lang="en" sz="2400">
                <a:solidFill>
                  <a:srgbClr val="000000"/>
                </a:solidFill>
              </a:rPr>
              <a:t>All miners must store all state</a:t>
            </a:r>
          </a:p>
          <a:p>
            <a:pPr indent="-381000" lvl="1" marL="914400" marR="0" rtl="0" algn="l">
              <a:lnSpc>
                <a:spcPct val="115000"/>
              </a:lnSpc>
              <a:spcBef>
                <a:spcPts val="0"/>
              </a:spcBef>
              <a:spcAft>
                <a:spcPts val="1600"/>
              </a:spcAft>
              <a:buClr>
                <a:srgbClr val="000000"/>
              </a:buClr>
              <a:buSzPct val="100000"/>
            </a:pPr>
            <a:r>
              <a:rPr lang="en" sz="2400">
                <a:solidFill>
                  <a:srgbClr val="000000"/>
                </a:solidFill>
              </a:rPr>
              <a:t>limit storage use</a:t>
            </a:r>
          </a:p>
          <a:p>
            <a:pPr indent="-381000" lvl="0" marL="457200" marR="0" rtl="0" algn="l">
              <a:lnSpc>
                <a:spcPct val="115000"/>
              </a:lnSpc>
              <a:spcBef>
                <a:spcPts val="0"/>
              </a:spcBef>
              <a:spcAft>
                <a:spcPts val="1600"/>
              </a:spcAft>
              <a:buClr>
                <a:srgbClr val="000000"/>
              </a:buClr>
              <a:buSzPct val="100000"/>
            </a:pPr>
            <a:r>
              <a:rPr lang="en" sz="2400">
                <a:solidFill>
                  <a:srgbClr val="000000"/>
                </a:solidFill>
              </a:rPr>
              <a:t>Short-cut the halting problem</a:t>
            </a:r>
          </a:p>
          <a:p>
            <a:pPr indent="-381000" lvl="1" marL="914400" marR="0" rtl="0" algn="l">
              <a:lnSpc>
                <a:spcPct val="115000"/>
              </a:lnSpc>
              <a:spcBef>
                <a:spcPts val="0"/>
              </a:spcBef>
              <a:spcAft>
                <a:spcPts val="1600"/>
              </a:spcAft>
              <a:buClr>
                <a:srgbClr val="000000"/>
              </a:buClr>
              <a:buSzPct val="100000"/>
            </a:pPr>
            <a:r>
              <a:rPr lang="en" sz="2400">
                <a:solidFill>
                  <a:srgbClr val="000000"/>
                </a:solidFill>
              </a:rPr>
              <a:t>There is an upper GAS_LIMIT, so all programs will halt</a:t>
            </a: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5" name="Shape 605"/>
        <p:cNvGrpSpPr/>
        <p:nvPr/>
      </p:nvGrpSpPr>
      <p:grpSpPr>
        <a:xfrm>
          <a:off x="0" y="0"/>
          <a:ext cx="0" cy="0"/>
          <a:chOff x="0" y="0"/>
          <a:chExt cx="0" cy="0"/>
        </a:xfrm>
      </p:grpSpPr>
      <p:sp>
        <p:nvSpPr>
          <p:cNvPr id="606" name="Shape 606"/>
          <p:cNvSpPr txBox="1"/>
          <p:nvPr>
            <p:ph type="title"/>
          </p:nvPr>
        </p:nvSpPr>
        <p:spPr>
          <a:xfrm>
            <a:off x="218475" y="381300"/>
            <a:ext cx="9180600" cy="572700"/>
          </a:xfrm>
          <a:prstGeom prst="rect">
            <a:avLst/>
          </a:prstGeom>
        </p:spPr>
        <p:txBody>
          <a:bodyPr anchorCtr="0" anchor="t" bIns="91425" lIns="91425" rIns="91425" tIns="91425">
            <a:noAutofit/>
          </a:bodyPr>
          <a:lstStyle/>
          <a:p>
            <a:pPr lvl="0" rtl="0">
              <a:spcBef>
                <a:spcPts val="0"/>
              </a:spcBef>
              <a:buNone/>
            </a:pPr>
            <a:r>
              <a:rPr lang="en"/>
              <a:t>Every operation has a fixed gas cost</a:t>
            </a:r>
          </a:p>
        </p:txBody>
      </p:sp>
      <p:graphicFrame>
        <p:nvGraphicFramePr>
          <p:cNvPr id="607" name="Shape 607"/>
          <p:cNvGraphicFramePr/>
          <p:nvPr/>
        </p:nvGraphicFramePr>
        <p:xfrm>
          <a:off x="424500" y="998337"/>
          <a:ext cx="3000000" cy="3000000"/>
        </p:xfrm>
        <a:graphic>
          <a:graphicData uri="http://schemas.openxmlformats.org/drawingml/2006/table">
            <a:tbl>
              <a:tblPr>
                <a:noFill/>
                <a:tableStyleId>{2C612576-BE22-43A4-B1D1-E4ED512030DF}</a:tableStyleId>
              </a:tblPr>
              <a:tblGrid>
                <a:gridCol w="2228525"/>
                <a:gridCol w="2274025"/>
                <a:gridCol w="1536650"/>
              </a:tblGrid>
              <a:tr h="381000">
                <a:tc>
                  <a:txBody>
                    <a:bodyPr>
                      <a:noAutofit/>
                    </a:bodyPr>
                    <a:lstStyle/>
                    <a:p>
                      <a:pPr lvl="0" rtl="0">
                        <a:spcBef>
                          <a:spcPts val="0"/>
                        </a:spcBef>
                        <a:buNone/>
                      </a:pPr>
                      <a:r>
                        <a:t/>
                      </a:r>
                      <a:endParaRPr/>
                    </a:p>
                  </a:txBody>
                  <a:tcPr marT="91425" marB="91425" marR="91425" marL="91425"/>
                </a:tc>
                <a:tc>
                  <a:txBody>
                    <a:bodyPr>
                      <a:noAutofit/>
                    </a:bodyPr>
                    <a:lstStyle/>
                    <a:p>
                      <a:pPr lvl="0" rtl="0">
                        <a:spcBef>
                          <a:spcPts val="0"/>
                        </a:spcBef>
                        <a:buNone/>
                      </a:pPr>
                      <a:r>
                        <a:rPr lang="en"/>
                        <a:t>opcodes</a:t>
                      </a:r>
                    </a:p>
                  </a:txBody>
                  <a:tcPr marT="91425" marB="91425" marR="91425" marL="91425"/>
                </a:tc>
                <a:tc>
                  <a:txBody>
                    <a:bodyPr>
                      <a:noAutofit/>
                    </a:bodyPr>
                    <a:lstStyle/>
                    <a:p>
                      <a:pPr lvl="0" rtl="0">
                        <a:spcBef>
                          <a:spcPts val="0"/>
                        </a:spcBef>
                        <a:buNone/>
                      </a:pPr>
                      <a:r>
                        <a:rPr lang="en"/>
                        <a:t>gas cost</a:t>
                      </a:r>
                    </a:p>
                  </a:txBody>
                  <a:tcPr marT="91425" marB="91425" marR="91425" marL="91425"/>
                </a:tc>
              </a:tr>
              <a:tr h="381000">
                <a:tc>
                  <a:txBody>
                    <a:bodyPr>
                      <a:noAutofit/>
                    </a:bodyPr>
                    <a:lstStyle/>
                    <a:p>
                      <a:pPr lvl="0" rtl="0">
                        <a:spcBef>
                          <a:spcPts val="0"/>
                        </a:spcBef>
                        <a:buNone/>
                      </a:pPr>
                      <a:r>
                        <a:rPr lang="en"/>
                        <a:t>Basic operations</a:t>
                      </a:r>
                    </a:p>
                  </a:txBody>
                  <a:tcPr marT="91425" marB="91425" marR="91425" marL="91425"/>
                </a:tc>
                <a:tc>
                  <a:txBody>
                    <a:bodyPr>
                      <a:noAutofit/>
                    </a:bodyPr>
                    <a:lstStyle/>
                    <a:p>
                      <a:pPr lvl="0" rtl="0">
                        <a:spcBef>
                          <a:spcPts val="0"/>
                        </a:spcBef>
                        <a:buNone/>
                      </a:pPr>
                      <a:r>
                        <a:rPr lang="en"/>
                        <a:t>ADD, MUL, PUSH, JUMP</a:t>
                      </a:r>
                    </a:p>
                  </a:txBody>
                  <a:tcPr marT="91425" marB="91425" marR="91425" marL="91425"/>
                </a:tc>
                <a:tc>
                  <a:txBody>
                    <a:bodyPr>
                      <a:noAutofit/>
                    </a:bodyPr>
                    <a:lstStyle/>
                    <a:p>
                      <a:pPr lvl="0" rtl="0" algn="ctr">
                        <a:spcBef>
                          <a:spcPts val="0"/>
                        </a:spcBef>
                        <a:buNone/>
                      </a:pPr>
                      <a:r>
                        <a:rPr lang="en"/>
                        <a:t>2-10</a:t>
                      </a:r>
                    </a:p>
                  </a:txBody>
                  <a:tcPr marT="91425" marB="91425" marR="91425" marL="91425"/>
                </a:tc>
              </a:tr>
              <a:tr h="381000">
                <a:tc>
                  <a:txBody>
                    <a:bodyPr>
                      <a:noAutofit/>
                    </a:bodyPr>
                    <a:lstStyle/>
                    <a:p>
                      <a:pPr lvl="0" rtl="0">
                        <a:spcBef>
                          <a:spcPts val="0"/>
                        </a:spcBef>
                        <a:buNone/>
                      </a:pPr>
                      <a:r>
                        <a:rPr lang="en"/>
                        <a:t>Storage read</a:t>
                      </a:r>
                    </a:p>
                  </a:txBody>
                  <a:tcPr marT="91425" marB="91425" marR="91425" marL="91425"/>
                </a:tc>
                <a:tc>
                  <a:txBody>
                    <a:bodyPr>
                      <a:noAutofit/>
                    </a:bodyPr>
                    <a:lstStyle/>
                    <a:p>
                      <a:pPr lvl="0" rtl="0">
                        <a:spcBef>
                          <a:spcPts val="0"/>
                        </a:spcBef>
                        <a:buNone/>
                      </a:pPr>
                      <a:r>
                        <a:rPr lang="en"/>
                        <a:t>SLOAD</a:t>
                      </a:r>
                    </a:p>
                  </a:txBody>
                  <a:tcPr marT="91425" marB="91425" marR="91425" marL="91425"/>
                </a:tc>
                <a:tc>
                  <a:txBody>
                    <a:bodyPr>
                      <a:noAutofit/>
                    </a:bodyPr>
                    <a:lstStyle/>
                    <a:p>
                      <a:pPr lvl="0" rtl="0" algn="ctr">
                        <a:spcBef>
                          <a:spcPts val="0"/>
                        </a:spcBef>
                        <a:buNone/>
                      </a:pPr>
                      <a:r>
                        <a:rPr lang="en"/>
                        <a:t>200</a:t>
                      </a:r>
                    </a:p>
                  </a:txBody>
                  <a:tcPr marT="91425" marB="91425" marR="91425" marL="91425"/>
                </a:tc>
              </a:tr>
              <a:tr h="381000">
                <a:tc>
                  <a:txBody>
                    <a:bodyPr>
                      <a:noAutofit/>
                    </a:bodyPr>
                    <a:lstStyle/>
                    <a:p>
                      <a:pPr lvl="0" rtl="0">
                        <a:spcBef>
                          <a:spcPts val="0"/>
                        </a:spcBef>
                        <a:buNone/>
                      </a:pPr>
                      <a:r>
                        <a:rPr lang="en"/>
                        <a:t>Storage write</a:t>
                      </a:r>
                    </a:p>
                  </a:txBody>
                  <a:tcPr marT="91425" marB="91425" marR="91425" marL="91425"/>
                </a:tc>
                <a:tc>
                  <a:txBody>
                    <a:bodyPr>
                      <a:noAutofit/>
                    </a:bodyPr>
                    <a:lstStyle/>
                    <a:p>
                      <a:pPr lvl="0" rtl="0">
                        <a:spcBef>
                          <a:spcPts val="0"/>
                        </a:spcBef>
                        <a:buNone/>
                      </a:pPr>
                      <a:r>
                        <a:rPr lang="en"/>
                        <a:t>SSTORE</a:t>
                      </a:r>
                    </a:p>
                  </a:txBody>
                  <a:tcPr marT="91425" marB="91425" marR="91425" marL="91425"/>
                </a:tc>
                <a:tc>
                  <a:txBody>
                    <a:bodyPr>
                      <a:noAutofit/>
                    </a:bodyPr>
                    <a:lstStyle/>
                    <a:p>
                      <a:pPr lvl="0" rtl="0" algn="ctr">
                        <a:spcBef>
                          <a:spcPts val="0"/>
                        </a:spcBef>
                        <a:buNone/>
                      </a:pPr>
                      <a:r>
                        <a:rPr lang="en"/>
                        <a:t>5000</a:t>
                      </a:r>
                    </a:p>
                  </a:txBody>
                  <a:tcPr marT="91425" marB="91425" marR="91425" marL="91425"/>
                </a:tc>
              </a:tr>
              <a:tr h="381000">
                <a:tc>
                  <a:txBody>
                    <a:bodyPr>
                      <a:noAutofit/>
                    </a:bodyPr>
                    <a:lstStyle/>
                    <a:p>
                      <a:pPr lvl="0" rtl="0">
                        <a:spcBef>
                          <a:spcPts val="0"/>
                        </a:spcBef>
                        <a:buNone/>
                      </a:pPr>
                      <a:r>
                        <a:rPr lang="en"/>
                        <a:t>Storage write (from zero)</a:t>
                      </a:r>
                    </a:p>
                  </a:txBody>
                  <a:tcPr marT="91425" marB="91425" marR="91425" marL="91425"/>
                </a:tc>
                <a:tc>
                  <a:txBody>
                    <a:bodyPr>
                      <a:noAutofit/>
                    </a:bodyPr>
                    <a:lstStyle/>
                    <a:p>
                      <a:pPr lvl="0" rtl="0">
                        <a:spcBef>
                          <a:spcPts val="0"/>
                        </a:spcBef>
                        <a:buNone/>
                      </a:pPr>
                      <a:r>
                        <a:rPr lang="en"/>
                        <a:t>SSTORE</a:t>
                      </a:r>
                    </a:p>
                  </a:txBody>
                  <a:tcPr marT="91425" marB="91425" marR="91425" marL="91425"/>
                </a:tc>
                <a:tc>
                  <a:txBody>
                    <a:bodyPr>
                      <a:noAutofit/>
                    </a:bodyPr>
                    <a:lstStyle/>
                    <a:p>
                      <a:pPr lvl="0" rtl="0" algn="ctr">
                        <a:spcBef>
                          <a:spcPts val="0"/>
                        </a:spcBef>
                        <a:buNone/>
                      </a:pPr>
                      <a:r>
                        <a:rPr lang="en"/>
                        <a:t>20000</a:t>
                      </a:r>
                    </a:p>
                  </a:txBody>
                  <a:tcPr marT="91425" marB="91425" marR="91425" marL="91425"/>
                </a:tc>
              </a:tr>
              <a:tr h="381000">
                <a:tc>
                  <a:txBody>
                    <a:bodyPr>
                      <a:noAutofit/>
                    </a:bodyPr>
                    <a:lstStyle/>
                    <a:p>
                      <a:pPr lvl="0" rtl="0">
                        <a:spcBef>
                          <a:spcPts val="0"/>
                        </a:spcBef>
                        <a:buNone/>
                      </a:pPr>
                      <a:r>
                        <a:rPr lang="en"/>
                        <a:t>Storage zeroize</a:t>
                      </a:r>
                    </a:p>
                  </a:txBody>
                  <a:tcPr marT="91425" marB="91425" marR="91425" marL="91425"/>
                </a:tc>
                <a:tc>
                  <a:txBody>
                    <a:bodyPr>
                      <a:noAutofit/>
                    </a:bodyPr>
                    <a:lstStyle/>
                    <a:p>
                      <a:pPr lvl="0" rtl="0">
                        <a:spcBef>
                          <a:spcPts val="0"/>
                        </a:spcBef>
                        <a:buNone/>
                      </a:pPr>
                      <a:r>
                        <a:rPr lang="en"/>
                        <a:t>SSTORE</a:t>
                      </a:r>
                    </a:p>
                  </a:txBody>
                  <a:tcPr marT="91425" marB="91425" marR="91425" marL="91425"/>
                </a:tc>
                <a:tc>
                  <a:txBody>
                    <a:bodyPr>
                      <a:noAutofit/>
                    </a:bodyPr>
                    <a:lstStyle/>
                    <a:p>
                      <a:pPr lvl="0" rtl="0" algn="ctr">
                        <a:spcBef>
                          <a:spcPts val="0"/>
                        </a:spcBef>
                        <a:buNone/>
                      </a:pPr>
                      <a:r>
                        <a:rPr lang="en">
                          <a:solidFill>
                            <a:srgbClr val="38761D"/>
                          </a:solidFill>
                        </a:rPr>
                        <a:t>-10000</a:t>
                      </a:r>
                    </a:p>
                  </a:txBody>
                  <a:tcPr marT="91425" marB="91425" marR="91425" marL="91425"/>
                </a:tc>
              </a:tr>
              <a:tr h="381000">
                <a:tc>
                  <a:txBody>
                    <a:bodyPr>
                      <a:noAutofit/>
                    </a:bodyPr>
                    <a:lstStyle/>
                    <a:p>
                      <a:pPr lvl="0" rtl="0">
                        <a:spcBef>
                          <a:spcPts val="0"/>
                        </a:spcBef>
                        <a:buNone/>
                      </a:pPr>
                      <a:r>
                        <a:rPr lang="en"/>
                        <a:t>Contract call</a:t>
                      </a:r>
                    </a:p>
                  </a:txBody>
                  <a:tcPr marT="91425" marB="91425" marR="91425" marL="91425"/>
                </a:tc>
                <a:tc>
                  <a:txBody>
                    <a:bodyPr>
                      <a:noAutofit/>
                    </a:bodyPr>
                    <a:lstStyle/>
                    <a:p>
                      <a:pPr lvl="0" rtl="0">
                        <a:spcBef>
                          <a:spcPts val="0"/>
                        </a:spcBef>
                        <a:buNone/>
                      </a:pPr>
                      <a:r>
                        <a:rPr lang="en"/>
                        <a:t>CALL, CODECALL, etc.</a:t>
                      </a:r>
                    </a:p>
                  </a:txBody>
                  <a:tcPr marT="91425" marB="91425" marR="91425" marL="91425"/>
                </a:tc>
                <a:tc>
                  <a:txBody>
                    <a:bodyPr>
                      <a:noAutofit/>
                    </a:bodyPr>
                    <a:lstStyle/>
                    <a:p>
                      <a:pPr lvl="0" rtl="0" algn="ctr">
                        <a:spcBef>
                          <a:spcPts val="0"/>
                        </a:spcBef>
                        <a:buNone/>
                      </a:pPr>
                      <a:r>
                        <a:rPr lang="en"/>
                        <a:t>700</a:t>
                      </a:r>
                    </a:p>
                  </a:txBody>
                  <a:tcPr marT="91425" marB="91425" marR="91425" marL="91425"/>
                </a:tc>
              </a:tr>
              <a:tr h="381000">
                <a:tc>
                  <a:txBody>
                    <a:bodyPr>
                      <a:noAutofit/>
                    </a:bodyPr>
                    <a:lstStyle/>
                    <a:p>
                      <a:pPr lvl="0" rtl="0">
                        <a:spcBef>
                          <a:spcPts val="0"/>
                        </a:spcBef>
                        <a:buNone/>
                      </a:pPr>
                      <a:r>
                        <a:rPr lang="en"/>
                        <a:t>Transaction overhead</a:t>
                      </a:r>
                    </a:p>
                  </a:txBody>
                  <a:tcPr marT="91425" marB="91425" marR="91425" marL="91425"/>
                </a:tc>
                <a:tc>
                  <a:txBody>
                    <a:bodyPr>
                      <a:noAutofit/>
                    </a:bodyPr>
                    <a:lstStyle/>
                    <a:p>
                      <a:pPr lvl="0" rtl="0">
                        <a:spcBef>
                          <a:spcPts val="0"/>
                        </a:spcBef>
                        <a:buNone/>
                      </a:pPr>
                      <a:r>
                        <a:rPr lang="en"/>
                        <a:t>n/a</a:t>
                      </a:r>
                    </a:p>
                  </a:txBody>
                  <a:tcPr marT="91425" marB="91425" marR="91425" marL="91425"/>
                </a:tc>
                <a:tc>
                  <a:txBody>
                    <a:bodyPr>
                      <a:noAutofit/>
                    </a:bodyPr>
                    <a:lstStyle/>
                    <a:p>
                      <a:pPr lvl="0" rtl="0" algn="ctr">
                        <a:spcBef>
                          <a:spcPts val="0"/>
                        </a:spcBef>
                        <a:buNone/>
                      </a:pPr>
                      <a:r>
                        <a:rPr lang="en"/>
                        <a:t>21000</a:t>
                      </a:r>
                    </a:p>
                  </a:txBody>
                  <a:tcPr marT="91425" marB="91425" marR="91425" marL="91425"/>
                </a:tc>
              </a:tr>
              <a:tr h="381000">
                <a:tc>
                  <a:txBody>
                    <a:bodyPr>
                      <a:noAutofit/>
                    </a:bodyPr>
                    <a:lstStyle/>
                    <a:p>
                      <a:pPr lvl="0" rtl="0">
                        <a:spcBef>
                          <a:spcPts val="0"/>
                        </a:spcBef>
                        <a:buNone/>
                      </a:pPr>
                      <a:r>
                        <a:rPr lang="en"/>
                        <a:t>Contract creation</a:t>
                      </a:r>
                    </a:p>
                  </a:txBody>
                  <a:tcPr marT="91425" marB="91425" marR="91425" marL="91425"/>
                </a:tc>
                <a:tc>
                  <a:txBody>
                    <a:bodyPr>
                      <a:noAutofit/>
                    </a:bodyPr>
                    <a:lstStyle/>
                    <a:p>
                      <a:pPr lvl="0" rtl="0">
                        <a:spcBef>
                          <a:spcPts val="0"/>
                        </a:spcBef>
                        <a:buNone/>
                      </a:pPr>
                      <a:r>
                        <a:rPr lang="en"/>
                        <a:t>n/a</a:t>
                      </a:r>
                    </a:p>
                  </a:txBody>
                  <a:tcPr marT="91425" marB="91425" marR="91425" marL="91425"/>
                </a:tc>
                <a:tc>
                  <a:txBody>
                    <a:bodyPr>
                      <a:noAutofit/>
                    </a:bodyPr>
                    <a:lstStyle/>
                    <a:p>
                      <a:pPr lvl="0" rtl="0" algn="ctr">
                        <a:spcBef>
                          <a:spcPts val="0"/>
                        </a:spcBef>
                        <a:buNone/>
                      </a:pPr>
                      <a:r>
                        <a:rPr lang="en"/>
                        <a:t>32000</a:t>
                      </a:r>
                    </a:p>
                  </a:txBody>
                  <a:tcPr marT="91425" marB="91425" marR="91425" marL="91425"/>
                </a:tc>
              </a:tr>
              <a:tr h="381000">
                <a:tc>
                  <a:txBody>
                    <a:bodyPr>
                      <a:noAutofit/>
                    </a:bodyPr>
                    <a:lstStyle/>
                    <a:p>
                      <a:pPr lvl="0" rtl="0">
                        <a:spcBef>
                          <a:spcPts val="0"/>
                        </a:spcBef>
                        <a:buNone/>
                      </a:pPr>
                      <a:r>
                        <a:rPr lang="en"/>
                        <a:t>Contract destruction</a:t>
                      </a:r>
                    </a:p>
                  </a:txBody>
                  <a:tcPr marT="91425" marB="91425" marR="91425" marL="91425"/>
                </a:tc>
                <a:tc>
                  <a:txBody>
                    <a:bodyPr>
                      <a:noAutofit/>
                    </a:bodyPr>
                    <a:lstStyle/>
                    <a:p>
                      <a:pPr lvl="0" rtl="0">
                        <a:spcBef>
                          <a:spcPts val="0"/>
                        </a:spcBef>
                        <a:buNone/>
                      </a:pPr>
                      <a:r>
                        <a:rPr lang="en"/>
                        <a:t>SELFDESTRUCT</a:t>
                      </a:r>
                    </a:p>
                  </a:txBody>
                  <a:tcPr marT="91425" marB="91425" marR="91425" marL="91425"/>
                </a:tc>
                <a:tc>
                  <a:txBody>
                    <a:bodyPr>
                      <a:noAutofit/>
                    </a:bodyPr>
                    <a:lstStyle/>
                    <a:p>
                      <a:pPr lvl="0" rtl="0" algn="ctr">
                        <a:spcBef>
                          <a:spcPts val="0"/>
                        </a:spcBef>
                        <a:buNone/>
                      </a:pPr>
                      <a:r>
                        <a:rPr lang="en">
                          <a:solidFill>
                            <a:srgbClr val="38761D"/>
                          </a:solidFill>
                        </a:rPr>
                        <a:t>-19000</a:t>
                      </a:r>
                    </a:p>
                  </a:txBody>
                  <a:tcPr marT="91425" marB="91425" marR="91425" marL="91425"/>
                </a:tc>
              </a:tr>
            </a:tbl>
          </a:graphicData>
        </a:graphic>
      </p:graphicFrame>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1" name="Shape 611"/>
        <p:cNvGrpSpPr/>
        <p:nvPr/>
      </p:nvGrpSpPr>
      <p:grpSpPr>
        <a:xfrm>
          <a:off x="0" y="0"/>
          <a:ext cx="0" cy="0"/>
          <a:chOff x="0" y="0"/>
          <a:chExt cx="0" cy="0"/>
        </a:xfrm>
      </p:grpSpPr>
      <p:sp>
        <p:nvSpPr>
          <p:cNvPr id="612" name="Shape 612"/>
          <p:cNvSpPr txBox="1"/>
          <p:nvPr>
            <p:ph type="title"/>
          </p:nvPr>
        </p:nvSpPr>
        <p:spPr>
          <a:xfrm>
            <a:off x="218475" y="381300"/>
            <a:ext cx="9180600" cy="572700"/>
          </a:xfrm>
          <a:prstGeom prst="rect">
            <a:avLst/>
          </a:prstGeom>
        </p:spPr>
        <p:txBody>
          <a:bodyPr anchorCtr="0" anchor="t" bIns="91425" lIns="91425" rIns="91425" tIns="91425">
            <a:noAutofit/>
          </a:bodyPr>
          <a:lstStyle/>
          <a:p>
            <a:pPr lvl="0" rtl="0">
              <a:spcBef>
                <a:spcPts val="0"/>
              </a:spcBef>
              <a:buNone/>
            </a:pPr>
            <a:r>
              <a:rPr lang="en"/>
              <a:t>All transactions specify START_GAS, GAS_PRICE</a:t>
            </a:r>
          </a:p>
        </p:txBody>
      </p:sp>
      <p:sp>
        <p:nvSpPr>
          <p:cNvPr id="613" name="Shape 613"/>
          <p:cNvSpPr txBox="1"/>
          <p:nvPr>
            <p:ph idx="1" type="body"/>
          </p:nvPr>
        </p:nvSpPr>
        <p:spPr>
          <a:xfrm>
            <a:off x="123200" y="901275"/>
            <a:ext cx="9180600" cy="3650400"/>
          </a:xfrm>
          <a:prstGeom prst="rect">
            <a:avLst/>
          </a:prstGeom>
        </p:spPr>
        <p:txBody>
          <a:bodyPr anchorCtr="0" anchor="t" bIns="91425" lIns="91425" rIns="91425" tIns="91425">
            <a:noAutofit/>
          </a:bodyPr>
          <a:lstStyle/>
          <a:p>
            <a:pPr lvl="0" marR="0" rtl="0" algn="l">
              <a:lnSpc>
                <a:spcPct val="115000"/>
              </a:lnSpc>
              <a:spcBef>
                <a:spcPts val="0"/>
              </a:spcBef>
              <a:spcAft>
                <a:spcPts val="1600"/>
              </a:spcAft>
              <a:buNone/>
            </a:pPr>
            <a:r>
              <a:t/>
            </a:r>
            <a:endParaRPr sz="2400">
              <a:solidFill>
                <a:srgbClr val="000000"/>
              </a:solidFill>
            </a:endParaRPr>
          </a:p>
          <a:p>
            <a:pPr indent="-381000" lvl="0" marL="457200" marR="0" rtl="0" algn="l">
              <a:lnSpc>
                <a:spcPct val="115000"/>
              </a:lnSpc>
              <a:spcBef>
                <a:spcPts val="0"/>
              </a:spcBef>
              <a:spcAft>
                <a:spcPts val="1600"/>
              </a:spcAft>
              <a:buClr>
                <a:schemeClr val="dk1"/>
              </a:buClr>
              <a:buSzPct val="100000"/>
              <a:buFont typeface="Arial"/>
              <a:buAutoNum type="arabicPeriod"/>
            </a:pPr>
            <a:r>
              <a:rPr lang="en" sz="2400">
                <a:solidFill>
                  <a:srgbClr val="000000"/>
                </a:solidFill>
              </a:rPr>
              <a:t>If START_GAS ⨉ GAS_PRICE &gt; caller.balance, halt</a:t>
            </a:r>
          </a:p>
          <a:p>
            <a:pPr indent="-381000" lvl="0" marL="457200" marR="0" rtl="0" algn="l">
              <a:lnSpc>
                <a:spcPct val="115000"/>
              </a:lnSpc>
              <a:spcBef>
                <a:spcPts val="0"/>
              </a:spcBef>
              <a:spcAft>
                <a:spcPts val="1600"/>
              </a:spcAft>
              <a:buClr>
                <a:srgbClr val="000000"/>
              </a:buClr>
              <a:buSzPct val="100000"/>
              <a:buAutoNum type="arabicPeriod"/>
            </a:pPr>
            <a:r>
              <a:rPr lang="en" sz="2400">
                <a:solidFill>
                  <a:srgbClr val="000000"/>
                </a:solidFill>
              </a:rPr>
              <a:t>Deduct </a:t>
            </a:r>
            <a:r>
              <a:rPr lang="en" sz="2400">
                <a:solidFill>
                  <a:schemeClr val="dk1"/>
                </a:solidFill>
              </a:rPr>
              <a:t>START_GAS ⨉ GAS_PRICE from caller.balance</a:t>
            </a:r>
          </a:p>
          <a:p>
            <a:pPr indent="-381000" lvl="0" marL="457200" marR="0" rtl="0" algn="l">
              <a:lnSpc>
                <a:spcPct val="115000"/>
              </a:lnSpc>
              <a:spcBef>
                <a:spcPts val="0"/>
              </a:spcBef>
              <a:spcAft>
                <a:spcPts val="1600"/>
              </a:spcAft>
              <a:buClr>
                <a:schemeClr val="dk1"/>
              </a:buClr>
              <a:buSzPct val="100000"/>
              <a:buAutoNum type="arabicPeriod"/>
            </a:pPr>
            <a:r>
              <a:rPr lang="en" sz="2400">
                <a:solidFill>
                  <a:schemeClr val="dk1"/>
                </a:solidFill>
              </a:rPr>
              <a:t>Set GAS = START_GAS</a:t>
            </a:r>
          </a:p>
          <a:p>
            <a:pPr indent="-381000" lvl="0" marL="457200" marR="0" rtl="0" algn="l">
              <a:lnSpc>
                <a:spcPct val="115000"/>
              </a:lnSpc>
              <a:spcBef>
                <a:spcPts val="0"/>
              </a:spcBef>
              <a:spcAft>
                <a:spcPts val="1600"/>
              </a:spcAft>
              <a:buClr>
                <a:schemeClr val="dk1"/>
              </a:buClr>
              <a:buSzPct val="100000"/>
              <a:buAutoNum type="arabicPeriod"/>
            </a:pPr>
            <a:r>
              <a:rPr lang="en" sz="2400">
                <a:solidFill>
                  <a:schemeClr val="dk1"/>
                </a:solidFill>
              </a:rPr>
              <a:t>Run code, deducting from GAS</a:t>
            </a:r>
          </a:p>
          <a:p>
            <a:pPr indent="-381000" lvl="0" marL="457200" marR="0" rtl="0" algn="l">
              <a:lnSpc>
                <a:spcPct val="115000"/>
              </a:lnSpc>
              <a:spcBef>
                <a:spcPts val="0"/>
              </a:spcBef>
              <a:spcAft>
                <a:spcPts val="1600"/>
              </a:spcAft>
              <a:buClr>
                <a:schemeClr val="dk1"/>
              </a:buClr>
              <a:buSzPct val="100000"/>
              <a:buAutoNum type="arabicPeriod"/>
            </a:pPr>
            <a:r>
              <a:rPr lang="en" sz="2400">
                <a:solidFill>
                  <a:schemeClr val="dk1"/>
                </a:solidFill>
              </a:rPr>
              <a:t>For negative values, add to GAS_REFUND</a:t>
            </a:r>
          </a:p>
          <a:p>
            <a:pPr indent="-381000" lvl="1" marL="914400" marR="0" rtl="0" algn="l">
              <a:lnSpc>
                <a:spcPct val="115000"/>
              </a:lnSpc>
              <a:spcBef>
                <a:spcPts val="0"/>
              </a:spcBef>
              <a:spcAft>
                <a:spcPts val="1600"/>
              </a:spcAft>
              <a:buClr>
                <a:schemeClr val="dk1"/>
              </a:buClr>
              <a:buSzPct val="100000"/>
              <a:buAutoNum type="alphaLcPeriod"/>
            </a:pPr>
            <a:r>
              <a:rPr lang="en" sz="2400">
                <a:solidFill>
                  <a:schemeClr val="dk1"/>
                </a:solidFill>
              </a:rPr>
              <a:t>GAS only decreases</a:t>
            </a:r>
          </a:p>
          <a:p>
            <a:pPr indent="-381000" lvl="0" marL="457200" marR="0" rtl="0" algn="l">
              <a:lnSpc>
                <a:spcPct val="115000"/>
              </a:lnSpc>
              <a:spcBef>
                <a:spcPts val="0"/>
              </a:spcBef>
              <a:spcAft>
                <a:spcPts val="1600"/>
              </a:spcAft>
              <a:buClr>
                <a:schemeClr val="dk1"/>
              </a:buClr>
              <a:buSzPct val="100000"/>
              <a:buAutoNum type="arabicPeriod"/>
            </a:pPr>
            <a:r>
              <a:rPr lang="en" sz="2400">
                <a:solidFill>
                  <a:schemeClr val="dk1"/>
                </a:solidFill>
              </a:rPr>
              <a:t>After termination, add GAS + GAS_REFUND to caller.balance</a:t>
            </a: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7" name="Shape 617"/>
        <p:cNvGrpSpPr/>
        <p:nvPr/>
      </p:nvGrpSpPr>
      <p:grpSpPr>
        <a:xfrm>
          <a:off x="0" y="0"/>
          <a:ext cx="0" cy="0"/>
          <a:chOff x="0" y="0"/>
          <a:chExt cx="0" cy="0"/>
        </a:xfrm>
      </p:grpSpPr>
      <p:sp>
        <p:nvSpPr>
          <p:cNvPr id="618" name="Shape 618"/>
          <p:cNvSpPr txBox="1"/>
          <p:nvPr>
            <p:ph type="title"/>
          </p:nvPr>
        </p:nvSpPr>
        <p:spPr>
          <a:xfrm>
            <a:off x="218475" y="381300"/>
            <a:ext cx="9180600" cy="572700"/>
          </a:xfrm>
          <a:prstGeom prst="rect">
            <a:avLst/>
          </a:prstGeom>
        </p:spPr>
        <p:txBody>
          <a:bodyPr anchorCtr="0" anchor="t" bIns="91425" lIns="91425" rIns="91425" tIns="91425">
            <a:noAutofit/>
          </a:bodyPr>
          <a:lstStyle/>
          <a:p>
            <a:pPr lvl="0" rtl="0">
              <a:spcBef>
                <a:spcPts val="0"/>
              </a:spcBef>
              <a:buNone/>
            </a:pPr>
            <a:r>
              <a:rPr lang="en"/>
              <a:t>Out-of-gas exceptions are bad news</a:t>
            </a:r>
          </a:p>
        </p:txBody>
      </p:sp>
      <p:pic>
        <p:nvPicPr>
          <p:cNvPr id="619" name="Shape 619"/>
          <p:cNvPicPr preferRelativeResize="0"/>
          <p:nvPr/>
        </p:nvPicPr>
        <p:blipFill>
          <a:blip r:embed="rId3">
            <a:alphaModFix/>
          </a:blip>
          <a:stretch>
            <a:fillRect/>
          </a:stretch>
        </p:blipFill>
        <p:spPr>
          <a:xfrm>
            <a:off x="2127875" y="1033575"/>
            <a:ext cx="4305300" cy="2476500"/>
          </a:xfrm>
          <a:prstGeom prst="rect">
            <a:avLst/>
          </a:prstGeom>
          <a:noFill/>
          <a:ln>
            <a:noFill/>
          </a:ln>
        </p:spPr>
      </p:pic>
      <p:sp>
        <p:nvSpPr>
          <p:cNvPr id="620" name="Shape 620"/>
          <p:cNvSpPr txBox="1"/>
          <p:nvPr>
            <p:ph idx="1" type="body"/>
          </p:nvPr>
        </p:nvSpPr>
        <p:spPr>
          <a:xfrm>
            <a:off x="123200" y="3510075"/>
            <a:ext cx="9180600" cy="1041600"/>
          </a:xfrm>
          <a:prstGeom prst="rect">
            <a:avLst/>
          </a:prstGeom>
        </p:spPr>
        <p:txBody>
          <a:bodyPr anchorCtr="0" anchor="t" bIns="91425" lIns="91425" rIns="91425" tIns="91425">
            <a:noAutofit/>
          </a:bodyPr>
          <a:lstStyle/>
          <a:p>
            <a:pPr indent="-381000" lvl="0" marL="457200" marR="0" rtl="0" algn="l">
              <a:lnSpc>
                <a:spcPct val="115000"/>
              </a:lnSpc>
              <a:spcBef>
                <a:spcPts val="0"/>
              </a:spcBef>
              <a:spcAft>
                <a:spcPts val="1600"/>
              </a:spcAft>
              <a:buClr>
                <a:schemeClr val="dk1"/>
              </a:buClr>
              <a:buSzPct val="100000"/>
            </a:pPr>
            <a:r>
              <a:rPr lang="en" sz="2400">
                <a:solidFill>
                  <a:schemeClr val="dk1"/>
                </a:solidFill>
              </a:rPr>
              <a:t>State reverts to previous value</a:t>
            </a:r>
          </a:p>
          <a:p>
            <a:pPr indent="-381000" lvl="1" marL="914400" marR="0" rtl="0" algn="l">
              <a:lnSpc>
                <a:spcPct val="115000"/>
              </a:lnSpc>
              <a:spcBef>
                <a:spcPts val="0"/>
              </a:spcBef>
              <a:spcAft>
                <a:spcPts val="1600"/>
              </a:spcAft>
              <a:buClr>
                <a:schemeClr val="dk1"/>
              </a:buClr>
              <a:buSzPct val="100000"/>
            </a:pPr>
            <a:r>
              <a:rPr lang="en" sz="2400">
                <a:solidFill>
                  <a:schemeClr val="dk1"/>
                </a:solidFill>
              </a:rPr>
              <a:t>Except that START_GAS * GAS_PRICE is still deducted</a:t>
            </a: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4" name="Shape 624"/>
        <p:cNvGrpSpPr/>
        <p:nvPr/>
      </p:nvGrpSpPr>
      <p:grpSpPr>
        <a:xfrm>
          <a:off x="0" y="0"/>
          <a:ext cx="0" cy="0"/>
          <a:chOff x="0" y="0"/>
          <a:chExt cx="0" cy="0"/>
        </a:xfrm>
      </p:grpSpPr>
      <p:sp>
        <p:nvSpPr>
          <p:cNvPr id="625" name="Shape 625"/>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en"/>
              <a:t>Callers can choose how much gas to send</a:t>
            </a:r>
          </a:p>
        </p:txBody>
      </p:sp>
      <p:sp>
        <p:nvSpPr>
          <p:cNvPr id="626" name="Shape 626"/>
          <p:cNvSpPr txBox="1"/>
          <p:nvPr/>
        </p:nvSpPr>
        <p:spPr>
          <a:xfrm>
            <a:off x="475275" y="1502375"/>
            <a:ext cx="3181200" cy="2552100"/>
          </a:xfrm>
          <a:prstGeom prst="rect">
            <a:avLst/>
          </a:prstGeom>
          <a:noFill/>
          <a:ln>
            <a:noFill/>
          </a:ln>
        </p:spPr>
        <p:txBody>
          <a:bodyPr anchorCtr="0" anchor="t" bIns="91425" lIns="91425" rIns="91425" tIns="91425">
            <a:noAutofit/>
          </a:bodyPr>
          <a:lstStyle/>
          <a:p>
            <a:pPr lvl="0" rtl="0">
              <a:spcBef>
                <a:spcPts val="0"/>
              </a:spcBef>
              <a:buNone/>
            </a:pPr>
            <a:r>
              <a:rPr b="1" lang="en" sz="1500"/>
              <a:t>A:</a:t>
            </a:r>
          </a:p>
          <a:p>
            <a:pPr lvl="0" rtl="0">
              <a:spcBef>
                <a:spcPts val="0"/>
              </a:spcBef>
              <a:buNone/>
            </a:pPr>
            <a:r>
              <a:rPr lang="en" sz="1300">
                <a:latin typeface="Courier New"/>
                <a:ea typeface="Courier New"/>
                <a:cs typeface="Courier New"/>
                <a:sym typeface="Courier New"/>
              </a:rPr>
              <a:t>function a():</a:t>
            </a:r>
          </a:p>
          <a:p>
            <a:pPr lvl="0" rtl="0">
              <a:spcBef>
                <a:spcPts val="0"/>
              </a:spcBef>
              <a:buNone/>
            </a:pPr>
            <a:r>
              <a:rPr lang="en" sz="1300">
                <a:latin typeface="Courier New"/>
                <a:ea typeface="Courier New"/>
                <a:cs typeface="Courier New"/>
                <a:sym typeface="Courier New"/>
              </a:rPr>
              <a:t>   assert(msg.gas == 100);</a:t>
            </a:r>
          </a:p>
          <a:p>
            <a:pPr lvl="0" rtl="0">
              <a:spcBef>
                <a:spcPts val="0"/>
              </a:spcBef>
              <a:buNone/>
            </a:pPr>
            <a:r>
              <a:rPr lang="en" sz="1300">
                <a:latin typeface="Courier New"/>
                <a:ea typeface="Courier New"/>
                <a:cs typeface="Courier New"/>
                <a:sym typeface="Courier New"/>
              </a:rPr>
              <a:t>   x = B.b.gas(10)()</a:t>
            </a:r>
          </a:p>
          <a:p>
            <a:pPr lvl="0" rtl="0">
              <a:spcBef>
                <a:spcPts val="0"/>
              </a:spcBef>
              <a:buNone/>
            </a:pPr>
            <a:r>
              <a:rPr lang="en" sz="1300">
                <a:latin typeface="Courier New"/>
                <a:ea typeface="Courier New"/>
                <a:cs typeface="Courier New"/>
                <a:sym typeface="Courier New"/>
              </a:rPr>
              <a:t>   return x + “ World!”</a:t>
            </a:r>
          </a:p>
          <a:p>
            <a:pPr lvl="0" rtl="0">
              <a:spcBef>
                <a:spcPts val="0"/>
              </a:spcBef>
              <a:buNone/>
            </a:pPr>
            <a:r>
              <a:t/>
            </a:r>
            <a:endParaRPr sz="1300"/>
          </a:p>
          <a:p>
            <a:pPr lvl="0" rtl="0">
              <a:spcBef>
                <a:spcPts val="0"/>
              </a:spcBef>
              <a:buNone/>
            </a:pPr>
            <a:r>
              <a:t/>
            </a:r>
            <a:endParaRPr sz="1300"/>
          </a:p>
          <a:p>
            <a:pPr lvl="0" rtl="0">
              <a:spcBef>
                <a:spcPts val="0"/>
              </a:spcBef>
              <a:buNone/>
            </a:pPr>
            <a:r>
              <a:t/>
            </a:r>
            <a:endParaRPr sz="1300"/>
          </a:p>
          <a:p>
            <a:pPr lvl="0" rtl="0">
              <a:spcBef>
                <a:spcPts val="0"/>
              </a:spcBef>
              <a:buNone/>
            </a:pPr>
            <a:r>
              <a:t/>
            </a:r>
            <a:endParaRPr sz="1300"/>
          </a:p>
          <a:p>
            <a:pPr lvl="0" rtl="0">
              <a:spcBef>
                <a:spcPts val="0"/>
              </a:spcBef>
              <a:buNone/>
            </a:pPr>
            <a:r>
              <a:t/>
            </a:r>
            <a:endParaRPr sz="1300"/>
          </a:p>
          <a:p>
            <a:pPr lvl="0" rtl="0">
              <a:spcBef>
                <a:spcPts val="0"/>
              </a:spcBef>
              <a:buNone/>
            </a:pPr>
            <a:r>
              <a:t/>
            </a:r>
            <a:endParaRPr sz="1500"/>
          </a:p>
        </p:txBody>
      </p:sp>
      <p:sp>
        <p:nvSpPr>
          <p:cNvPr id="627" name="Shape 627"/>
          <p:cNvSpPr txBox="1"/>
          <p:nvPr/>
        </p:nvSpPr>
        <p:spPr>
          <a:xfrm>
            <a:off x="3904275" y="1578575"/>
            <a:ext cx="3773700" cy="2775600"/>
          </a:xfrm>
          <a:prstGeom prst="rect">
            <a:avLst/>
          </a:prstGeom>
          <a:noFill/>
          <a:ln>
            <a:noFill/>
          </a:ln>
        </p:spPr>
        <p:txBody>
          <a:bodyPr anchorCtr="0" anchor="t" bIns="91425" lIns="91425" rIns="91425" tIns="91425">
            <a:noAutofit/>
          </a:bodyPr>
          <a:lstStyle/>
          <a:p>
            <a:pPr lvl="0" rtl="0">
              <a:spcBef>
                <a:spcPts val="0"/>
              </a:spcBef>
              <a:buNone/>
            </a:pPr>
            <a:r>
              <a:rPr b="1" lang="en" sz="1500"/>
              <a:t>B:</a:t>
            </a:r>
          </a:p>
          <a:p>
            <a:pPr lvl="0" rtl="0">
              <a:spcBef>
                <a:spcPts val="0"/>
              </a:spcBef>
              <a:buNone/>
            </a:pPr>
            <a:r>
              <a:rPr lang="en" sz="1300">
                <a:latin typeface="Courier New"/>
                <a:ea typeface="Courier New"/>
                <a:cs typeface="Courier New"/>
                <a:sym typeface="Courier New"/>
              </a:rPr>
              <a:t>function b():</a:t>
            </a:r>
          </a:p>
          <a:p>
            <a:pPr lvl="0" rtl="0">
              <a:spcBef>
                <a:spcPts val="0"/>
              </a:spcBef>
              <a:buNone/>
            </a:pPr>
            <a:r>
              <a:rPr lang="en" sz="1300">
                <a:latin typeface="Courier New"/>
                <a:ea typeface="Courier New"/>
                <a:cs typeface="Courier New"/>
                <a:sym typeface="Courier New"/>
              </a:rPr>
              <a:t>   assert msg.gas == 10</a:t>
            </a:r>
          </a:p>
          <a:p>
            <a:pPr lvl="0" rtl="0">
              <a:spcBef>
                <a:spcPts val="0"/>
              </a:spcBef>
              <a:buNone/>
            </a:pPr>
            <a:r>
              <a:rPr lang="en" sz="1300">
                <a:latin typeface="Courier New"/>
                <a:ea typeface="Courier New"/>
                <a:cs typeface="Courier New"/>
                <a:sym typeface="Courier New"/>
              </a:rPr>
              <a:t>   y = C.c.gas(5)()</a:t>
            </a:r>
          </a:p>
          <a:p>
            <a:pPr lvl="0" rtl="0">
              <a:spcBef>
                <a:spcPts val="0"/>
              </a:spcBef>
              <a:buNone/>
            </a:pPr>
            <a:r>
              <a:t/>
            </a:r>
            <a:endParaRPr sz="1300">
              <a:latin typeface="Courier New"/>
              <a:ea typeface="Courier New"/>
              <a:cs typeface="Courier New"/>
              <a:sym typeface="Courier New"/>
            </a:endParaRPr>
          </a:p>
          <a:p>
            <a:pPr lvl="0" rtl="0">
              <a:spcBef>
                <a:spcPts val="0"/>
              </a:spcBef>
              <a:buNone/>
            </a:pPr>
            <a:r>
              <a:rPr lang="en" sz="1300">
                <a:latin typeface="Courier New"/>
                <a:ea typeface="Courier New"/>
                <a:cs typeface="Courier New"/>
                <a:sym typeface="Courier New"/>
              </a:rPr>
              <a:t>  assert(y == 0); </a:t>
            </a:r>
          </a:p>
          <a:p>
            <a:pPr lvl="0" rtl="0">
              <a:spcBef>
                <a:spcPts val="0"/>
              </a:spcBef>
              <a:buNone/>
            </a:pPr>
            <a:r>
              <a:rPr lang="en" sz="1300">
                <a:latin typeface="Courier New"/>
                <a:ea typeface="Courier New"/>
                <a:cs typeface="Courier New"/>
                <a:sym typeface="Courier New"/>
              </a:rPr>
              <a:t>   // out of gas</a:t>
            </a:r>
          </a:p>
          <a:p>
            <a:pPr lvl="0" rtl="0">
              <a:spcBef>
                <a:spcPts val="0"/>
              </a:spcBef>
              <a:buNone/>
            </a:pPr>
            <a:r>
              <a:rPr lang="en" sz="1300">
                <a:latin typeface="Courier New"/>
                <a:ea typeface="Courier New"/>
                <a:cs typeface="Courier New"/>
                <a:sym typeface="Courier New"/>
              </a:rPr>
              <a:t>  return “Hello”</a:t>
            </a:r>
          </a:p>
          <a:p>
            <a:pPr lvl="0" rtl="0">
              <a:spcBef>
                <a:spcPts val="0"/>
              </a:spcBef>
              <a:buNone/>
            </a:pPr>
            <a:r>
              <a:t/>
            </a:r>
            <a:endParaRPr sz="1300"/>
          </a:p>
          <a:p>
            <a:pPr lvl="0" rtl="0">
              <a:spcBef>
                <a:spcPts val="0"/>
              </a:spcBef>
              <a:buNone/>
            </a:pPr>
            <a:r>
              <a:t/>
            </a:r>
            <a:endParaRPr sz="1300"/>
          </a:p>
        </p:txBody>
      </p:sp>
      <p:sp>
        <p:nvSpPr>
          <p:cNvPr id="628" name="Shape 628"/>
          <p:cNvSpPr txBox="1"/>
          <p:nvPr/>
        </p:nvSpPr>
        <p:spPr>
          <a:xfrm>
            <a:off x="7028475" y="1502375"/>
            <a:ext cx="2426700" cy="2775600"/>
          </a:xfrm>
          <a:prstGeom prst="rect">
            <a:avLst/>
          </a:prstGeom>
          <a:noFill/>
          <a:ln>
            <a:noFill/>
          </a:ln>
        </p:spPr>
        <p:txBody>
          <a:bodyPr anchorCtr="0" anchor="t" bIns="91425" lIns="91425" rIns="91425" tIns="91425">
            <a:noAutofit/>
          </a:bodyPr>
          <a:lstStyle/>
          <a:p>
            <a:pPr lvl="0" rtl="0">
              <a:spcBef>
                <a:spcPts val="0"/>
              </a:spcBef>
              <a:buNone/>
            </a:pPr>
            <a:r>
              <a:rPr b="1" lang="en" sz="1500"/>
              <a:t>C:</a:t>
            </a:r>
          </a:p>
          <a:p>
            <a:pPr lvl="0" rtl="0">
              <a:spcBef>
                <a:spcPts val="0"/>
              </a:spcBef>
              <a:buNone/>
            </a:pPr>
            <a:r>
              <a:rPr lang="en" sz="1300">
                <a:latin typeface="Courier New"/>
                <a:ea typeface="Courier New"/>
                <a:cs typeface="Courier New"/>
                <a:sym typeface="Courier New"/>
              </a:rPr>
              <a:t>function c():</a:t>
            </a:r>
          </a:p>
          <a:p>
            <a:pPr lvl="0" rtl="0">
              <a:spcBef>
                <a:spcPts val="0"/>
              </a:spcBef>
              <a:buNone/>
            </a:pPr>
            <a:r>
              <a:rPr lang="en" sz="1300">
                <a:latin typeface="Courier New"/>
                <a:ea typeface="Courier New"/>
                <a:cs typeface="Courier New"/>
                <a:sym typeface="Courier New"/>
              </a:rPr>
              <a:t> assert(msg.gas == 5);</a:t>
            </a:r>
          </a:p>
          <a:p>
            <a:pPr lvl="0" rtl="0">
              <a:spcBef>
                <a:spcPts val="0"/>
              </a:spcBef>
              <a:buNone/>
            </a:pPr>
            <a:r>
              <a:rPr lang="en" sz="1300">
                <a:latin typeface="Courier New"/>
                <a:ea typeface="Courier New"/>
                <a:cs typeface="Courier New"/>
                <a:sym typeface="Courier New"/>
              </a:rPr>
              <a:t>   </a:t>
            </a:r>
            <a:r>
              <a:rPr b="1" lang="en" sz="1300">
                <a:latin typeface="Courier New"/>
                <a:ea typeface="Courier New"/>
                <a:cs typeface="Courier New"/>
                <a:sym typeface="Courier New"/>
              </a:rPr>
              <a:t>while (true) {</a:t>
            </a:r>
          </a:p>
          <a:p>
            <a:pPr lvl="0" rtl="0">
              <a:spcBef>
                <a:spcPts val="0"/>
              </a:spcBef>
              <a:buNone/>
            </a:pPr>
            <a:r>
              <a:rPr b="1" lang="en" sz="1300">
                <a:latin typeface="Courier New"/>
                <a:ea typeface="Courier New"/>
                <a:cs typeface="Courier New"/>
                <a:sym typeface="Courier New"/>
              </a:rPr>
              <a:t>       Loop</a:t>
            </a:r>
          </a:p>
          <a:p>
            <a:pPr lvl="0">
              <a:spcBef>
                <a:spcPts val="0"/>
              </a:spcBef>
              <a:buNone/>
            </a:pPr>
            <a:r>
              <a:rPr b="1" lang="en" sz="1300">
                <a:latin typeface="Courier New"/>
                <a:ea typeface="Courier New"/>
                <a:cs typeface="Courier New"/>
                <a:sym typeface="Courier New"/>
              </a:rPr>
              <a:t>   }</a:t>
            </a:r>
          </a:p>
          <a:p>
            <a:pPr lvl="0">
              <a:spcBef>
                <a:spcPts val="0"/>
              </a:spcBef>
              <a:buNone/>
            </a:pPr>
            <a:r>
              <a:t/>
            </a:r>
            <a:endParaRPr b="1" sz="1300">
              <a:latin typeface="Courier New"/>
              <a:ea typeface="Courier New"/>
              <a:cs typeface="Courier New"/>
              <a:sym typeface="Courier New"/>
            </a:endParaRPr>
          </a:p>
          <a:p>
            <a:pPr lvl="0" rtl="0">
              <a:spcBef>
                <a:spcPts val="0"/>
              </a:spcBef>
              <a:buNone/>
            </a:pPr>
            <a:r>
              <a:rPr lang="en" sz="1300">
                <a:latin typeface="Courier New"/>
                <a:ea typeface="Courier New"/>
                <a:cs typeface="Courier New"/>
                <a:sym typeface="Courier New"/>
              </a:rPr>
              <a:t> return “Bonjour”</a:t>
            </a:r>
          </a:p>
        </p:txBody>
      </p:sp>
      <p:cxnSp>
        <p:nvCxnSpPr>
          <p:cNvPr id="629" name="Shape 629"/>
          <p:cNvCxnSpPr/>
          <p:nvPr/>
        </p:nvCxnSpPr>
        <p:spPr>
          <a:xfrm flipH="1" rot="10800000">
            <a:off x="3316200" y="2038750"/>
            <a:ext cx="581700" cy="167400"/>
          </a:xfrm>
          <a:prstGeom prst="straightConnector1">
            <a:avLst/>
          </a:prstGeom>
          <a:noFill/>
          <a:ln cap="flat" cmpd="sng" w="19050">
            <a:solidFill>
              <a:schemeClr val="dk2"/>
            </a:solidFill>
            <a:prstDash val="solid"/>
            <a:round/>
            <a:headEnd len="lg" w="lg" type="none"/>
            <a:tailEnd len="lg" w="lg" type="triangle"/>
          </a:ln>
        </p:spPr>
      </p:cxnSp>
      <p:cxnSp>
        <p:nvCxnSpPr>
          <p:cNvPr id="630" name="Shape 630"/>
          <p:cNvCxnSpPr/>
          <p:nvPr/>
        </p:nvCxnSpPr>
        <p:spPr>
          <a:xfrm flipH="1" rot="10800000">
            <a:off x="6212975" y="2029625"/>
            <a:ext cx="847500" cy="377700"/>
          </a:xfrm>
          <a:prstGeom prst="straightConnector1">
            <a:avLst/>
          </a:prstGeom>
          <a:noFill/>
          <a:ln cap="flat" cmpd="sng" w="19050">
            <a:solidFill>
              <a:schemeClr val="dk2"/>
            </a:solidFill>
            <a:prstDash val="solid"/>
            <a:round/>
            <a:headEnd len="lg" w="lg" type="none"/>
            <a:tailEnd len="lg" w="lg" type="triangle"/>
          </a:ln>
        </p:spPr>
      </p:cxnSp>
      <p:cxnSp>
        <p:nvCxnSpPr>
          <p:cNvPr id="631" name="Shape 631"/>
          <p:cNvCxnSpPr/>
          <p:nvPr/>
        </p:nvCxnSpPr>
        <p:spPr>
          <a:xfrm rot="10800000">
            <a:off x="6176100" y="2607100"/>
            <a:ext cx="997500" cy="251400"/>
          </a:xfrm>
          <a:prstGeom prst="straightConnector1">
            <a:avLst/>
          </a:prstGeom>
          <a:noFill/>
          <a:ln cap="flat" cmpd="sng" w="19050">
            <a:solidFill>
              <a:schemeClr val="dk2"/>
            </a:solidFill>
            <a:prstDash val="solid"/>
            <a:round/>
            <a:headEnd len="lg" w="lg" type="none"/>
            <a:tailEnd len="lg" w="lg" type="triangle"/>
          </a:ln>
        </p:spPr>
      </p:cxnSp>
      <p:sp>
        <p:nvSpPr>
          <p:cNvPr id="632" name="Shape 632"/>
          <p:cNvSpPr txBox="1"/>
          <p:nvPr/>
        </p:nvSpPr>
        <p:spPr>
          <a:xfrm rot="780569">
            <a:off x="6116992" y="2658152"/>
            <a:ext cx="1039480" cy="884260"/>
          </a:xfrm>
          <a:prstGeom prst="rect">
            <a:avLst/>
          </a:prstGeom>
          <a:noFill/>
          <a:ln>
            <a:noFill/>
          </a:ln>
        </p:spPr>
        <p:txBody>
          <a:bodyPr anchorCtr="0" anchor="t" bIns="91425" lIns="91425" rIns="91425" tIns="91425">
            <a:noAutofit/>
          </a:bodyPr>
          <a:lstStyle/>
          <a:p>
            <a:pPr lvl="0" rtl="0">
              <a:spcBef>
                <a:spcPts val="0"/>
              </a:spcBef>
              <a:buNone/>
            </a:pPr>
            <a:r>
              <a:rPr lang="en">
                <a:solidFill>
                  <a:srgbClr val="FF0000"/>
                </a:solidFill>
              </a:rPr>
              <a:t>Out of gas</a:t>
            </a:r>
          </a:p>
        </p:txBody>
      </p:sp>
      <p:cxnSp>
        <p:nvCxnSpPr>
          <p:cNvPr id="633" name="Shape 633"/>
          <p:cNvCxnSpPr/>
          <p:nvPr/>
        </p:nvCxnSpPr>
        <p:spPr>
          <a:xfrm rot="10800000">
            <a:off x="2522050" y="2787200"/>
            <a:ext cx="1014300" cy="271800"/>
          </a:xfrm>
          <a:prstGeom prst="straightConnector1">
            <a:avLst/>
          </a:prstGeom>
          <a:noFill/>
          <a:ln cap="flat" cmpd="sng" w="19050">
            <a:solidFill>
              <a:schemeClr val="dk2"/>
            </a:solidFill>
            <a:prstDash val="solid"/>
            <a:round/>
            <a:headEnd len="lg" w="lg" type="none"/>
            <a:tailEnd len="lg" w="lg" type="triangle"/>
          </a:ln>
        </p:spPr>
      </p:cxnSp>
      <p:sp>
        <p:nvSpPr>
          <p:cNvPr id="634" name="Shape 634"/>
          <p:cNvSpPr txBox="1"/>
          <p:nvPr/>
        </p:nvSpPr>
        <p:spPr>
          <a:xfrm rot="780569">
            <a:off x="2674342" y="2964177"/>
            <a:ext cx="1039480" cy="884260"/>
          </a:xfrm>
          <a:prstGeom prst="rect">
            <a:avLst/>
          </a:prstGeom>
          <a:noFill/>
          <a:ln>
            <a:noFill/>
          </a:ln>
        </p:spPr>
        <p:txBody>
          <a:bodyPr anchorCtr="0" anchor="t" bIns="91425" lIns="91425" rIns="91425" tIns="91425">
            <a:noAutofit/>
          </a:bodyPr>
          <a:lstStyle/>
          <a:p>
            <a:pPr lvl="0" rtl="0">
              <a:spcBef>
                <a:spcPts val="0"/>
              </a:spcBef>
              <a:buNone/>
            </a:pPr>
            <a:r>
              <a:rPr lang="en"/>
              <a:t>“Hello”</a:t>
            </a:r>
          </a:p>
        </p:txBody>
      </p:sp>
      <p:cxnSp>
        <p:nvCxnSpPr>
          <p:cNvPr id="635" name="Shape 635"/>
          <p:cNvCxnSpPr/>
          <p:nvPr/>
        </p:nvCxnSpPr>
        <p:spPr>
          <a:xfrm flipH="1" rot="10800000">
            <a:off x="0" y="1936250"/>
            <a:ext cx="581700" cy="167400"/>
          </a:xfrm>
          <a:prstGeom prst="straightConnector1">
            <a:avLst/>
          </a:prstGeom>
          <a:noFill/>
          <a:ln cap="flat" cmpd="sng" w="19050">
            <a:solidFill>
              <a:schemeClr val="dk2"/>
            </a:solidFill>
            <a:prstDash val="solid"/>
            <a:round/>
            <a:headEnd len="lg" w="lg" type="none"/>
            <a:tailEnd len="lg" w="lg" type="triangle"/>
          </a:ln>
        </p:spPr>
      </p:cxnSp>
      <p:sp>
        <p:nvSpPr>
          <p:cNvPr id="636" name="Shape 636"/>
          <p:cNvSpPr txBox="1"/>
          <p:nvPr/>
        </p:nvSpPr>
        <p:spPr>
          <a:xfrm>
            <a:off x="0" y="1653925"/>
            <a:ext cx="5243700" cy="611700"/>
          </a:xfrm>
          <a:prstGeom prst="rect">
            <a:avLst/>
          </a:prstGeom>
          <a:noFill/>
          <a:ln>
            <a:noFill/>
          </a:ln>
        </p:spPr>
        <p:txBody>
          <a:bodyPr anchorCtr="0" anchor="t" bIns="91425" lIns="91425" rIns="91425" tIns="91425">
            <a:noAutofit/>
          </a:bodyPr>
          <a:lstStyle/>
          <a:p>
            <a:pPr lvl="0">
              <a:spcBef>
                <a:spcPts val="0"/>
              </a:spcBef>
              <a:buNone/>
            </a:pPr>
            <a:r>
              <a:rPr lang="en"/>
              <a:t>100</a:t>
            </a:r>
          </a:p>
        </p:txBody>
      </p:sp>
      <p:sp>
        <p:nvSpPr>
          <p:cNvPr id="637" name="Shape 637"/>
          <p:cNvSpPr txBox="1"/>
          <p:nvPr/>
        </p:nvSpPr>
        <p:spPr>
          <a:xfrm>
            <a:off x="3247575" y="1795625"/>
            <a:ext cx="5243700" cy="611700"/>
          </a:xfrm>
          <a:prstGeom prst="rect">
            <a:avLst/>
          </a:prstGeom>
          <a:noFill/>
          <a:ln>
            <a:noFill/>
          </a:ln>
        </p:spPr>
        <p:txBody>
          <a:bodyPr anchorCtr="0" anchor="t" bIns="91425" lIns="91425" rIns="91425" tIns="91425">
            <a:noAutofit/>
          </a:bodyPr>
          <a:lstStyle/>
          <a:p>
            <a:pPr lvl="0" rtl="0">
              <a:spcBef>
                <a:spcPts val="0"/>
              </a:spcBef>
              <a:buNone/>
            </a:pPr>
            <a:r>
              <a:rPr lang="en"/>
              <a:t>10</a:t>
            </a:r>
          </a:p>
        </p:txBody>
      </p:sp>
      <p:sp>
        <p:nvSpPr>
          <p:cNvPr id="638" name="Shape 638"/>
          <p:cNvSpPr txBox="1"/>
          <p:nvPr/>
        </p:nvSpPr>
        <p:spPr>
          <a:xfrm>
            <a:off x="6258475" y="1795625"/>
            <a:ext cx="5243700" cy="611700"/>
          </a:xfrm>
          <a:prstGeom prst="rect">
            <a:avLst/>
          </a:prstGeom>
          <a:noFill/>
          <a:ln>
            <a:noFill/>
          </a:ln>
        </p:spPr>
        <p:txBody>
          <a:bodyPr anchorCtr="0" anchor="t" bIns="91425" lIns="91425" rIns="91425" tIns="91425">
            <a:noAutofit/>
          </a:bodyPr>
          <a:lstStyle/>
          <a:p>
            <a:pPr lvl="0" rtl="0">
              <a:spcBef>
                <a:spcPts val="0"/>
              </a:spcBef>
              <a:buNone/>
            </a:pPr>
            <a:r>
              <a:rPr lang="en"/>
              <a:t>5</a:t>
            </a:r>
          </a:p>
        </p:txBody>
      </p:sp>
      <p:cxnSp>
        <p:nvCxnSpPr>
          <p:cNvPr id="639" name="Shape 639"/>
          <p:cNvCxnSpPr/>
          <p:nvPr/>
        </p:nvCxnSpPr>
        <p:spPr>
          <a:xfrm rot="10800000">
            <a:off x="-165850" y="2265625"/>
            <a:ext cx="1014300" cy="271800"/>
          </a:xfrm>
          <a:prstGeom prst="straightConnector1">
            <a:avLst/>
          </a:prstGeom>
          <a:noFill/>
          <a:ln cap="flat" cmpd="sng" w="19050">
            <a:solidFill>
              <a:schemeClr val="dk2"/>
            </a:solidFill>
            <a:prstDash val="solid"/>
            <a:round/>
            <a:headEnd len="lg" w="lg" type="none"/>
            <a:tailEnd len="lg" w="lg" type="triangle"/>
          </a:ln>
        </p:spPr>
      </p:cxnSp>
      <p:sp>
        <p:nvSpPr>
          <p:cNvPr id="640" name="Shape 640"/>
          <p:cNvSpPr txBox="1"/>
          <p:nvPr/>
        </p:nvSpPr>
        <p:spPr>
          <a:xfrm rot="780569">
            <a:off x="-13557" y="2442602"/>
            <a:ext cx="1039480" cy="884260"/>
          </a:xfrm>
          <a:prstGeom prst="rect">
            <a:avLst/>
          </a:prstGeom>
          <a:noFill/>
          <a:ln>
            <a:noFill/>
          </a:ln>
        </p:spPr>
        <p:txBody>
          <a:bodyPr anchorCtr="0" anchor="t" bIns="91425" lIns="91425" rIns="91425" tIns="91425">
            <a:noAutofit/>
          </a:bodyPr>
          <a:lstStyle/>
          <a:p>
            <a:pPr lvl="0" rtl="0">
              <a:spcBef>
                <a:spcPts val="0"/>
              </a:spcBef>
              <a:buNone/>
            </a:pPr>
            <a:r>
              <a:rPr lang="en"/>
              <a:t>“Hello World!”</a:t>
            </a: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4" name="Shape 644"/>
        <p:cNvGrpSpPr/>
        <p:nvPr/>
      </p:nvGrpSpPr>
      <p:grpSpPr>
        <a:xfrm>
          <a:off x="0" y="0"/>
          <a:ext cx="0" cy="0"/>
          <a:chOff x="0" y="0"/>
          <a:chExt cx="0" cy="0"/>
        </a:xfrm>
      </p:grpSpPr>
      <p:sp>
        <p:nvSpPr>
          <p:cNvPr id="645" name="Shape 645"/>
          <p:cNvSpPr txBox="1"/>
          <p:nvPr>
            <p:ph type="title"/>
          </p:nvPr>
        </p:nvSpPr>
        <p:spPr>
          <a:xfrm>
            <a:off x="311700" y="64025"/>
            <a:ext cx="8520600" cy="572700"/>
          </a:xfrm>
          <a:prstGeom prst="rect">
            <a:avLst/>
          </a:prstGeom>
        </p:spPr>
        <p:txBody>
          <a:bodyPr anchorCtr="0" anchor="t" bIns="91425" lIns="91425" rIns="91425" tIns="91425">
            <a:noAutofit/>
          </a:bodyPr>
          <a:lstStyle/>
          <a:p>
            <a:pPr lvl="0" rtl="0">
              <a:spcBef>
                <a:spcPts val="0"/>
              </a:spcBef>
              <a:buNone/>
            </a:pPr>
            <a:r>
              <a:rPr lang="en"/>
              <a:t>Back of envelope numbers you should know</a:t>
            </a:r>
          </a:p>
        </p:txBody>
      </p:sp>
      <p:sp>
        <p:nvSpPr>
          <p:cNvPr id="646" name="Shape 646"/>
          <p:cNvSpPr txBox="1"/>
          <p:nvPr>
            <p:ph idx="1" type="body"/>
          </p:nvPr>
        </p:nvSpPr>
        <p:spPr>
          <a:xfrm>
            <a:off x="311700" y="695275"/>
            <a:ext cx="8520600" cy="3416400"/>
          </a:xfrm>
          <a:prstGeom prst="rect">
            <a:avLst/>
          </a:prstGeom>
        </p:spPr>
        <p:txBody>
          <a:bodyPr anchorCtr="0" anchor="t" bIns="91425" lIns="91425" rIns="91425" tIns="91425">
            <a:noAutofit/>
          </a:bodyPr>
          <a:lstStyle/>
          <a:p>
            <a:pPr lvl="0" rtl="0">
              <a:spcBef>
                <a:spcPts val="0"/>
              </a:spcBef>
              <a:buNone/>
            </a:pPr>
            <a:r>
              <a:rPr lang="en"/>
              <a:t>Cost of gas (as of July ‘17): </a:t>
            </a:r>
            <a:r>
              <a:rPr lang="en" u="sng">
                <a:solidFill>
                  <a:schemeClr val="hlink"/>
                </a:solidFill>
                <a:hlinkClick r:id="rId3"/>
              </a:rPr>
              <a:t>https://etherscan.io/charts/gasprice</a:t>
            </a:r>
          </a:p>
          <a:p>
            <a:pPr lvl="0" rtl="0">
              <a:spcBef>
                <a:spcPts val="0"/>
              </a:spcBef>
              <a:buNone/>
            </a:pPr>
            <a:r>
              <a:rPr lang="en" u="sng">
                <a:solidFill>
                  <a:schemeClr val="hlink"/>
                </a:solidFill>
                <a:hlinkClick r:id="rId4"/>
              </a:rPr>
              <a:t>http://ethgasstation.info/</a:t>
            </a:r>
          </a:p>
          <a:p>
            <a:pPr lvl="0" rtl="0">
              <a:spcBef>
                <a:spcPts val="0"/>
              </a:spcBef>
              <a:buNone/>
            </a:pPr>
            <a:r>
              <a:rPr lang="en"/>
              <a:t>     ~20gigawei = 0.00000002</a:t>
            </a:r>
          </a:p>
          <a:p>
            <a:pPr lvl="0" rtl="0">
              <a:spcBef>
                <a:spcPts val="0"/>
              </a:spcBef>
              <a:buNone/>
            </a:pPr>
            <a:r>
              <a:rPr lang="en"/>
              <a:t>Price of Ether (as of March ‘17):</a:t>
            </a:r>
          </a:p>
          <a:p>
            <a:pPr indent="457200" lvl="0" rtl="0">
              <a:spcBef>
                <a:spcPts val="0"/>
              </a:spcBef>
              <a:buNone/>
            </a:pPr>
            <a:r>
              <a:rPr lang="en"/>
              <a:t>~$300 per Ether</a:t>
            </a:r>
          </a:p>
          <a:p>
            <a:pPr lvl="0" rtl="0">
              <a:spcBef>
                <a:spcPts val="0"/>
              </a:spcBef>
              <a:spcAft>
                <a:spcPts val="0"/>
              </a:spcAft>
              <a:buNone/>
            </a:pPr>
            <a:r>
              <a:rPr lang="en"/>
              <a:t>Cost per transaction:</a:t>
            </a:r>
          </a:p>
          <a:p>
            <a:pPr indent="0" lvl="0" marL="457200" rtl="0">
              <a:spcBef>
                <a:spcPts val="0"/>
              </a:spcBef>
              <a:spcAft>
                <a:spcPts val="0"/>
              </a:spcAft>
              <a:buNone/>
            </a:pPr>
            <a:r>
              <a:rPr lang="en"/>
              <a:t>21000 gas “base” for a transaction = $0.15  </a:t>
            </a:r>
            <a:r>
              <a:rPr b="1" i="1" lang="en">
                <a:solidFill>
                  <a:srgbClr val="FF0000"/>
                </a:solidFill>
              </a:rPr>
              <a:t>(15 cents per transaction)</a:t>
            </a:r>
          </a:p>
          <a:p>
            <a:pPr indent="457200" lvl="0" marL="457200" rtl="0">
              <a:spcBef>
                <a:spcPts val="0"/>
              </a:spcBef>
              <a:spcAft>
                <a:spcPts val="0"/>
              </a:spcAft>
              <a:buNone/>
            </a:pPr>
            <a:r>
              <a:t/>
            </a:r>
            <a:endParaRPr/>
          </a:p>
          <a:p>
            <a:pPr indent="0" lvl="0" marL="0" rtl="0">
              <a:spcBef>
                <a:spcPts val="0"/>
              </a:spcBef>
              <a:spcAft>
                <a:spcPts val="0"/>
              </a:spcAft>
              <a:buNone/>
            </a:pPr>
            <a:r>
              <a:rPr lang="en"/>
              <a:t>Cost of data:</a:t>
            </a:r>
          </a:p>
          <a:p>
            <a:pPr lvl="0" rtl="0">
              <a:spcBef>
                <a:spcPts val="0"/>
              </a:spcBef>
              <a:spcAft>
                <a:spcPts val="0"/>
              </a:spcAft>
              <a:buNone/>
            </a:pPr>
            <a:r>
              <a:rPr lang="en"/>
              <a:t>  ~75 gas per byte of data stored = $0.57/kB  </a:t>
            </a:r>
            <a:r>
              <a:rPr b="1" i="1" lang="en"/>
              <a:t> </a:t>
            </a:r>
            <a:r>
              <a:rPr b="1" i="1" lang="en">
                <a:solidFill>
                  <a:srgbClr val="FF0000"/>
                </a:solidFill>
              </a:rPr>
              <a:t>(57 cents per kilobyte)</a:t>
            </a:r>
          </a:p>
          <a:p>
            <a:pPr lvl="0" rtl="0">
              <a:spcBef>
                <a:spcPts val="0"/>
              </a:spcBef>
              <a:spcAft>
                <a:spcPts val="0"/>
              </a:spcAft>
              <a:buNone/>
            </a:pPr>
            <a:r>
              <a:t/>
            </a:r>
            <a:endParaRPr/>
          </a:p>
          <a:p>
            <a:pPr lvl="0" rtl="0">
              <a:spcBef>
                <a:spcPts val="0"/>
              </a:spcBef>
              <a:spcAft>
                <a:spcPts val="0"/>
              </a:spcAft>
              <a:buNone/>
            </a:pPr>
            <a:r>
              <a:rPr lang="en"/>
              <a:t>Gas limit per block:   4,000,000  ⇒    53 kilobytes per block    (2.66MB per 10 min)</a:t>
            </a: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 name="Shape 111"/>
        <p:cNvGrpSpPr/>
        <p:nvPr/>
      </p:nvGrpSpPr>
      <p:grpSpPr>
        <a:xfrm>
          <a:off x="0" y="0"/>
          <a:ext cx="0" cy="0"/>
          <a:chOff x="0" y="0"/>
          <a:chExt cx="0" cy="0"/>
        </a:xfrm>
      </p:grpSpPr>
      <p:sp>
        <p:nvSpPr>
          <p:cNvPr id="112" name="Shape 112"/>
          <p:cNvSpPr txBox="1"/>
          <p:nvPr>
            <p:ph type="title"/>
          </p:nvPr>
        </p:nvSpPr>
        <p:spPr>
          <a:xfrm>
            <a:off x="311700" y="216425"/>
            <a:ext cx="8520600" cy="572700"/>
          </a:xfrm>
          <a:prstGeom prst="rect">
            <a:avLst/>
          </a:prstGeom>
        </p:spPr>
        <p:txBody>
          <a:bodyPr anchorCtr="0" anchor="t" bIns="91425" lIns="91425" rIns="91425" tIns="91425">
            <a:noAutofit/>
          </a:bodyPr>
          <a:lstStyle/>
          <a:p>
            <a:pPr lvl="0" rtl="0">
              <a:spcBef>
                <a:spcPts val="0"/>
              </a:spcBef>
              <a:buNone/>
            </a:pPr>
            <a:r>
              <a:rPr lang="en"/>
              <a:t>“Smart contracts” conceptualized by Szabo in 1994</a:t>
            </a:r>
          </a:p>
        </p:txBody>
      </p:sp>
      <p:sp>
        <p:nvSpPr>
          <p:cNvPr id="113" name="Shape 113"/>
          <p:cNvSpPr txBox="1"/>
          <p:nvPr/>
        </p:nvSpPr>
        <p:spPr>
          <a:xfrm>
            <a:off x="279750" y="1001375"/>
            <a:ext cx="8584500" cy="3896400"/>
          </a:xfrm>
          <a:prstGeom prst="rect">
            <a:avLst/>
          </a:prstGeom>
          <a:noFill/>
          <a:ln>
            <a:noFill/>
          </a:ln>
        </p:spPr>
        <p:txBody>
          <a:bodyPr anchorCtr="0" anchor="ctr" bIns="91425" lIns="91425" rIns="91425" tIns="91425">
            <a:noAutofit/>
          </a:bodyPr>
          <a:lstStyle/>
          <a:p>
            <a:pPr lvl="0">
              <a:spcBef>
                <a:spcPts val="0"/>
              </a:spcBef>
              <a:buNone/>
            </a:pPr>
            <a:r>
              <a:rPr i="1" lang="en" sz="2400">
                <a:solidFill>
                  <a:srgbClr val="222222"/>
                </a:solidFill>
                <a:highlight>
                  <a:srgbClr val="FFFFFF"/>
                </a:highlight>
              </a:rPr>
              <a:t>A smart contract is a computerized transaction protocol that executes the terms of a contract. The general objectives are to satisfy common contractual conditions (such as payment terms, liens, confidentiality, and even enforcement), minimize exceptions both malicious and accidental, and minimize the need for trusted intermediaries. Related economic goals include lowering fraud loss, arbitrations and enforcement costs, and other transaction costs.</a:t>
            </a:r>
          </a:p>
          <a:p>
            <a:pPr lvl="0">
              <a:spcBef>
                <a:spcPts val="0"/>
              </a:spcBef>
              <a:buNone/>
            </a:pPr>
            <a:r>
              <a:t/>
            </a:r>
            <a:endParaRPr i="1" sz="2400">
              <a:solidFill>
                <a:srgbClr val="222222"/>
              </a:solidFill>
              <a:highlight>
                <a:srgbClr val="FFFFFF"/>
              </a:highlight>
            </a:endParaRPr>
          </a:p>
          <a:p>
            <a:pPr lvl="0" rtl="0" algn="r">
              <a:spcBef>
                <a:spcPts val="0"/>
              </a:spcBef>
              <a:buNone/>
            </a:pPr>
            <a:r>
              <a:rPr lang="en" sz="2400">
                <a:solidFill>
                  <a:srgbClr val="222222"/>
                </a:solidFill>
                <a:highlight>
                  <a:srgbClr val="FFFFFF"/>
                </a:highlight>
              </a:rPr>
              <a:t>-Nick Szabo “The Idea of Smart Contracts”</a:t>
            </a: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0" name="Shape 650"/>
        <p:cNvGrpSpPr/>
        <p:nvPr/>
      </p:nvGrpSpPr>
      <p:grpSpPr>
        <a:xfrm>
          <a:off x="0" y="0"/>
          <a:ext cx="0" cy="0"/>
          <a:chOff x="0" y="0"/>
          <a:chExt cx="0" cy="0"/>
        </a:xfrm>
      </p:grpSpPr>
      <p:sp>
        <p:nvSpPr>
          <p:cNvPr id="651" name="Shape 651"/>
          <p:cNvSpPr txBox="1"/>
          <p:nvPr>
            <p:ph type="title"/>
          </p:nvPr>
        </p:nvSpPr>
        <p:spPr>
          <a:xfrm>
            <a:off x="218475" y="381300"/>
            <a:ext cx="9180600" cy="572700"/>
          </a:xfrm>
          <a:prstGeom prst="rect">
            <a:avLst/>
          </a:prstGeom>
        </p:spPr>
        <p:txBody>
          <a:bodyPr anchorCtr="0" anchor="t" bIns="91425" lIns="91425" rIns="91425" tIns="91425">
            <a:noAutofit/>
          </a:bodyPr>
          <a:lstStyle/>
          <a:p>
            <a:pPr lvl="0" rtl="0">
              <a:spcBef>
                <a:spcPts val="0"/>
              </a:spcBef>
              <a:buNone/>
            </a:pPr>
            <a:r>
              <a:rPr lang="en"/>
              <a:t>Gas today is typically 2⨉10</a:t>
            </a:r>
            <a:r>
              <a:rPr baseline="30000" lang="en"/>
              <a:t>-8</a:t>
            </a:r>
            <a:r>
              <a:rPr lang="en"/>
              <a:t> ether = 6</a:t>
            </a:r>
            <a:r>
              <a:rPr lang="en"/>
              <a:t>⨉10</a:t>
            </a:r>
            <a:r>
              <a:rPr baseline="30000" lang="en"/>
              <a:t>-6</a:t>
            </a:r>
            <a:r>
              <a:rPr baseline="-25000" lang="en"/>
              <a:t> </a:t>
            </a:r>
            <a:r>
              <a:rPr lang="en"/>
              <a:t>USD</a:t>
            </a:r>
          </a:p>
        </p:txBody>
      </p:sp>
      <p:graphicFrame>
        <p:nvGraphicFramePr>
          <p:cNvPr id="652" name="Shape 652"/>
          <p:cNvGraphicFramePr/>
          <p:nvPr/>
        </p:nvGraphicFramePr>
        <p:xfrm>
          <a:off x="424500" y="998337"/>
          <a:ext cx="3000000" cy="3000000"/>
        </p:xfrm>
        <a:graphic>
          <a:graphicData uri="http://schemas.openxmlformats.org/drawingml/2006/table">
            <a:tbl>
              <a:tblPr>
                <a:noFill/>
                <a:tableStyleId>{2C612576-BE22-43A4-B1D1-E4ED512030DF}</a:tableStyleId>
              </a:tblPr>
              <a:tblGrid>
                <a:gridCol w="2228525"/>
                <a:gridCol w="2274025"/>
                <a:gridCol w="1536650"/>
                <a:gridCol w="2037325"/>
              </a:tblGrid>
              <a:tr h="381000">
                <a:tc>
                  <a:txBody>
                    <a:bodyPr>
                      <a:noAutofit/>
                    </a:bodyPr>
                    <a:lstStyle/>
                    <a:p>
                      <a:pPr lvl="0" rtl="0">
                        <a:spcBef>
                          <a:spcPts val="0"/>
                        </a:spcBef>
                        <a:buNone/>
                      </a:pPr>
                      <a:r>
                        <a:t/>
                      </a:r>
                      <a:endParaRPr/>
                    </a:p>
                  </a:txBody>
                  <a:tcPr marT="91425" marB="91425" marR="91425" marL="91425"/>
                </a:tc>
                <a:tc>
                  <a:txBody>
                    <a:bodyPr>
                      <a:noAutofit/>
                    </a:bodyPr>
                    <a:lstStyle/>
                    <a:p>
                      <a:pPr lvl="0">
                        <a:spcBef>
                          <a:spcPts val="0"/>
                        </a:spcBef>
                        <a:buNone/>
                      </a:pPr>
                      <a:r>
                        <a:rPr lang="en"/>
                        <a:t>opcodes</a:t>
                      </a:r>
                    </a:p>
                  </a:txBody>
                  <a:tcPr marT="91425" marB="91425" marR="91425" marL="91425"/>
                </a:tc>
                <a:tc>
                  <a:txBody>
                    <a:bodyPr>
                      <a:noAutofit/>
                    </a:bodyPr>
                    <a:lstStyle/>
                    <a:p>
                      <a:pPr lvl="0">
                        <a:spcBef>
                          <a:spcPts val="0"/>
                        </a:spcBef>
                        <a:buNone/>
                      </a:pPr>
                      <a:r>
                        <a:rPr lang="en"/>
                        <a:t>g</a:t>
                      </a:r>
                      <a:r>
                        <a:rPr lang="en"/>
                        <a:t>as cost</a:t>
                      </a:r>
                    </a:p>
                  </a:txBody>
                  <a:tcPr marT="91425" marB="91425" marR="91425" marL="91425"/>
                </a:tc>
                <a:tc>
                  <a:txBody>
                    <a:bodyPr>
                      <a:noAutofit/>
                    </a:bodyPr>
                    <a:lstStyle/>
                    <a:p>
                      <a:pPr lvl="0" rtl="0">
                        <a:spcBef>
                          <a:spcPts val="0"/>
                        </a:spcBef>
                        <a:buNone/>
                      </a:pPr>
                      <a:r>
                        <a:rPr lang="en"/>
                        <a:t>USD cost [Jun ‘17]</a:t>
                      </a:r>
                    </a:p>
                  </a:txBody>
                  <a:tcPr marT="91425" marB="91425" marR="91425" marL="91425"/>
                </a:tc>
              </a:tr>
              <a:tr h="381000">
                <a:tc>
                  <a:txBody>
                    <a:bodyPr>
                      <a:noAutofit/>
                    </a:bodyPr>
                    <a:lstStyle/>
                    <a:p>
                      <a:pPr lvl="0" rtl="0">
                        <a:spcBef>
                          <a:spcPts val="0"/>
                        </a:spcBef>
                        <a:buNone/>
                      </a:pPr>
                      <a:r>
                        <a:rPr lang="en"/>
                        <a:t>Basic operations</a:t>
                      </a:r>
                    </a:p>
                  </a:txBody>
                  <a:tcPr marT="91425" marB="91425" marR="91425" marL="91425"/>
                </a:tc>
                <a:tc>
                  <a:txBody>
                    <a:bodyPr>
                      <a:noAutofit/>
                    </a:bodyPr>
                    <a:lstStyle/>
                    <a:p>
                      <a:pPr lvl="0">
                        <a:spcBef>
                          <a:spcPts val="0"/>
                        </a:spcBef>
                        <a:buNone/>
                      </a:pPr>
                      <a:r>
                        <a:rPr lang="en"/>
                        <a:t>ADD, MUL, PUSH, JUMP</a:t>
                      </a:r>
                    </a:p>
                  </a:txBody>
                  <a:tcPr marT="91425" marB="91425" marR="91425" marL="91425"/>
                </a:tc>
                <a:tc>
                  <a:txBody>
                    <a:bodyPr>
                      <a:noAutofit/>
                    </a:bodyPr>
                    <a:lstStyle/>
                    <a:p>
                      <a:pPr lvl="0" algn="ctr">
                        <a:spcBef>
                          <a:spcPts val="0"/>
                        </a:spcBef>
                        <a:buNone/>
                      </a:pPr>
                      <a:r>
                        <a:rPr lang="en"/>
                        <a:t>2-10</a:t>
                      </a:r>
                    </a:p>
                  </a:txBody>
                  <a:tcPr marT="91425" marB="91425" marR="91425" marL="91425"/>
                </a:tc>
                <a:tc>
                  <a:txBody>
                    <a:bodyPr>
                      <a:noAutofit/>
                    </a:bodyPr>
                    <a:lstStyle/>
                    <a:p>
                      <a:pPr lvl="0" algn="ctr">
                        <a:spcBef>
                          <a:spcPts val="0"/>
                        </a:spcBef>
                        <a:buNone/>
                      </a:pPr>
                      <a:r>
                        <a:rPr lang="en"/>
                        <a:t>~10</a:t>
                      </a:r>
                      <a:r>
                        <a:rPr baseline="30000" lang="en"/>
                        <a:t>-4</a:t>
                      </a:r>
                    </a:p>
                  </a:txBody>
                  <a:tcPr marT="91425" marB="91425" marR="91425" marL="91425"/>
                </a:tc>
              </a:tr>
              <a:tr h="381000">
                <a:tc>
                  <a:txBody>
                    <a:bodyPr>
                      <a:noAutofit/>
                    </a:bodyPr>
                    <a:lstStyle/>
                    <a:p>
                      <a:pPr lvl="0" rtl="0">
                        <a:spcBef>
                          <a:spcPts val="0"/>
                        </a:spcBef>
                        <a:buNone/>
                      </a:pPr>
                      <a:r>
                        <a:rPr lang="en"/>
                        <a:t>Storage read</a:t>
                      </a:r>
                    </a:p>
                  </a:txBody>
                  <a:tcPr marT="91425" marB="91425" marR="91425" marL="91425"/>
                </a:tc>
                <a:tc>
                  <a:txBody>
                    <a:bodyPr>
                      <a:noAutofit/>
                    </a:bodyPr>
                    <a:lstStyle/>
                    <a:p>
                      <a:pPr lvl="0">
                        <a:spcBef>
                          <a:spcPts val="0"/>
                        </a:spcBef>
                        <a:buNone/>
                      </a:pPr>
                      <a:r>
                        <a:rPr lang="en"/>
                        <a:t>SLOAD</a:t>
                      </a:r>
                    </a:p>
                  </a:txBody>
                  <a:tcPr marT="91425" marB="91425" marR="91425" marL="91425"/>
                </a:tc>
                <a:tc>
                  <a:txBody>
                    <a:bodyPr>
                      <a:noAutofit/>
                    </a:bodyPr>
                    <a:lstStyle/>
                    <a:p>
                      <a:pPr lvl="0" algn="ctr">
                        <a:spcBef>
                          <a:spcPts val="0"/>
                        </a:spcBef>
                        <a:buNone/>
                      </a:pPr>
                      <a:r>
                        <a:rPr lang="en"/>
                        <a:t>200</a:t>
                      </a:r>
                    </a:p>
                  </a:txBody>
                  <a:tcPr marT="91425" marB="91425" marR="91425" marL="91425"/>
                </a:tc>
                <a:tc>
                  <a:txBody>
                    <a:bodyPr>
                      <a:noAutofit/>
                    </a:bodyPr>
                    <a:lstStyle/>
                    <a:p>
                      <a:pPr lvl="0" algn="ctr">
                        <a:spcBef>
                          <a:spcPts val="0"/>
                        </a:spcBef>
                        <a:buNone/>
                      </a:pPr>
                      <a:r>
                        <a:rPr lang="en"/>
                        <a:t>0.004</a:t>
                      </a:r>
                    </a:p>
                  </a:txBody>
                  <a:tcPr marT="91425" marB="91425" marR="91425" marL="91425"/>
                </a:tc>
              </a:tr>
              <a:tr h="381000">
                <a:tc>
                  <a:txBody>
                    <a:bodyPr>
                      <a:noAutofit/>
                    </a:bodyPr>
                    <a:lstStyle/>
                    <a:p>
                      <a:pPr lvl="0" rtl="0">
                        <a:spcBef>
                          <a:spcPts val="0"/>
                        </a:spcBef>
                        <a:buNone/>
                      </a:pPr>
                      <a:r>
                        <a:rPr lang="en"/>
                        <a:t>Storage write</a:t>
                      </a:r>
                    </a:p>
                  </a:txBody>
                  <a:tcPr marT="91425" marB="91425" marR="91425" marL="91425"/>
                </a:tc>
                <a:tc>
                  <a:txBody>
                    <a:bodyPr>
                      <a:noAutofit/>
                    </a:bodyPr>
                    <a:lstStyle/>
                    <a:p>
                      <a:pPr lvl="0" rtl="0">
                        <a:spcBef>
                          <a:spcPts val="0"/>
                        </a:spcBef>
                        <a:buNone/>
                      </a:pPr>
                      <a:r>
                        <a:rPr lang="en"/>
                        <a:t>SSTORE</a:t>
                      </a:r>
                    </a:p>
                  </a:txBody>
                  <a:tcPr marT="91425" marB="91425" marR="91425" marL="91425"/>
                </a:tc>
                <a:tc>
                  <a:txBody>
                    <a:bodyPr>
                      <a:noAutofit/>
                    </a:bodyPr>
                    <a:lstStyle/>
                    <a:p>
                      <a:pPr lvl="0" rtl="0" algn="ctr">
                        <a:spcBef>
                          <a:spcPts val="0"/>
                        </a:spcBef>
                        <a:buNone/>
                      </a:pPr>
                      <a:r>
                        <a:rPr lang="en"/>
                        <a:t>5000</a:t>
                      </a:r>
                    </a:p>
                  </a:txBody>
                  <a:tcPr marT="91425" marB="91425" marR="91425" marL="91425"/>
                </a:tc>
                <a:tc>
                  <a:txBody>
                    <a:bodyPr>
                      <a:noAutofit/>
                    </a:bodyPr>
                    <a:lstStyle/>
                    <a:p>
                      <a:pPr lvl="0" rtl="0" algn="ctr">
                        <a:spcBef>
                          <a:spcPts val="0"/>
                        </a:spcBef>
                        <a:buClr>
                          <a:schemeClr val="dk1"/>
                        </a:buClr>
                        <a:buSzPct val="78571"/>
                        <a:buFont typeface="Arial"/>
                        <a:buNone/>
                      </a:pPr>
                      <a:r>
                        <a:rPr lang="en">
                          <a:solidFill>
                            <a:schemeClr val="dk1"/>
                          </a:solidFill>
                        </a:rPr>
                        <a:t>0.09</a:t>
                      </a:r>
                    </a:p>
                  </a:txBody>
                  <a:tcPr marT="91425" marB="91425" marR="91425" marL="91425"/>
                </a:tc>
              </a:tr>
              <a:tr h="381000">
                <a:tc>
                  <a:txBody>
                    <a:bodyPr>
                      <a:noAutofit/>
                    </a:bodyPr>
                    <a:lstStyle/>
                    <a:p>
                      <a:pPr lvl="0" rtl="0">
                        <a:spcBef>
                          <a:spcPts val="0"/>
                        </a:spcBef>
                        <a:buNone/>
                      </a:pPr>
                      <a:r>
                        <a:rPr lang="en"/>
                        <a:t>Storage write (from zero)</a:t>
                      </a:r>
                    </a:p>
                  </a:txBody>
                  <a:tcPr marT="91425" marB="91425" marR="91425" marL="91425"/>
                </a:tc>
                <a:tc>
                  <a:txBody>
                    <a:bodyPr>
                      <a:noAutofit/>
                    </a:bodyPr>
                    <a:lstStyle/>
                    <a:p>
                      <a:pPr lvl="0">
                        <a:spcBef>
                          <a:spcPts val="0"/>
                        </a:spcBef>
                        <a:buNone/>
                      </a:pPr>
                      <a:r>
                        <a:rPr lang="en"/>
                        <a:t>SSTORE</a:t>
                      </a:r>
                    </a:p>
                  </a:txBody>
                  <a:tcPr marT="91425" marB="91425" marR="91425" marL="91425"/>
                </a:tc>
                <a:tc>
                  <a:txBody>
                    <a:bodyPr>
                      <a:noAutofit/>
                    </a:bodyPr>
                    <a:lstStyle/>
                    <a:p>
                      <a:pPr lvl="0" algn="ctr">
                        <a:spcBef>
                          <a:spcPts val="0"/>
                        </a:spcBef>
                        <a:buNone/>
                      </a:pPr>
                      <a:r>
                        <a:rPr lang="en"/>
                        <a:t>20000</a:t>
                      </a:r>
                    </a:p>
                  </a:txBody>
                  <a:tcPr marT="91425" marB="91425" marR="91425" marL="91425"/>
                </a:tc>
                <a:tc>
                  <a:txBody>
                    <a:bodyPr>
                      <a:noAutofit/>
                    </a:bodyPr>
                    <a:lstStyle/>
                    <a:p>
                      <a:pPr lvl="0" rtl="0" algn="ctr">
                        <a:spcBef>
                          <a:spcPts val="0"/>
                        </a:spcBef>
                        <a:buClr>
                          <a:schemeClr val="dk1"/>
                        </a:buClr>
                        <a:buSzPct val="78571"/>
                        <a:buFont typeface="Arial"/>
                        <a:buNone/>
                      </a:pPr>
                      <a:r>
                        <a:rPr lang="en">
                          <a:solidFill>
                            <a:schemeClr val="dk1"/>
                          </a:solidFill>
                        </a:rPr>
                        <a:t>0.37</a:t>
                      </a:r>
                    </a:p>
                  </a:txBody>
                  <a:tcPr marT="91425" marB="91425" marR="91425" marL="91425"/>
                </a:tc>
              </a:tr>
              <a:tr h="381000">
                <a:tc>
                  <a:txBody>
                    <a:bodyPr>
                      <a:noAutofit/>
                    </a:bodyPr>
                    <a:lstStyle/>
                    <a:p>
                      <a:pPr lvl="0">
                        <a:spcBef>
                          <a:spcPts val="0"/>
                        </a:spcBef>
                        <a:buNone/>
                      </a:pPr>
                      <a:r>
                        <a:rPr lang="en"/>
                        <a:t>Storage zeroize</a:t>
                      </a:r>
                    </a:p>
                  </a:txBody>
                  <a:tcPr marT="91425" marB="91425" marR="91425" marL="91425"/>
                </a:tc>
                <a:tc>
                  <a:txBody>
                    <a:bodyPr>
                      <a:noAutofit/>
                    </a:bodyPr>
                    <a:lstStyle/>
                    <a:p>
                      <a:pPr lvl="0">
                        <a:spcBef>
                          <a:spcPts val="0"/>
                        </a:spcBef>
                        <a:buNone/>
                      </a:pPr>
                      <a:r>
                        <a:rPr lang="en"/>
                        <a:t>SSTORE</a:t>
                      </a:r>
                    </a:p>
                  </a:txBody>
                  <a:tcPr marT="91425" marB="91425" marR="91425" marL="91425"/>
                </a:tc>
                <a:tc>
                  <a:txBody>
                    <a:bodyPr>
                      <a:noAutofit/>
                    </a:bodyPr>
                    <a:lstStyle/>
                    <a:p>
                      <a:pPr lvl="0" algn="ctr">
                        <a:spcBef>
                          <a:spcPts val="0"/>
                        </a:spcBef>
                        <a:buNone/>
                      </a:pPr>
                      <a:r>
                        <a:rPr lang="en"/>
                        <a:t>-10000</a:t>
                      </a:r>
                    </a:p>
                  </a:txBody>
                  <a:tcPr marT="91425" marB="91425" marR="91425" marL="91425"/>
                </a:tc>
                <a:tc>
                  <a:txBody>
                    <a:bodyPr>
                      <a:noAutofit/>
                    </a:bodyPr>
                    <a:lstStyle/>
                    <a:p>
                      <a:pPr lvl="0" algn="ctr">
                        <a:spcBef>
                          <a:spcPts val="0"/>
                        </a:spcBef>
                        <a:buNone/>
                      </a:pPr>
                      <a:r>
                        <a:rPr lang="en"/>
                        <a:t>-0.18</a:t>
                      </a:r>
                    </a:p>
                  </a:txBody>
                  <a:tcPr marT="91425" marB="91425" marR="91425" marL="91425"/>
                </a:tc>
              </a:tr>
              <a:tr h="381000">
                <a:tc>
                  <a:txBody>
                    <a:bodyPr>
                      <a:noAutofit/>
                    </a:bodyPr>
                    <a:lstStyle/>
                    <a:p>
                      <a:pPr lvl="0" rtl="0">
                        <a:spcBef>
                          <a:spcPts val="0"/>
                        </a:spcBef>
                        <a:buNone/>
                      </a:pPr>
                      <a:r>
                        <a:rPr lang="en"/>
                        <a:t>Contract call</a:t>
                      </a:r>
                    </a:p>
                  </a:txBody>
                  <a:tcPr marT="91425" marB="91425" marR="91425" marL="91425"/>
                </a:tc>
                <a:tc>
                  <a:txBody>
                    <a:bodyPr>
                      <a:noAutofit/>
                    </a:bodyPr>
                    <a:lstStyle/>
                    <a:p>
                      <a:pPr lvl="0" rtl="0">
                        <a:spcBef>
                          <a:spcPts val="0"/>
                        </a:spcBef>
                        <a:buNone/>
                      </a:pPr>
                      <a:r>
                        <a:rPr lang="en"/>
                        <a:t>CALL, CODECALL, etc.</a:t>
                      </a:r>
                    </a:p>
                  </a:txBody>
                  <a:tcPr marT="91425" marB="91425" marR="91425" marL="91425"/>
                </a:tc>
                <a:tc>
                  <a:txBody>
                    <a:bodyPr>
                      <a:noAutofit/>
                    </a:bodyPr>
                    <a:lstStyle/>
                    <a:p>
                      <a:pPr lvl="0" rtl="0" algn="ctr">
                        <a:spcBef>
                          <a:spcPts val="0"/>
                        </a:spcBef>
                        <a:buNone/>
                      </a:pPr>
                      <a:r>
                        <a:rPr lang="en"/>
                        <a:t>700</a:t>
                      </a:r>
                    </a:p>
                  </a:txBody>
                  <a:tcPr marT="91425" marB="91425" marR="91425" marL="91425"/>
                </a:tc>
                <a:tc>
                  <a:txBody>
                    <a:bodyPr>
                      <a:noAutofit/>
                    </a:bodyPr>
                    <a:lstStyle/>
                    <a:p>
                      <a:pPr lvl="0" rtl="0" algn="ctr">
                        <a:spcBef>
                          <a:spcPts val="0"/>
                        </a:spcBef>
                        <a:buNone/>
                      </a:pPr>
                      <a:r>
                        <a:rPr lang="en"/>
                        <a:t>0.013</a:t>
                      </a:r>
                    </a:p>
                  </a:txBody>
                  <a:tcPr marT="91425" marB="91425" marR="91425" marL="91425"/>
                </a:tc>
              </a:tr>
              <a:tr h="381000">
                <a:tc>
                  <a:txBody>
                    <a:bodyPr>
                      <a:noAutofit/>
                    </a:bodyPr>
                    <a:lstStyle/>
                    <a:p>
                      <a:pPr lvl="0" rtl="0">
                        <a:spcBef>
                          <a:spcPts val="0"/>
                        </a:spcBef>
                        <a:buNone/>
                      </a:pPr>
                      <a:r>
                        <a:rPr lang="en"/>
                        <a:t>Transaction overhead</a:t>
                      </a:r>
                    </a:p>
                  </a:txBody>
                  <a:tcPr marT="91425" marB="91425" marR="91425" marL="91425"/>
                </a:tc>
                <a:tc>
                  <a:txBody>
                    <a:bodyPr>
                      <a:noAutofit/>
                    </a:bodyPr>
                    <a:lstStyle/>
                    <a:p>
                      <a:pPr lvl="0" rtl="0">
                        <a:spcBef>
                          <a:spcPts val="0"/>
                        </a:spcBef>
                        <a:buNone/>
                      </a:pPr>
                      <a:r>
                        <a:rPr lang="en"/>
                        <a:t>n/a</a:t>
                      </a:r>
                    </a:p>
                  </a:txBody>
                  <a:tcPr marT="91425" marB="91425" marR="91425" marL="91425"/>
                </a:tc>
                <a:tc>
                  <a:txBody>
                    <a:bodyPr>
                      <a:noAutofit/>
                    </a:bodyPr>
                    <a:lstStyle/>
                    <a:p>
                      <a:pPr lvl="0" rtl="0" algn="ctr">
                        <a:spcBef>
                          <a:spcPts val="0"/>
                        </a:spcBef>
                        <a:buNone/>
                      </a:pPr>
                      <a:r>
                        <a:rPr lang="en"/>
                        <a:t>21000</a:t>
                      </a:r>
                    </a:p>
                  </a:txBody>
                  <a:tcPr marT="91425" marB="91425" marR="91425" marL="91425"/>
                </a:tc>
                <a:tc>
                  <a:txBody>
                    <a:bodyPr>
                      <a:noAutofit/>
                    </a:bodyPr>
                    <a:lstStyle/>
                    <a:p>
                      <a:pPr lvl="0" rtl="0" algn="ctr">
                        <a:spcBef>
                          <a:spcPts val="0"/>
                        </a:spcBef>
                        <a:buNone/>
                      </a:pPr>
                      <a:r>
                        <a:rPr lang="en"/>
                        <a:t>0.38</a:t>
                      </a:r>
                    </a:p>
                  </a:txBody>
                  <a:tcPr marT="91425" marB="91425" marR="91425" marL="91425"/>
                </a:tc>
              </a:tr>
              <a:tr h="381000">
                <a:tc>
                  <a:txBody>
                    <a:bodyPr>
                      <a:noAutofit/>
                    </a:bodyPr>
                    <a:lstStyle/>
                    <a:p>
                      <a:pPr lvl="0" rtl="0">
                        <a:spcBef>
                          <a:spcPts val="0"/>
                        </a:spcBef>
                        <a:buNone/>
                      </a:pPr>
                      <a:r>
                        <a:rPr lang="en"/>
                        <a:t>Contract creation</a:t>
                      </a:r>
                    </a:p>
                  </a:txBody>
                  <a:tcPr marT="91425" marB="91425" marR="91425" marL="91425"/>
                </a:tc>
                <a:tc>
                  <a:txBody>
                    <a:bodyPr>
                      <a:noAutofit/>
                    </a:bodyPr>
                    <a:lstStyle/>
                    <a:p>
                      <a:pPr lvl="0" rtl="0">
                        <a:spcBef>
                          <a:spcPts val="0"/>
                        </a:spcBef>
                        <a:buNone/>
                      </a:pPr>
                      <a:r>
                        <a:rPr lang="en"/>
                        <a:t>n/a</a:t>
                      </a:r>
                    </a:p>
                  </a:txBody>
                  <a:tcPr marT="91425" marB="91425" marR="91425" marL="91425"/>
                </a:tc>
                <a:tc>
                  <a:txBody>
                    <a:bodyPr>
                      <a:noAutofit/>
                    </a:bodyPr>
                    <a:lstStyle/>
                    <a:p>
                      <a:pPr lvl="0" rtl="0" algn="ctr">
                        <a:spcBef>
                          <a:spcPts val="0"/>
                        </a:spcBef>
                        <a:buNone/>
                      </a:pPr>
                      <a:r>
                        <a:rPr lang="en"/>
                        <a:t>32000</a:t>
                      </a:r>
                    </a:p>
                  </a:txBody>
                  <a:tcPr marT="91425" marB="91425" marR="91425" marL="91425"/>
                </a:tc>
                <a:tc>
                  <a:txBody>
                    <a:bodyPr>
                      <a:noAutofit/>
                    </a:bodyPr>
                    <a:lstStyle/>
                    <a:p>
                      <a:pPr lvl="0" rtl="0" algn="ctr">
                        <a:spcBef>
                          <a:spcPts val="0"/>
                        </a:spcBef>
                        <a:buNone/>
                      </a:pPr>
                      <a:r>
                        <a:rPr lang="en"/>
                        <a:t>0.57</a:t>
                      </a:r>
                    </a:p>
                  </a:txBody>
                  <a:tcPr marT="91425" marB="91425" marR="91425" marL="91425"/>
                </a:tc>
              </a:tr>
              <a:tr h="381000">
                <a:tc>
                  <a:txBody>
                    <a:bodyPr>
                      <a:noAutofit/>
                    </a:bodyPr>
                    <a:lstStyle/>
                    <a:p>
                      <a:pPr lvl="0" rtl="0">
                        <a:spcBef>
                          <a:spcPts val="0"/>
                        </a:spcBef>
                        <a:buNone/>
                      </a:pPr>
                      <a:r>
                        <a:rPr lang="en"/>
                        <a:t>Contract destruction</a:t>
                      </a:r>
                    </a:p>
                  </a:txBody>
                  <a:tcPr marT="91425" marB="91425" marR="91425" marL="91425"/>
                </a:tc>
                <a:tc>
                  <a:txBody>
                    <a:bodyPr>
                      <a:noAutofit/>
                    </a:bodyPr>
                    <a:lstStyle/>
                    <a:p>
                      <a:pPr lvl="0" rtl="0">
                        <a:spcBef>
                          <a:spcPts val="0"/>
                        </a:spcBef>
                        <a:buNone/>
                      </a:pPr>
                      <a:r>
                        <a:rPr lang="en"/>
                        <a:t>SELFDESTRUCT</a:t>
                      </a:r>
                    </a:p>
                  </a:txBody>
                  <a:tcPr marT="91425" marB="91425" marR="91425" marL="91425"/>
                </a:tc>
                <a:tc>
                  <a:txBody>
                    <a:bodyPr>
                      <a:noAutofit/>
                    </a:bodyPr>
                    <a:lstStyle/>
                    <a:p>
                      <a:pPr lvl="0" rtl="0" algn="ctr">
                        <a:spcBef>
                          <a:spcPts val="0"/>
                        </a:spcBef>
                        <a:buNone/>
                      </a:pPr>
                      <a:r>
                        <a:rPr lang="en"/>
                        <a:t>-19000</a:t>
                      </a:r>
                    </a:p>
                  </a:txBody>
                  <a:tcPr marT="91425" marB="91425" marR="91425" marL="91425"/>
                </a:tc>
                <a:tc>
                  <a:txBody>
                    <a:bodyPr>
                      <a:noAutofit/>
                    </a:bodyPr>
                    <a:lstStyle/>
                    <a:p>
                      <a:pPr lvl="0" rtl="0" algn="ctr">
                        <a:spcBef>
                          <a:spcPts val="0"/>
                        </a:spcBef>
                        <a:buNone/>
                      </a:pPr>
                      <a:r>
                        <a:rPr lang="en"/>
                        <a:t>-0.34</a:t>
                      </a:r>
                    </a:p>
                  </a:txBody>
                  <a:tcPr marT="91425" marB="91425" marR="91425" marL="91425"/>
                </a:tc>
              </a:tr>
            </a:tbl>
          </a:graphicData>
        </a:graphic>
      </p:graphicFrame>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6" name="Shape 656"/>
        <p:cNvGrpSpPr/>
        <p:nvPr/>
      </p:nvGrpSpPr>
      <p:grpSpPr>
        <a:xfrm>
          <a:off x="0" y="0"/>
          <a:ext cx="0" cy="0"/>
          <a:chOff x="0" y="0"/>
          <a:chExt cx="0" cy="0"/>
        </a:xfrm>
      </p:grpSpPr>
      <p:pic>
        <p:nvPicPr>
          <p:cNvPr id="657" name="Shape 657"/>
          <p:cNvPicPr preferRelativeResize="0"/>
          <p:nvPr/>
        </p:nvPicPr>
        <p:blipFill>
          <a:blip r:embed="rId3">
            <a:alphaModFix/>
          </a:blip>
          <a:stretch>
            <a:fillRect/>
          </a:stretch>
        </p:blipFill>
        <p:spPr>
          <a:xfrm>
            <a:off x="1271850" y="1242200"/>
            <a:ext cx="6600300" cy="3106024"/>
          </a:xfrm>
          <a:prstGeom prst="rect">
            <a:avLst/>
          </a:prstGeom>
          <a:noFill/>
          <a:ln>
            <a:noFill/>
          </a:ln>
        </p:spPr>
      </p:pic>
      <p:sp>
        <p:nvSpPr>
          <p:cNvPr id="658" name="Shape 658"/>
          <p:cNvSpPr txBox="1"/>
          <p:nvPr/>
        </p:nvSpPr>
        <p:spPr>
          <a:xfrm>
            <a:off x="1883300" y="634975"/>
            <a:ext cx="3189300" cy="470700"/>
          </a:xfrm>
          <a:prstGeom prst="rect">
            <a:avLst/>
          </a:prstGeom>
          <a:noFill/>
          <a:ln>
            <a:noFill/>
          </a:ln>
        </p:spPr>
        <p:txBody>
          <a:bodyPr anchorCtr="0" anchor="t" bIns="91425" lIns="91425" rIns="91425" tIns="91425">
            <a:noAutofit/>
          </a:bodyPr>
          <a:lstStyle/>
          <a:p>
            <a:pPr lvl="0">
              <a:spcBef>
                <a:spcPts val="0"/>
              </a:spcBef>
              <a:buNone/>
            </a:pPr>
            <a:r>
              <a:rPr lang="en" sz="1900" u="sng">
                <a:solidFill>
                  <a:schemeClr val="hlink"/>
                </a:solidFill>
                <a:hlinkClick r:id="rId4"/>
              </a:rPr>
              <a:t>http://ethgasstation.info/</a:t>
            </a: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2" name="Shape 662"/>
        <p:cNvGrpSpPr/>
        <p:nvPr/>
      </p:nvGrpSpPr>
      <p:grpSpPr>
        <a:xfrm>
          <a:off x="0" y="0"/>
          <a:ext cx="0" cy="0"/>
          <a:chOff x="0" y="0"/>
          <a:chExt cx="0" cy="0"/>
        </a:xfrm>
      </p:grpSpPr>
      <p:sp>
        <p:nvSpPr>
          <p:cNvPr id="663" name="Shape 663"/>
          <p:cNvSpPr txBox="1"/>
          <p:nvPr>
            <p:ph type="title"/>
          </p:nvPr>
        </p:nvSpPr>
        <p:spPr>
          <a:xfrm>
            <a:off x="311700" y="292625"/>
            <a:ext cx="8520600" cy="572700"/>
          </a:xfrm>
          <a:prstGeom prst="rect">
            <a:avLst/>
          </a:prstGeom>
        </p:spPr>
        <p:txBody>
          <a:bodyPr anchorCtr="0" anchor="t" bIns="91425" lIns="91425" rIns="91425" tIns="91425">
            <a:noAutofit/>
          </a:bodyPr>
          <a:lstStyle/>
          <a:p>
            <a:pPr lvl="0">
              <a:spcBef>
                <a:spcPts val="0"/>
              </a:spcBef>
              <a:buNone/>
            </a:pPr>
            <a:r>
              <a:rPr lang="en"/>
              <a:t>Economics of gas are similar to transaction fees</a:t>
            </a:r>
          </a:p>
        </p:txBody>
      </p:sp>
      <p:sp>
        <p:nvSpPr>
          <p:cNvPr id="664" name="Shape 664"/>
          <p:cNvSpPr txBox="1"/>
          <p:nvPr>
            <p:ph idx="1" type="body"/>
          </p:nvPr>
        </p:nvSpPr>
        <p:spPr>
          <a:xfrm>
            <a:off x="276250" y="1123950"/>
            <a:ext cx="8867700" cy="3725700"/>
          </a:xfrm>
          <a:prstGeom prst="rect">
            <a:avLst/>
          </a:prstGeom>
        </p:spPr>
        <p:txBody>
          <a:bodyPr anchorCtr="0" anchor="t" bIns="91425" lIns="91425" rIns="91425" tIns="91425">
            <a:noAutofit/>
          </a:bodyPr>
          <a:lstStyle/>
          <a:p>
            <a:pPr indent="-381000" lvl="0" marL="457200" rtl="0">
              <a:spcBef>
                <a:spcPts val="0"/>
              </a:spcBef>
              <a:buClr>
                <a:srgbClr val="000000"/>
              </a:buClr>
              <a:buSzPct val="100000"/>
            </a:pPr>
            <a:r>
              <a:rPr lang="en" sz="2400">
                <a:solidFill>
                  <a:srgbClr val="000000"/>
                </a:solidFill>
              </a:rPr>
              <a:t>Miners choose transactions based on GAS_PRICE</a:t>
            </a:r>
          </a:p>
          <a:p>
            <a:pPr lvl="0" rtl="0">
              <a:spcBef>
                <a:spcPts val="0"/>
              </a:spcBef>
              <a:buNone/>
            </a:pPr>
            <a:r>
              <a:t/>
            </a:r>
            <a:endParaRPr sz="2400">
              <a:solidFill>
                <a:srgbClr val="000000"/>
              </a:solidFill>
            </a:endParaRPr>
          </a:p>
          <a:p>
            <a:pPr indent="-381000" lvl="0" marL="457200" rtl="0">
              <a:spcBef>
                <a:spcPts val="0"/>
              </a:spcBef>
              <a:buClr>
                <a:srgbClr val="000000"/>
              </a:buClr>
              <a:buSzPct val="100000"/>
            </a:pPr>
            <a:r>
              <a:rPr lang="en" sz="2400">
                <a:solidFill>
                  <a:srgbClr val="000000"/>
                </a:solidFill>
              </a:rPr>
              <a:t>In theory, they should not care which opcodes are used</a:t>
            </a:r>
          </a:p>
          <a:p>
            <a:pPr indent="-381000" lvl="1" marL="914400" rtl="0">
              <a:spcBef>
                <a:spcPts val="0"/>
              </a:spcBef>
              <a:buClr>
                <a:srgbClr val="000000"/>
              </a:buClr>
              <a:buSzPct val="100000"/>
            </a:pPr>
            <a:r>
              <a:rPr lang="en" sz="2400">
                <a:solidFill>
                  <a:srgbClr val="000000"/>
                </a:solidFill>
              </a:rPr>
              <a:t>In practice, some “overpriced” opcodes may be preferred</a:t>
            </a:r>
          </a:p>
          <a:p>
            <a:pPr indent="0" lvl="0" marL="457200" rtl="0">
              <a:spcBef>
                <a:spcPts val="0"/>
              </a:spcBef>
              <a:buNone/>
            </a:pPr>
            <a:r>
              <a:t/>
            </a:r>
            <a:endParaRPr sz="2400">
              <a:solidFill>
                <a:srgbClr val="000000"/>
              </a:solidFill>
            </a:endParaRPr>
          </a:p>
          <a:p>
            <a:pPr indent="-381000" lvl="0" marL="457200" rtl="0">
              <a:spcBef>
                <a:spcPts val="0"/>
              </a:spcBef>
              <a:buClr>
                <a:srgbClr val="000000"/>
              </a:buClr>
              <a:buSzPct val="100000"/>
            </a:pPr>
            <a:r>
              <a:rPr lang="en" sz="2400">
                <a:solidFill>
                  <a:srgbClr val="000000"/>
                </a:solidFill>
              </a:rPr>
              <a:t>Maximum gas limit per block</a:t>
            </a:r>
          </a:p>
          <a:p>
            <a:pPr indent="-381000" lvl="1" marL="914400" rtl="0">
              <a:spcBef>
                <a:spcPts val="0"/>
              </a:spcBef>
              <a:buClr>
                <a:srgbClr val="000000"/>
              </a:buClr>
              <a:buSzPct val="100000"/>
            </a:pPr>
            <a:r>
              <a:rPr lang="en" sz="2400">
                <a:solidFill>
                  <a:srgbClr val="000000"/>
                </a:solidFill>
              </a:rPr>
              <a:t>Miners can slowly raise it, each block votes</a:t>
            </a:r>
          </a:p>
          <a:p>
            <a:pPr indent="0" lvl="0" marL="0" rtl="0">
              <a:spcBef>
                <a:spcPts val="0"/>
              </a:spcBef>
              <a:buNone/>
            </a:pPr>
            <a:r>
              <a:t/>
            </a:r>
            <a:endParaRPr>
              <a:solidFill>
                <a:srgbClr val="000000"/>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8" name="Shape 668"/>
        <p:cNvGrpSpPr/>
        <p:nvPr/>
      </p:nvGrpSpPr>
      <p:grpSpPr>
        <a:xfrm>
          <a:off x="0" y="0"/>
          <a:ext cx="0" cy="0"/>
          <a:chOff x="0" y="0"/>
          <a:chExt cx="0" cy="0"/>
        </a:xfrm>
      </p:grpSpPr>
      <p:sp>
        <p:nvSpPr>
          <p:cNvPr id="669" name="Shape 669"/>
          <p:cNvSpPr txBox="1"/>
          <p:nvPr>
            <p:ph type="ctrTitle"/>
          </p:nvPr>
        </p:nvSpPr>
        <p:spPr>
          <a:xfrm>
            <a:off x="311700" y="744575"/>
            <a:ext cx="8520600" cy="3752700"/>
          </a:xfrm>
          <a:prstGeom prst="rect">
            <a:avLst/>
          </a:prstGeom>
        </p:spPr>
        <p:txBody>
          <a:bodyPr anchorCtr="0" anchor="ctr" bIns="91425" lIns="91425" rIns="91425" tIns="91425">
            <a:noAutofit/>
          </a:bodyPr>
          <a:lstStyle/>
          <a:p>
            <a:pPr lvl="0" rtl="0">
              <a:spcBef>
                <a:spcPts val="0"/>
              </a:spcBef>
              <a:buNone/>
            </a:pPr>
            <a:r>
              <a:rPr lang="en"/>
              <a:t>Solidity</a:t>
            </a: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3" name="Shape 673"/>
        <p:cNvGrpSpPr/>
        <p:nvPr/>
      </p:nvGrpSpPr>
      <p:grpSpPr>
        <a:xfrm>
          <a:off x="0" y="0"/>
          <a:ext cx="0" cy="0"/>
          <a:chOff x="0" y="0"/>
          <a:chExt cx="0" cy="0"/>
        </a:xfrm>
      </p:grpSpPr>
      <p:sp>
        <p:nvSpPr>
          <p:cNvPr id="674" name="Shape 674"/>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en"/>
              <a:t>Ethereum Languages</a:t>
            </a:r>
          </a:p>
        </p:txBody>
      </p:sp>
      <p:sp>
        <p:nvSpPr>
          <p:cNvPr id="675" name="Shape 675"/>
          <p:cNvSpPr/>
          <p:nvPr/>
        </p:nvSpPr>
        <p:spPr>
          <a:xfrm>
            <a:off x="3399025" y="3790250"/>
            <a:ext cx="2233500" cy="638100"/>
          </a:xfrm>
          <a:prstGeom prst="rect">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b="1" lang="en"/>
              <a:t>Ethereum VM Bytecode</a:t>
            </a:r>
          </a:p>
          <a:p>
            <a:pPr lvl="0" rtl="0" algn="ctr">
              <a:spcBef>
                <a:spcPts val="0"/>
              </a:spcBef>
              <a:buNone/>
            </a:pPr>
            <a:r>
              <a:rPr b="1" lang="en"/>
              <a:t>Stack Language</a:t>
            </a:r>
          </a:p>
        </p:txBody>
      </p:sp>
      <p:sp>
        <p:nvSpPr>
          <p:cNvPr id="676" name="Shape 676"/>
          <p:cNvSpPr/>
          <p:nvPr/>
        </p:nvSpPr>
        <p:spPr>
          <a:xfrm>
            <a:off x="2023625" y="2875850"/>
            <a:ext cx="2233500" cy="638100"/>
          </a:xfrm>
          <a:prstGeom prst="rect">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b="1" lang="en"/>
              <a:t>Lower-Level Language</a:t>
            </a:r>
          </a:p>
        </p:txBody>
      </p:sp>
      <p:cxnSp>
        <p:nvCxnSpPr>
          <p:cNvPr id="677" name="Shape 677"/>
          <p:cNvCxnSpPr>
            <a:stCxn id="676" idx="2"/>
            <a:endCxn id="675" idx="0"/>
          </p:cNvCxnSpPr>
          <p:nvPr/>
        </p:nvCxnSpPr>
        <p:spPr>
          <a:xfrm>
            <a:off x="3140375" y="3513950"/>
            <a:ext cx="1375500" cy="276300"/>
          </a:xfrm>
          <a:prstGeom prst="straightConnector1">
            <a:avLst/>
          </a:prstGeom>
          <a:noFill/>
          <a:ln cap="flat" cmpd="sng" w="19050">
            <a:solidFill>
              <a:schemeClr val="dk2"/>
            </a:solidFill>
            <a:prstDash val="solid"/>
            <a:round/>
            <a:headEnd len="lg" w="lg" type="none"/>
            <a:tailEnd len="lg" w="lg" type="triangle"/>
          </a:ln>
        </p:spPr>
      </p:cxnSp>
      <p:sp>
        <p:nvSpPr>
          <p:cNvPr id="678" name="Shape 678"/>
          <p:cNvSpPr/>
          <p:nvPr/>
        </p:nvSpPr>
        <p:spPr>
          <a:xfrm>
            <a:off x="2027425" y="1961450"/>
            <a:ext cx="2233500" cy="638100"/>
          </a:xfrm>
          <a:prstGeom prst="rect">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b="1" lang="en"/>
              <a:t>Serpent</a:t>
            </a:r>
          </a:p>
        </p:txBody>
      </p:sp>
      <p:sp>
        <p:nvSpPr>
          <p:cNvPr id="679" name="Shape 679"/>
          <p:cNvSpPr/>
          <p:nvPr/>
        </p:nvSpPr>
        <p:spPr>
          <a:xfrm>
            <a:off x="4618225" y="1961450"/>
            <a:ext cx="2233500" cy="638100"/>
          </a:xfrm>
          <a:prstGeom prst="rect">
            <a:avLst/>
          </a:prstGeom>
          <a:solidFill>
            <a:srgbClr val="F4CCCC"/>
          </a:solidFill>
          <a:ln cap="flat" cmpd="sng" w="38100">
            <a:solidFill>
              <a:srgbClr val="FF9900"/>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b="1" lang="en" sz="2100"/>
              <a:t>Solidity</a:t>
            </a:r>
          </a:p>
        </p:txBody>
      </p:sp>
      <p:sp>
        <p:nvSpPr>
          <p:cNvPr id="680" name="Shape 680"/>
          <p:cNvSpPr txBox="1"/>
          <p:nvPr/>
        </p:nvSpPr>
        <p:spPr>
          <a:xfrm>
            <a:off x="110975" y="2962550"/>
            <a:ext cx="2096400" cy="475200"/>
          </a:xfrm>
          <a:prstGeom prst="rect">
            <a:avLst/>
          </a:prstGeom>
          <a:noFill/>
          <a:ln>
            <a:noFill/>
          </a:ln>
        </p:spPr>
        <p:txBody>
          <a:bodyPr anchorCtr="0" anchor="t" bIns="91425" lIns="91425" rIns="91425" tIns="91425">
            <a:noAutofit/>
          </a:bodyPr>
          <a:lstStyle/>
          <a:p>
            <a:pPr lvl="0" rtl="0">
              <a:spcBef>
                <a:spcPts val="0"/>
              </a:spcBef>
              <a:buNone/>
            </a:pPr>
            <a:r>
              <a:rPr lang="en"/>
              <a:t>Functional, macros,</a:t>
            </a:r>
          </a:p>
          <a:p>
            <a:pPr lvl="0" rtl="0">
              <a:spcBef>
                <a:spcPts val="0"/>
              </a:spcBef>
              <a:buNone/>
            </a:pPr>
            <a:r>
              <a:rPr lang="en"/>
              <a:t>looks like scheme</a:t>
            </a:r>
          </a:p>
        </p:txBody>
      </p:sp>
      <p:sp>
        <p:nvSpPr>
          <p:cNvPr id="681" name="Shape 681"/>
          <p:cNvSpPr txBox="1"/>
          <p:nvPr/>
        </p:nvSpPr>
        <p:spPr>
          <a:xfrm>
            <a:off x="4759175" y="1362350"/>
            <a:ext cx="2096400" cy="475200"/>
          </a:xfrm>
          <a:prstGeom prst="rect">
            <a:avLst/>
          </a:prstGeom>
          <a:noFill/>
          <a:ln>
            <a:noFill/>
          </a:ln>
        </p:spPr>
        <p:txBody>
          <a:bodyPr anchorCtr="0" anchor="t" bIns="91425" lIns="91425" rIns="91425" tIns="91425">
            <a:noAutofit/>
          </a:bodyPr>
          <a:lstStyle/>
          <a:p>
            <a:pPr lvl="0" rtl="0">
              <a:spcBef>
                <a:spcPts val="0"/>
              </a:spcBef>
              <a:buNone/>
            </a:pPr>
            <a:r>
              <a:rPr lang="en"/>
              <a:t>Types, invariants, looks like Javascript</a:t>
            </a:r>
          </a:p>
        </p:txBody>
      </p:sp>
      <p:sp>
        <p:nvSpPr>
          <p:cNvPr id="682" name="Shape 682"/>
          <p:cNvSpPr txBox="1"/>
          <p:nvPr/>
        </p:nvSpPr>
        <p:spPr>
          <a:xfrm>
            <a:off x="2092175" y="1438550"/>
            <a:ext cx="2096400" cy="475200"/>
          </a:xfrm>
          <a:prstGeom prst="rect">
            <a:avLst/>
          </a:prstGeom>
          <a:noFill/>
          <a:ln>
            <a:noFill/>
          </a:ln>
        </p:spPr>
        <p:txBody>
          <a:bodyPr anchorCtr="0" anchor="t" bIns="91425" lIns="91425" rIns="91425" tIns="91425">
            <a:noAutofit/>
          </a:bodyPr>
          <a:lstStyle/>
          <a:p>
            <a:pPr lvl="0" rtl="0">
              <a:spcBef>
                <a:spcPts val="0"/>
              </a:spcBef>
              <a:buNone/>
            </a:pPr>
            <a:r>
              <a:rPr lang="en"/>
              <a:t>Looks like python</a:t>
            </a:r>
          </a:p>
        </p:txBody>
      </p:sp>
      <p:cxnSp>
        <p:nvCxnSpPr>
          <p:cNvPr id="683" name="Shape 683"/>
          <p:cNvCxnSpPr>
            <a:endCxn id="675" idx="0"/>
          </p:cNvCxnSpPr>
          <p:nvPr/>
        </p:nvCxnSpPr>
        <p:spPr>
          <a:xfrm flipH="1">
            <a:off x="4515775" y="2599550"/>
            <a:ext cx="1219200" cy="1190700"/>
          </a:xfrm>
          <a:prstGeom prst="straightConnector1">
            <a:avLst/>
          </a:prstGeom>
          <a:noFill/>
          <a:ln cap="flat" cmpd="sng" w="19050">
            <a:solidFill>
              <a:schemeClr val="dk2"/>
            </a:solidFill>
            <a:prstDash val="solid"/>
            <a:round/>
            <a:headEnd len="lg" w="lg" type="none"/>
            <a:tailEnd len="lg" w="lg" type="triangle"/>
          </a:ln>
        </p:spPr>
      </p:cxnSp>
      <p:cxnSp>
        <p:nvCxnSpPr>
          <p:cNvPr id="684" name="Shape 684"/>
          <p:cNvCxnSpPr>
            <a:stCxn id="678" idx="2"/>
            <a:endCxn id="676" idx="0"/>
          </p:cNvCxnSpPr>
          <p:nvPr/>
        </p:nvCxnSpPr>
        <p:spPr>
          <a:xfrm flipH="1">
            <a:off x="3140275" y="2599550"/>
            <a:ext cx="3900" cy="276300"/>
          </a:xfrm>
          <a:prstGeom prst="straightConnector1">
            <a:avLst/>
          </a:prstGeom>
          <a:noFill/>
          <a:ln cap="flat" cmpd="sng" w="19050">
            <a:solidFill>
              <a:schemeClr val="dk2"/>
            </a:solidFill>
            <a:prstDash val="solid"/>
            <a:round/>
            <a:headEnd len="lg" w="lg" type="none"/>
            <a:tailEnd len="lg" w="lg" type="triangle"/>
          </a:ln>
        </p:spPr>
      </p:cxnSp>
      <p:sp>
        <p:nvSpPr>
          <p:cNvPr id="685" name="Shape 685"/>
          <p:cNvSpPr txBox="1"/>
          <p:nvPr/>
        </p:nvSpPr>
        <p:spPr>
          <a:xfrm>
            <a:off x="5902175" y="3876950"/>
            <a:ext cx="2096400" cy="475200"/>
          </a:xfrm>
          <a:prstGeom prst="rect">
            <a:avLst/>
          </a:prstGeom>
          <a:noFill/>
          <a:ln>
            <a:noFill/>
          </a:ln>
        </p:spPr>
        <p:txBody>
          <a:bodyPr anchorCtr="0" anchor="t" bIns="91425" lIns="91425" rIns="91425" tIns="91425">
            <a:noAutofit/>
          </a:bodyPr>
          <a:lstStyle/>
          <a:p>
            <a:pPr lvl="0" rtl="0">
              <a:spcBef>
                <a:spcPts val="0"/>
              </a:spcBef>
              <a:buNone/>
            </a:pPr>
            <a:r>
              <a:rPr lang="en"/>
              <a:t>Looks like Forth.</a:t>
            </a:r>
          </a:p>
          <a:p>
            <a:pPr lvl="0" rtl="0">
              <a:spcBef>
                <a:spcPts val="0"/>
              </a:spcBef>
              <a:buNone/>
            </a:pPr>
            <a:r>
              <a:rPr lang="en"/>
              <a:t>Defined in Yellowpaper</a:t>
            </a:r>
          </a:p>
        </p:txBody>
      </p:sp>
      <p:sp>
        <p:nvSpPr>
          <p:cNvPr id="686" name="Shape 686"/>
          <p:cNvSpPr/>
          <p:nvPr/>
        </p:nvSpPr>
        <p:spPr>
          <a:xfrm>
            <a:off x="7047925" y="1961450"/>
            <a:ext cx="1646100" cy="638100"/>
          </a:xfrm>
          <a:prstGeom prst="rect">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b="1" lang="en"/>
              <a:t>Viper </a:t>
            </a:r>
          </a:p>
          <a:p>
            <a:pPr lvl="0" rtl="0" algn="ctr">
              <a:spcBef>
                <a:spcPts val="0"/>
              </a:spcBef>
              <a:buNone/>
            </a:pPr>
            <a:r>
              <a:rPr b="1" lang="en"/>
              <a:t>(Upcoming)</a:t>
            </a: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0" name="Shape 690"/>
        <p:cNvGrpSpPr/>
        <p:nvPr/>
      </p:nvGrpSpPr>
      <p:grpSpPr>
        <a:xfrm>
          <a:off x="0" y="0"/>
          <a:ext cx="0" cy="0"/>
          <a:chOff x="0" y="0"/>
          <a:chExt cx="0" cy="0"/>
        </a:xfrm>
      </p:grpSpPr>
      <p:sp>
        <p:nvSpPr>
          <p:cNvPr id="691" name="Shape 691"/>
          <p:cNvSpPr txBox="1"/>
          <p:nvPr>
            <p:ph type="title"/>
          </p:nvPr>
        </p:nvSpPr>
        <p:spPr>
          <a:xfrm>
            <a:off x="311700" y="216425"/>
            <a:ext cx="8520600" cy="572700"/>
          </a:xfrm>
          <a:prstGeom prst="rect">
            <a:avLst/>
          </a:prstGeom>
        </p:spPr>
        <p:txBody>
          <a:bodyPr anchorCtr="0" anchor="t" bIns="91425" lIns="91425" rIns="91425" tIns="91425">
            <a:noAutofit/>
          </a:bodyPr>
          <a:lstStyle/>
          <a:p>
            <a:pPr lvl="0" rtl="0">
              <a:spcBef>
                <a:spcPts val="0"/>
              </a:spcBef>
              <a:buNone/>
            </a:pPr>
            <a:r>
              <a:rPr lang="en"/>
              <a:t>Solidity should look familiar</a:t>
            </a:r>
          </a:p>
        </p:txBody>
      </p:sp>
      <p:sp>
        <p:nvSpPr>
          <p:cNvPr id="692" name="Shape 692"/>
          <p:cNvSpPr txBox="1"/>
          <p:nvPr>
            <p:ph idx="1" type="body"/>
          </p:nvPr>
        </p:nvSpPr>
        <p:spPr>
          <a:xfrm>
            <a:off x="276250" y="1123950"/>
            <a:ext cx="8867700" cy="3725700"/>
          </a:xfrm>
          <a:prstGeom prst="rect">
            <a:avLst/>
          </a:prstGeom>
        </p:spPr>
        <p:txBody>
          <a:bodyPr anchorCtr="0" anchor="t" bIns="91425" lIns="91425" rIns="91425" tIns="91425">
            <a:noAutofit/>
          </a:bodyPr>
          <a:lstStyle/>
          <a:p>
            <a:pPr indent="-381000" lvl="0" marL="457200" rtl="0">
              <a:spcBef>
                <a:spcPts val="0"/>
              </a:spcBef>
              <a:buClr>
                <a:srgbClr val="000000"/>
              </a:buClr>
              <a:buSzPct val="100000"/>
            </a:pPr>
            <a:r>
              <a:rPr lang="en" sz="2400">
                <a:solidFill>
                  <a:srgbClr val="000000"/>
                </a:solidFill>
              </a:rPr>
              <a:t>Syntax looks like JavaScript</a:t>
            </a:r>
          </a:p>
          <a:p>
            <a:pPr lvl="0" rtl="0">
              <a:spcBef>
                <a:spcPts val="0"/>
              </a:spcBef>
              <a:buNone/>
            </a:pPr>
            <a:r>
              <a:t/>
            </a:r>
            <a:endParaRPr sz="2400">
              <a:solidFill>
                <a:srgbClr val="000000"/>
              </a:solidFill>
            </a:endParaRPr>
          </a:p>
          <a:p>
            <a:pPr indent="-381000" lvl="0" marL="457200" marR="0" rtl="0" algn="l">
              <a:lnSpc>
                <a:spcPct val="115000"/>
              </a:lnSpc>
              <a:spcBef>
                <a:spcPts val="0"/>
              </a:spcBef>
              <a:spcAft>
                <a:spcPts val="1600"/>
              </a:spcAft>
              <a:buClr>
                <a:srgbClr val="000000"/>
              </a:buClr>
              <a:buSzPct val="100000"/>
              <a:buFont typeface="Arial"/>
            </a:pPr>
            <a:r>
              <a:rPr lang="en" sz="2400">
                <a:solidFill>
                  <a:srgbClr val="000000"/>
                </a:solidFill>
              </a:rPr>
              <a:t>Contracts look like classes/objects</a:t>
            </a:r>
          </a:p>
          <a:p>
            <a:pPr indent="-381000" lvl="1" marL="914400" marR="0" rtl="0" algn="l">
              <a:lnSpc>
                <a:spcPct val="115000"/>
              </a:lnSpc>
              <a:spcBef>
                <a:spcPts val="0"/>
              </a:spcBef>
              <a:spcAft>
                <a:spcPts val="1600"/>
              </a:spcAft>
              <a:buClr>
                <a:srgbClr val="000000"/>
              </a:buClr>
              <a:buSzPct val="100000"/>
            </a:pPr>
            <a:r>
              <a:rPr lang="en" sz="2400">
                <a:solidFill>
                  <a:srgbClr val="000000"/>
                </a:solidFill>
              </a:rPr>
              <a:t>Can mark functions </a:t>
            </a:r>
            <a:r>
              <a:rPr lang="en" sz="2400">
                <a:solidFill>
                  <a:srgbClr val="000000"/>
                </a:solidFill>
                <a:latin typeface="Consolas"/>
                <a:ea typeface="Consolas"/>
                <a:cs typeface="Consolas"/>
                <a:sym typeface="Consolas"/>
              </a:rPr>
              <a:t>internal</a:t>
            </a:r>
          </a:p>
          <a:p>
            <a:pPr indent="0" lvl="0" marL="457200" rtl="0">
              <a:spcBef>
                <a:spcPts val="0"/>
              </a:spcBef>
              <a:buNone/>
            </a:pPr>
            <a:r>
              <a:t/>
            </a:r>
            <a:endParaRPr sz="2400">
              <a:solidFill>
                <a:srgbClr val="000000"/>
              </a:solidFill>
            </a:endParaRPr>
          </a:p>
          <a:p>
            <a:pPr indent="-381000" lvl="0" marL="457200" marR="0" rtl="0" algn="l">
              <a:lnSpc>
                <a:spcPct val="115000"/>
              </a:lnSpc>
              <a:spcBef>
                <a:spcPts val="0"/>
              </a:spcBef>
              <a:spcAft>
                <a:spcPts val="1600"/>
              </a:spcAft>
              <a:buClr>
                <a:srgbClr val="000000"/>
              </a:buClr>
              <a:buSzPct val="100000"/>
              <a:buFont typeface="Arial"/>
            </a:pPr>
            <a:r>
              <a:rPr lang="en" sz="2400">
                <a:solidFill>
                  <a:srgbClr val="000000"/>
                </a:solidFill>
              </a:rPr>
              <a:t>Static typing</a:t>
            </a:r>
          </a:p>
          <a:p>
            <a:pPr indent="-381000" lvl="1" marL="914400" marR="0" rtl="0" algn="l">
              <a:lnSpc>
                <a:spcPct val="115000"/>
              </a:lnSpc>
              <a:spcBef>
                <a:spcPts val="0"/>
              </a:spcBef>
              <a:spcAft>
                <a:spcPts val="1600"/>
              </a:spcAft>
              <a:buClr>
                <a:srgbClr val="000000"/>
              </a:buClr>
              <a:buSzPct val="100000"/>
            </a:pPr>
            <a:r>
              <a:rPr lang="en" sz="2400">
                <a:solidFill>
                  <a:srgbClr val="000000"/>
                </a:solidFill>
              </a:rPr>
              <a:t>Most types can be cast e.g. </a:t>
            </a:r>
            <a:r>
              <a:rPr lang="en" sz="2400">
                <a:solidFill>
                  <a:srgbClr val="000000"/>
                </a:solidFill>
                <a:latin typeface="Consolas"/>
                <a:ea typeface="Consolas"/>
                <a:cs typeface="Consolas"/>
                <a:sym typeface="Consolas"/>
              </a:rPr>
              <a:t>bool(x)</a:t>
            </a:r>
          </a:p>
          <a:p>
            <a:pPr indent="0" lvl="0" marL="0" rtl="0">
              <a:spcBef>
                <a:spcPts val="0"/>
              </a:spcBef>
              <a:buNone/>
            </a:pPr>
            <a:r>
              <a:t/>
            </a:r>
            <a:endParaRPr>
              <a:solidFill>
                <a:srgbClr val="000000"/>
              </a:solidFill>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6" name="Shape 696"/>
        <p:cNvGrpSpPr/>
        <p:nvPr/>
      </p:nvGrpSpPr>
      <p:grpSpPr>
        <a:xfrm>
          <a:off x="0" y="0"/>
          <a:ext cx="0" cy="0"/>
          <a:chOff x="0" y="0"/>
          <a:chExt cx="0" cy="0"/>
        </a:xfrm>
      </p:grpSpPr>
      <p:sp>
        <p:nvSpPr>
          <p:cNvPr id="697" name="Shape 697"/>
          <p:cNvSpPr txBox="1"/>
          <p:nvPr>
            <p:ph type="title"/>
          </p:nvPr>
        </p:nvSpPr>
        <p:spPr>
          <a:xfrm>
            <a:off x="311700" y="216425"/>
            <a:ext cx="8520600" cy="572700"/>
          </a:xfrm>
          <a:prstGeom prst="rect">
            <a:avLst/>
          </a:prstGeom>
        </p:spPr>
        <p:txBody>
          <a:bodyPr anchorCtr="0" anchor="t" bIns="91425" lIns="91425" rIns="91425" tIns="91425">
            <a:noAutofit/>
          </a:bodyPr>
          <a:lstStyle/>
          <a:p>
            <a:pPr lvl="0" rtl="0">
              <a:spcBef>
                <a:spcPts val="0"/>
              </a:spcBef>
              <a:buNone/>
            </a:pPr>
            <a:r>
              <a:rPr lang="en"/>
              <a:t>Solidity types</a:t>
            </a:r>
          </a:p>
        </p:txBody>
      </p:sp>
      <p:sp>
        <p:nvSpPr>
          <p:cNvPr id="698" name="Shape 698"/>
          <p:cNvSpPr txBox="1"/>
          <p:nvPr>
            <p:ph idx="1" type="body"/>
          </p:nvPr>
        </p:nvSpPr>
        <p:spPr>
          <a:xfrm>
            <a:off x="276250" y="1123950"/>
            <a:ext cx="8867700" cy="3725700"/>
          </a:xfrm>
          <a:prstGeom prst="rect">
            <a:avLst/>
          </a:prstGeom>
        </p:spPr>
        <p:txBody>
          <a:bodyPr anchorCtr="0" anchor="t" bIns="91425" lIns="91425" rIns="91425" tIns="91425">
            <a:noAutofit/>
          </a:bodyPr>
          <a:lstStyle/>
          <a:p>
            <a:pPr indent="-355600" lvl="0" marL="457200" rtl="0">
              <a:spcBef>
                <a:spcPts val="0"/>
              </a:spcBef>
              <a:buClr>
                <a:srgbClr val="000000"/>
              </a:buClr>
              <a:buSzPct val="100000"/>
              <a:buFont typeface="Consolas"/>
            </a:pPr>
            <a:r>
              <a:rPr lang="en" sz="2000">
                <a:solidFill>
                  <a:srgbClr val="000000"/>
                </a:solidFill>
                <a:latin typeface="Consolas"/>
                <a:ea typeface="Consolas"/>
                <a:cs typeface="Consolas"/>
                <a:sym typeface="Consolas"/>
              </a:rPr>
              <a:t>bool, uint8, uint16, ... uint256, int8, ... int256</a:t>
            </a:r>
          </a:p>
          <a:p>
            <a:pPr indent="-355600" lvl="0" marL="457200" rtl="0">
              <a:spcBef>
                <a:spcPts val="0"/>
              </a:spcBef>
              <a:buClr>
                <a:srgbClr val="000000"/>
              </a:buClr>
              <a:buSzPct val="100000"/>
              <a:buFont typeface="Consolas"/>
            </a:pPr>
            <a:r>
              <a:rPr lang="en" sz="2000">
                <a:solidFill>
                  <a:srgbClr val="000000"/>
                </a:solidFill>
                <a:latin typeface="Consolas"/>
                <a:ea typeface="Consolas"/>
                <a:cs typeface="Consolas"/>
                <a:sym typeface="Consolas"/>
              </a:rPr>
              <a:t>address</a:t>
            </a:r>
          </a:p>
          <a:p>
            <a:pPr indent="-355600" lvl="0" marL="457200" rtl="0">
              <a:spcBef>
                <a:spcPts val="0"/>
              </a:spcBef>
              <a:buClr>
                <a:srgbClr val="000000"/>
              </a:buClr>
              <a:buSzPct val="100000"/>
              <a:buFont typeface="Consolas"/>
            </a:pPr>
            <a:r>
              <a:rPr lang="en" sz="2000">
                <a:solidFill>
                  <a:srgbClr val="000000"/>
                </a:solidFill>
                <a:latin typeface="Consolas"/>
                <a:ea typeface="Consolas"/>
                <a:cs typeface="Consolas"/>
                <a:sym typeface="Consolas"/>
              </a:rPr>
              <a:t>string</a:t>
            </a:r>
          </a:p>
          <a:p>
            <a:pPr indent="-355600" lvl="0" marL="457200" rtl="0">
              <a:spcBef>
                <a:spcPts val="0"/>
              </a:spcBef>
              <a:buClr>
                <a:srgbClr val="000000"/>
              </a:buClr>
              <a:buSzPct val="100000"/>
              <a:buFont typeface="Consolas"/>
            </a:pPr>
            <a:r>
              <a:rPr lang="en" sz="2000">
                <a:solidFill>
                  <a:srgbClr val="000000"/>
                </a:solidFill>
                <a:latin typeface="Consolas"/>
                <a:ea typeface="Consolas"/>
                <a:cs typeface="Consolas"/>
                <a:sym typeface="Consolas"/>
              </a:rPr>
              <a:t>byte[]</a:t>
            </a:r>
          </a:p>
          <a:p>
            <a:pPr indent="-355600" lvl="0" marL="457200" rtl="0">
              <a:spcBef>
                <a:spcPts val="0"/>
              </a:spcBef>
              <a:buClr>
                <a:srgbClr val="000000"/>
              </a:buClr>
              <a:buSzPct val="100000"/>
              <a:buFont typeface="Consolas"/>
            </a:pPr>
            <a:r>
              <a:rPr lang="en" sz="2000">
                <a:solidFill>
                  <a:srgbClr val="000000"/>
                </a:solidFill>
                <a:latin typeface="Consolas"/>
                <a:ea typeface="Consolas"/>
                <a:cs typeface="Consolas"/>
                <a:sym typeface="Consolas"/>
              </a:rPr>
              <a:t>mapping(keyType ==&gt; valueType)</a:t>
            </a: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2" name="Shape 702"/>
        <p:cNvGrpSpPr/>
        <p:nvPr/>
      </p:nvGrpSpPr>
      <p:grpSpPr>
        <a:xfrm>
          <a:off x="0" y="0"/>
          <a:ext cx="0" cy="0"/>
          <a:chOff x="0" y="0"/>
          <a:chExt cx="0" cy="0"/>
        </a:xfrm>
      </p:grpSpPr>
      <p:sp>
        <p:nvSpPr>
          <p:cNvPr id="703" name="Shape 703"/>
          <p:cNvSpPr txBox="1"/>
          <p:nvPr>
            <p:ph type="title"/>
          </p:nvPr>
        </p:nvSpPr>
        <p:spPr>
          <a:xfrm>
            <a:off x="311700" y="216425"/>
            <a:ext cx="8520600" cy="572700"/>
          </a:xfrm>
          <a:prstGeom prst="rect">
            <a:avLst/>
          </a:prstGeom>
        </p:spPr>
        <p:txBody>
          <a:bodyPr anchorCtr="0" anchor="t" bIns="91425" lIns="91425" rIns="91425" tIns="91425">
            <a:noAutofit/>
          </a:bodyPr>
          <a:lstStyle/>
          <a:p>
            <a:pPr lvl="0" rtl="0">
              <a:spcBef>
                <a:spcPts val="0"/>
              </a:spcBef>
              <a:buNone/>
            </a:pPr>
            <a:r>
              <a:rPr lang="en"/>
              <a:t>Clever implementation of maps in Solidity</a:t>
            </a:r>
          </a:p>
        </p:txBody>
      </p:sp>
      <p:sp>
        <p:nvSpPr>
          <p:cNvPr id="704" name="Shape 704"/>
          <p:cNvSpPr txBox="1"/>
          <p:nvPr>
            <p:ph idx="1" type="body"/>
          </p:nvPr>
        </p:nvSpPr>
        <p:spPr>
          <a:xfrm>
            <a:off x="276250" y="1123950"/>
            <a:ext cx="8867700" cy="487500"/>
          </a:xfrm>
          <a:prstGeom prst="rect">
            <a:avLst/>
          </a:prstGeom>
        </p:spPr>
        <p:txBody>
          <a:bodyPr anchorCtr="0" anchor="t" bIns="91425" lIns="91425" rIns="91425" tIns="91425">
            <a:noAutofit/>
          </a:bodyPr>
          <a:lstStyle/>
          <a:p>
            <a:pPr lvl="0" rtl="0">
              <a:spcBef>
                <a:spcPts val="0"/>
              </a:spcBef>
              <a:buNone/>
            </a:pPr>
            <a:r>
              <a:rPr lang="en" sz="2000">
                <a:solidFill>
                  <a:srgbClr val="000000"/>
                </a:solidFill>
                <a:latin typeface="Consolas"/>
                <a:ea typeface="Consolas"/>
                <a:cs typeface="Consolas"/>
                <a:sym typeface="Consolas"/>
              </a:rPr>
              <a:t>mapping(string =&gt; uint256) balances;</a:t>
            </a:r>
          </a:p>
          <a:p>
            <a:pPr lvl="0" rtl="0">
              <a:spcBef>
                <a:spcPts val="0"/>
              </a:spcBef>
              <a:buNone/>
            </a:pPr>
            <a:r>
              <a:t/>
            </a:r>
            <a:endParaRPr sz="2000">
              <a:solidFill>
                <a:srgbClr val="000000"/>
              </a:solidFill>
              <a:latin typeface="Courier New"/>
              <a:ea typeface="Courier New"/>
              <a:cs typeface="Courier New"/>
              <a:sym typeface="Courier New"/>
            </a:endParaRPr>
          </a:p>
        </p:txBody>
      </p:sp>
      <p:graphicFrame>
        <p:nvGraphicFramePr>
          <p:cNvPr id="705" name="Shape 705"/>
          <p:cNvGraphicFramePr/>
          <p:nvPr/>
        </p:nvGraphicFramePr>
        <p:xfrm>
          <a:off x="6436700" y="926025"/>
          <a:ext cx="3000000" cy="3000000"/>
        </p:xfrm>
        <a:graphic>
          <a:graphicData uri="http://schemas.openxmlformats.org/drawingml/2006/table">
            <a:tbl>
              <a:tblPr>
                <a:noFill/>
                <a:tableStyleId>{2C612576-BE22-43A4-B1D1-E4ED512030DF}</a:tableStyleId>
              </a:tblPr>
              <a:tblGrid>
                <a:gridCol w="918025"/>
                <a:gridCol w="918025"/>
              </a:tblGrid>
              <a:tr h="289050">
                <a:tc>
                  <a:txBody>
                    <a:bodyPr>
                      <a:noAutofit/>
                    </a:bodyPr>
                    <a:lstStyle/>
                    <a:p>
                      <a:pPr lvl="0" rtl="0">
                        <a:spcBef>
                          <a:spcPts val="0"/>
                        </a:spcBef>
                        <a:buNone/>
                      </a:pPr>
                      <a:r>
                        <a:rPr lang="en"/>
                        <a:t>Alice</a:t>
                      </a:r>
                    </a:p>
                  </a:txBody>
                  <a:tcPr marT="91425" marB="91425" marR="91425" marL="91425"/>
                </a:tc>
                <a:tc>
                  <a:txBody>
                    <a:bodyPr>
                      <a:noAutofit/>
                    </a:bodyPr>
                    <a:lstStyle/>
                    <a:p>
                      <a:pPr lvl="0" rtl="0">
                        <a:spcBef>
                          <a:spcPts val="0"/>
                        </a:spcBef>
                        <a:buNone/>
                      </a:pPr>
                      <a:r>
                        <a:rPr lang="en"/>
                        <a:t>15</a:t>
                      </a:r>
                    </a:p>
                  </a:txBody>
                  <a:tcPr marT="91425" marB="91425" marR="91425" marL="91425"/>
                </a:tc>
              </a:tr>
              <a:tr h="289050">
                <a:tc>
                  <a:txBody>
                    <a:bodyPr>
                      <a:noAutofit/>
                    </a:bodyPr>
                    <a:lstStyle/>
                    <a:p>
                      <a:pPr lvl="0" rtl="0">
                        <a:spcBef>
                          <a:spcPts val="0"/>
                        </a:spcBef>
                        <a:buNone/>
                      </a:pPr>
                      <a:r>
                        <a:rPr lang="en"/>
                        <a:t>Bob</a:t>
                      </a:r>
                    </a:p>
                  </a:txBody>
                  <a:tcPr marT="91425" marB="91425" marR="91425" marL="91425"/>
                </a:tc>
                <a:tc>
                  <a:txBody>
                    <a:bodyPr>
                      <a:noAutofit/>
                    </a:bodyPr>
                    <a:lstStyle/>
                    <a:p>
                      <a:pPr lvl="0" rtl="0">
                        <a:spcBef>
                          <a:spcPts val="0"/>
                        </a:spcBef>
                        <a:buNone/>
                      </a:pPr>
                      <a:r>
                        <a:rPr lang="en"/>
                        <a:t>15</a:t>
                      </a:r>
                    </a:p>
                  </a:txBody>
                  <a:tcPr marT="91425" marB="91425" marR="91425" marL="91425"/>
                </a:tc>
              </a:tr>
              <a:tr h="289050">
                <a:tc>
                  <a:txBody>
                    <a:bodyPr>
                      <a:noAutofit/>
                    </a:bodyPr>
                    <a:lstStyle/>
                    <a:p>
                      <a:pPr lvl="0" rtl="0">
                        <a:spcBef>
                          <a:spcPts val="0"/>
                        </a:spcBef>
                        <a:buNone/>
                      </a:pPr>
                      <a:r>
                        <a:rPr lang="en"/>
                        <a:t>Joe</a:t>
                      </a:r>
                    </a:p>
                  </a:txBody>
                  <a:tcPr marT="91425" marB="91425" marR="91425" marL="91425"/>
                </a:tc>
                <a:tc>
                  <a:txBody>
                    <a:bodyPr>
                      <a:noAutofit/>
                    </a:bodyPr>
                    <a:lstStyle/>
                    <a:p>
                      <a:pPr lvl="0" rtl="0">
                        <a:spcBef>
                          <a:spcPts val="0"/>
                        </a:spcBef>
                        <a:buNone/>
                      </a:pPr>
                      <a:r>
                        <a:rPr lang="en"/>
                        <a:t>100</a:t>
                      </a:r>
                    </a:p>
                  </a:txBody>
                  <a:tcPr marT="91425" marB="91425" marR="91425" marL="91425"/>
                </a:tc>
              </a:tr>
            </a:tbl>
          </a:graphicData>
        </a:graphic>
      </p:graphicFrame>
      <p:cxnSp>
        <p:nvCxnSpPr>
          <p:cNvPr id="706" name="Shape 706"/>
          <p:cNvCxnSpPr/>
          <p:nvPr/>
        </p:nvCxnSpPr>
        <p:spPr>
          <a:xfrm>
            <a:off x="467387" y="2794800"/>
            <a:ext cx="8357100" cy="0"/>
          </a:xfrm>
          <a:prstGeom prst="straightConnector1">
            <a:avLst/>
          </a:prstGeom>
          <a:noFill/>
          <a:ln cap="flat" cmpd="sng" w="9525">
            <a:solidFill>
              <a:schemeClr val="dk2"/>
            </a:solidFill>
            <a:prstDash val="solid"/>
            <a:round/>
            <a:headEnd len="lg" w="lg" type="none"/>
            <a:tailEnd len="lg" w="lg" type="none"/>
          </a:ln>
        </p:spPr>
      </p:cxnSp>
      <p:sp>
        <p:nvSpPr>
          <p:cNvPr id="707" name="Shape 707"/>
          <p:cNvSpPr txBox="1"/>
          <p:nvPr/>
        </p:nvSpPr>
        <p:spPr>
          <a:xfrm>
            <a:off x="350187" y="2758375"/>
            <a:ext cx="318600" cy="327600"/>
          </a:xfrm>
          <a:prstGeom prst="rect">
            <a:avLst/>
          </a:prstGeom>
          <a:noFill/>
          <a:ln>
            <a:noFill/>
          </a:ln>
        </p:spPr>
        <p:txBody>
          <a:bodyPr anchorCtr="0" anchor="t" bIns="91425" lIns="91425" rIns="91425" tIns="91425">
            <a:noAutofit/>
          </a:bodyPr>
          <a:lstStyle/>
          <a:p>
            <a:pPr lvl="0">
              <a:spcBef>
                <a:spcPts val="0"/>
              </a:spcBef>
              <a:buNone/>
            </a:pPr>
            <a:r>
              <a:rPr lang="en"/>
              <a:t>0</a:t>
            </a:r>
          </a:p>
        </p:txBody>
      </p:sp>
      <p:sp>
        <p:nvSpPr>
          <p:cNvPr id="708" name="Shape 708"/>
          <p:cNvSpPr txBox="1"/>
          <p:nvPr/>
        </p:nvSpPr>
        <p:spPr>
          <a:xfrm>
            <a:off x="8446837" y="2758375"/>
            <a:ext cx="504900" cy="327600"/>
          </a:xfrm>
          <a:prstGeom prst="rect">
            <a:avLst/>
          </a:prstGeom>
          <a:noFill/>
          <a:ln>
            <a:noFill/>
          </a:ln>
        </p:spPr>
        <p:txBody>
          <a:bodyPr anchorCtr="0" anchor="t" bIns="91425" lIns="91425" rIns="91425" tIns="91425">
            <a:noAutofit/>
          </a:bodyPr>
          <a:lstStyle/>
          <a:p>
            <a:pPr lvl="0" rtl="0">
              <a:spcBef>
                <a:spcPts val="0"/>
              </a:spcBef>
              <a:buNone/>
            </a:pPr>
            <a:r>
              <a:rPr lang="en"/>
              <a:t>2</a:t>
            </a:r>
            <a:r>
              <a:rPr baseline="30000" lang="en"/>
              <a:t>256</a:t>
            </a:r>
          </a:p>
        </p:txBody>
      </p:sp>
      <p:cxnSp>
        <p:nvCxnSpPr>
          <p:cNvPr id="709" name="Shape 709"/>
          <p:cNvCxnSpPr/>
          <p:nvPr/>
        </p:nvCxnSpPr>
        <p:spPr>
          <a:xfrm rot="10800000">
            <a:off x="1011612" y="2881100"/>
            <a:ext cx="0" cy="500700"/>
          </a:xfrm>
          <a:prstGeom prst="straightConnector1">
            <a:avLst/>
          </a:prstGeom>
          <a:noFill/>
          <a:ln cap="flat" cmpd="sng" w="9525">
            <a:solidFill>
              <a:schemeClr val="dk2"/>
            </a:solidFill>
            <a:prstDash val="solid"/>
            <a:round/>
            <a:headEnd len="lg" w="lg" type="none"/>
            <a:tailEnd len="lg" w="lg" type="triangle"/>
          </a:ln>
        </p:spPr>
      </p:cxnSp>
      <p:cxnSp>
        <p:nvCxnSpPr>
          <p:cNvPr id="710" name="Shape 710"/>
          <p:cNvCxnSpPr/>
          <p:nvPr/>
        </p:nvCxnSpPr>
        <p:spPr>
          <a:xfrm rot="10800000">
            <a:off x="2811762" y="2881100"/>
            <a:ext cx="0" cy="500700"/>
          </a:xfrm>
          <a:prstGeom prst="straightConnector1">
            <a:avLst/>
          </a:prstGeom>
          <a:noFill/>
          <a:ln cap="flat" cmpd="sng" w="9525">
            <a:solidFill>
              <a:schemeClr val="dk2"/>
            </a:solidFill>
            <a:prstDash val="solid"/>
            <a:round/>
            <a:headEnd len="lg" w="lg" type="none"/>
            <a:tailEnd len="lg" w="lg" type="triangle"/>
          </a:ln>
        </p:spPr>
      </p:cxnSp>
      <p:cxnSp>
        <p:nvCxnSpPr>
          <p:cNvPr id="711" name="Shape 711"/>
          <p:cNvCxnSpPr/>
          <p:nvPr/>
        </p:nvCxnSpPr>
        <p:spPr>
          <a:xfrm rot="10800000">
            <a:off x="7553837" y="2881100"/>
            <a:ext cx="0" cy="500700"/>
          </a:xfrm>
          <a:prstGeom prst="straightConnector1">
            <a:avLst/>
          </a:prstGeom>
          <a:noFill/>
          <a:ln cap="flat" cmpd="sng" w="9525">
            <a:solidFill>
              <a:schemeClr val="dk2"/>
            </a:solidFill>
            <a:prstDash val="solid"/>
            <a:round/>
            <a:headEnd len="lg" w="lg" type="none"/>
            <a:tailEnd len="lg" w="lg" type="triangle"/>
          </a:ln>
        </p:spPr>
      </p:cxnSp>
      <p:sp>
        <p:nvSpPr>
          <p:cNvPr id="712" name="Shape 712"/>
          <p:cNvSpPr txBox="1"/>
          <p:nvPr/>
        </p:nvSpPr>
        <p:spPr>
          <a:xfrm>
            <a:off x="192262" y="3381800"/>
            <a:ext cx="1975500" cy="327600"/>
          </a:xfrm>
          <a:prstGeom prst="rect">
            <a:avLst/>
          </a:prstGeom>
          <a:noFill/>
          <a:ln>
            <a:noFill/>
          </a:ln>
        </p:spPr>
        <p:txBody>
          <a:bodyPr anchorCtr="0" anchor="t" bIns="91425" lIns="91425" rIns="91425" tIns="91425">
            <a:noAutofit/>
          </a:bodyPr>
          <a:lstStyle/>
          <a:p>
            <a:pPr lvl="0" rtl="0">
              <a:spcBef>
                <a:spcPts val="0"/>
              </a:spcBef>
              <a:buNone/>
            </a:pPr>
            <a:r>
              <a:rPr lang="en"/>
              <a:t>H(“balances”|”Bob”)</a:t>
            </a:r>
          </a:p>
        </p:txBody>
      </p:sp>
      <p:sp>
        <p:nvSpPr>
          <p:cNvPr id="713" name="Shape 713"/>
          <p:cNvSpPr txBox="1"/>
          <p:nvPr/>
        </p:nvSpPr>
        <p:spPr>
          <a:xfrm>
            <a:off x="2167762" y="3381800"/>
            <a:ext cx="1975500" cy="327600"/>
          </a:xfrm>
          <a:prstGeom prst="rect">
            <a:avLst/>
          </a:prstGeom>
          <a:noFill/>
          <a:ln>
            <a:noFill/>
          </a:ln>
        </p:spPr>
        <p:txBody>
          <a:bodyPr anchorCtr="0" anchor="t" bIns="91425" lIns="91425" rIns="91425" tIns="91425">
            <a:noAutofit/>
          </a:bodyPr>
          <a:lstStyle/>
          <a:p>
            <a:pPr lvl="0" rtl="0">
              <a:spcBef>
                <a:spcPts val="0"/>
              </a:spcBef>
              <a:buNone/>
            </a:pPr>
            <a:r>
              <a:rPr lang="en"/>
              <a:t>H(“balances”|”Joe”)</a:t>
            </a:r>
          </a:p>
        </p:txBody>
      </p:sp>
      <p:sp>
        <p:nvSpPr>
          <p:cNvPr id="714" name="Shape 714"/>
          <p:cNvSpPr txBox="1"/>
          <p:nvPr/>
        </p:nvSpPr>
        <p:spPr>
          <a:xfrm>
            <a:off x="6566087" y="3422600"/>
            <a:ext cx="1975500" cy="327600"/>
          </a:xfrm>
          <a:prstGeom prst="rect">
            <a:avLst/>
          </a:prstGeom>
          <a:noFill/>
          <a:ln>
            <a:noFill/>
          </a:ln>
        </p:spPr>
        <p:txBody>
          <a:bodyPr anchorCtr="0" anchor="t" bIns="91425" lIns="91425" rIns="91425" tIns="91425">
            <a:noAutofit/>
          </a:bodyPr>
          <a:lstStyle/>
          <a:p>
            <a:pPr lvl="0" rtl="0">
              <a:spcBef>
                <a:spcPts val="0"/>
              </a:spcBef>
              <a:buNone/>
            </a:pPr>
            <a:r>
              <a:rPr lang="en"/>
              <a:t>H(“balances”|”Alice”)</a:t>
            </a:r>
          </a:p>
        </p:txBody>
      </p:sp>
      <p:sp>
        <p:nvSpPr>
          <p:cNvPr id="715" name="Shape 715"/>
          <p:cNvSpPr/>
          <p:nvPr/>
        </p:nvSpPr>
        <p:spPr>
          <a:xfrm>
            <a:off x="1057112" y="2530775"/>
            <a:ext cx="464400" cy="191100"/>
          </a:xfrm>
          <a:prstGeom prst="rect">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lgn="ctr">
              <a:spcBef>
                <a:spcPts val="0"/>
              </a:spcBef>
              <a:buNone/>
            </a:pPr>
            <a:r>
              <a:rPr lang="en"/>
              <a:t>15</a:t>
            </a:r>
          </a:p>
        </p:txBody>
      </p:sp>
      <p:sp>
        <p:nvSpPr>
          <p:cNvPr id="716" name="Shape 716"/>
          <p:cNvSpPr/>
          <p:nvPr/>
        </p:nvSpPr>
        <p:spPr>
          <a:xfrm>
            <a:off x="7553837" y="2530775"/>
            <a:ext cx="464400" cy="191100"/>
          </a:xfrm>
          <a:prstGeom prst="rect">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a:t>15</a:t>
            </a:r>
          </a:p>
        </p:txBody>
      </p:sp>
      <p:sp>
        <p:nvSpPr>
          <p:cNvPr id="717" name="Shape 717"/>
          <p:cNvSpPr/>
          <p:nvPr/>
        </p:nvSpPr>
        <p:spPr>
          <a:xfrm>
            <a:off x="2811762" y="2530775"/>
            <a:ext cx="548700" cy="191100"/>
          </a:xfrm>
          <a:prstGeom prst="rect">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a:t>100</a:t>
            </a:r>
          </a:p>
        </p:txBody>
      </p:sp>
      <p:sp>
        <p:nvSpPr>
          <p:cNvPr id="718" name="Shape 718"/>
          <p:cNvSpPr txBox="1"/>
          <p:nvPr>
            <p:ph idx="1" type="body"/>
          </p:nvPr>
        </p:nvSpPr>
        <p:spPr>
          <a:xfrm>
            <a:off x="276250" y="3791000"/>
            <a:ext cx="8867700" cy="1297500"/>
          </a:xfrm>
          <a:prstGeom prst="rect">
            <a:avLst/>
          </a:prstGeom>
        </p:spPr>
        <p:txBody>
          <a:bodyPr anchorCtr="0" anchor="t" bIns="91425" lIns="91425" rIns="91425" tIns="91425">
            <a:noAutofit/>
          </a:bodyPr>
          <a:lstStyle/>
          <a:p>
            <a:pPr indent="-228600" lvl="0" marL="457200" rtl="0">
              <a:spcBef>
                <a:spcPts val="0"/>
              </a:spcBef>
              <a:buClr>
                <a:srgbClr val="000000"/>
              </a:buClr>
            </a:pPr>
            <a:r>
              <a:rPr lang="en">
                <a:solidFill>
                  <a:srgbClr val="000000"/>
                </a:solidFill>
              </a:rPr>
              <a:t>every item requires at least one 256-bit word</a:t>
            </a:r>
          </a:p>
          <a:p>
            <a:pPr indent="-228600" lvl="0" marL="457200" marR="0" rtl="0" algn="l">
              <a:lnSpc>
                <a:spcPct val="115000"/>
              </a:lnSpc>
              <a:spcBef>
                <a:spcPts val="0"/>
              </a:spcBef>
              <a:spcAft>
                <a:spcPts val="1600"/>
              </a:spcAft>
              <a:buClr>
                <a:srgbClr val="000000"/>
              </a:buClr>
              <a:buFont typeface="Arial"/>
            </a:pPr>
            <a:r>
              <a:rPr lang="en">
                <a:solidFill>
                  <a:srgbClr val="000000"/>
                </a:solidFill>
              </a:rPr>
              <a:t>balances[“Andrew”] is 0 if “Andrew” doesn’t exist or if “Andrew” has 0 balance</a:t>
            </a:r>
          </a:p>
          <a:p>
            <a:pPr indent="-228600" lvl="0" marL="457200" marR="0" rtl="0" algn="l">
              <a:lnSpc>
                <a:spcPct val="115000"/>
              </a:lnSpc>
              <a:spcBef>
                <a:spcPts val="0"/>
              </a:spcBef>
              <a:spcAft>
                <a:spcPts val="1600"/>
              </a:spcAft>
              <a:buClr>
                <a:srgbClr val="000000"/>
              </a:buClr>
            </a:pPr>
            <a:r>
              <a:rPr lang="en">
                <a:solidFill>
                  <a:srgbClr val="000000"/>
                </a:solidFill>
              </a:rPr>
              <a:t>t</a:t>
            </a:r>
            <a:r>
              <a:rPr lang="en">
                <a:solidFill>
                  <a:srgbClr val="000000"/>
                </a:solidFill>
              </a:rPr>
              <a:t>o delete a key, set balances[“Andrew’] = 0 </a:t>
            </a:r>
          </a:p>
          <a:p>
            <a:pPr indent="-228600" lvl="0" marL="457200" marR="0" rtl="0" algn="l">
              <a:lnSpc>
                <a:spcPct val="115000"/>
              </a:lnSpc>
              <a:spcBef>
                <a:spcPts val="0"/>
              </a:spcBef>
              <a:spcAft>
                <a:spcPts val="1600"/>
              </a:spcAft>
              <a:buClr>
                <a:srgbClr val="000000"/>
              </a:buClr>
            </a:pPr>
            <a:r>
              <a:rPr lang="en">
                <a:solidFill>
                  <a:srgbClr val="000000"/>
                </a:solidFill>
              </a:rPr>
              <a:t>Cannot delete an entire map!</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05"/>
                                        </p:tgtEl>
                                        <p:attrNameLst>
                                          <p:attrName>style.visibility</p:attrName>
                                        </p:attrNameLst>
                                      </p:cBhvr>
                                      <p:to>
                                        <p:strVal val="visible"/>
                                      </p:to>
                                    </p:set>
                                    <p:animEffect filter="fade" transition="in">
                                      <p:cBhvr>
                                        <p:cTn dur="1000"/>
                                        <p:tgtEl>
                                          <p:spTgt spid="70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06"/>
                                        </p:tgtEl>
                                        <p:attrNameLst>
                                          <p:attrName>style.visibility</p:attrName>
                                        </p:attrNameLst>
                                      </p:cBhvr>
                                      <p:to>
                                        <p:strVal val="visible"/>
                                      </p:to>
                                    </p:set>
                                    <p:animEffect filter="fade" transition="in">
                                      <p:cBhvr>
                                        <p:cTn dur="1000"/>
                                        <p:tgtEl>
                                          <p:spTgt spid="706"/>
                                        </p:tgtEl>
                                      </p:cBhvr>
                                    </p:animEffect>
                                  </p:childTnLst>
                                </p:cTn>
                              </p:par>
                              <p:par>
                                <p:cTn fill="hold" nodeType="withEffect" presetClass="entr" presetID="10" presetSubtype="0">
                                  <p:stCondLst>
                                    <p:cond delay="0"/>
                                  </p:stCondLst>
                                  <p:childTnLst>
                                    <p:set>
                                      <p:cBhvr>
                                        <p:cTn dur="1" fill="hold">
                                          <p:stCondLst>
                                            <p:cond delay="0"/>
                                          </p:stCondLst>
                                        </p:cTn>
                                        <p:tgtEl>
                                          <p:spTgt spid="707"/>
                                        </p:tgtEl>
                                        <p:attrNameLst>
                                          <p:attrName>style.visibility</p:attrName>
                                        </p:attrNameLst>
                                      </p:cBhvr>
                                      <p:to>
                                        <p:strVal val="visible"/>
                                      </p:to>
                                    </p:set>
                                    <p:animEffect filter="fade" transition="in">
                                      <p:cBhvr>
                                        <p:cTn dur="1000"/>
                                        <p:tgtEl>
                                          <p:spTgt spid="707"/>
                                        </p:tgtEl>
                                      </p:cBhvr>
                                    </p:animEffect>
                                  </p:childTnLst>
                                </p:cTn>
                              </p:par>
                              <p:par>
                                <p:cTn fill="hold" nodeType="withEffect" presetClass="entr" presetID="10" presetSubtype="0">
                                  <p:stCondLst>
                                    <p:cond delay="0"/>
                                  </p:stCondLst>
                                  <p:childTnLst>
                                    <p:set>
                                      <p:cBhvr>
                                        <p:cTn dur="1" fill="hold">
                                          <p:stCondLst>
                                            <p:cond delay="0"/>
                                          </p:stCondLst>
                                        </p:cTn>
                                        <p:tgtEl>
                                          <p:spTgt spid="708"/>
                                        </p:tgtEl>
                                        <p:attrNameLst>
                                          <p:attrName>style.visibility</p:attrName>
                                        </p:attrNameLst>
                                      </p:cBhvr>
                                      <p:to>
                                        <p:strVal val="visible"/>
                                      </p:to>
                                    </p:set>
                                    <p:animEffect filter="fade" transition="in">
                                      <p:cBhvr>
                                        <p:cTn dur="1000"/>
                                        <p:tgtEl>
                                          <p:spTgt spid="70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11"/>
                                        </p:tgtEl>
                                        <p:attrNameLst>
                                          <p:attrName>style.visibility</p:attrName>
                                        </p:attrNameLst>
                                      </p:cBhvr>
                                      <p:to>
                                        <p:strVal val="visible"/>
                                      </p:to>
                                    </p:set>
                                    <p:animEffect filter="fade" transition="in">
                                      <p:cBhvr>
                                        <p:cTn dur="1000"/>
                                        <p:tgtEl>
                                          <p:spTgt spid="711"/>
                                        </p:tgtEl>
                                      </p:cBhvr>
                                    </p:animEffect>
                                  </p:childTnLst>
                                </p:cTn>
                              </p:par>
                              <p:par>
                                <p:cTn fill="hold" nodeType="withEffect" presetClass="entr" presetID="10" presetSubtype="0">
                                  <p:stCondLst>
                                    <p:cond delay="0"/>
                                  </p:stCondLst>
                                  <p:childTnLst>
                                    <p:set>
                                      <p:cBhvr>
                                        <p:cTn dur="1" fill="hold">
                                          <p:stCondLst>
                                            <p:cond delay="0"/>
                                          </p:stCondLst>
                                        </p:cTn>
                                        <p:tgtEl>
                                          <p:spTgt spid="714"/>
                                        </p:tgtEl>
                                        <p:attrNameLst>
                                          <p:attrName>style.visibility</p:attrName>
                                        </p:attrNameLst>
                                      </p:cBhvr>
                                      <p:to>
                                        <p:strVal val="visible"/>
                                      </p:to>
                                    </p:set>
                                    <p:animEffect filter="fade" transition="in">
                                      <p:cBhvr>
                                        <p:cTn dur="1000"/>
                                        <p:tgtEl>
                                          <p:spTgt spid="714"/>
                                        </p:tgtEl>
                                      </p:cBhvr>
                                    </p:animEffect>
                                  </p:childTnLst>
                                </p:cTn>
                              </p:par>
                              <p:par>
                                <p:cTn fill="hold" nodeType="withEffect" presetClass="entr" presetID="10" presetSubtype="0">
                                  <p:stCondLst>
                                    <p:cond delay="0"/>
                                  </p:stCondLst>
                                  <p:childTnLst>
                                    <p:set>
                                      <p:cBhvr>
                                        <p:cTn dur="1" fill="hold">
                                          <p:stCondLst>
                                            <p:cond delay="0"/>
                                          </p:stCondLst>
                                        </p:cTn>
                                        <p:tgtEl>
                                          <p:spTgt spid="716"/>
                                        </p:tgtEl>
                                        <p:attrNameLst>
                                          <p:attrName>style.visibility</p:attrName>
                                        </p:attrNameLst>
                                      </p:cBhvr>
                                      <p:to>
                                        <p:strVal val="visible"/>
                                      </p:to>
                                    </p:set>
                                    <p:animEffect filter="fade" transition="in">
                                      <p:cBhvr>
                                        <p:cTn dur="1000"/>
                                        <p:tgtEl>
                                          <p:spTgt spid="71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15"/>
                                        </p:tgtEl>
                                        <p:attrNameLst>
                                          <p:attrName>style.visibility</p:attrName>
                                        </p:attrNameLst>
                                      </p:cBhvr>
                                      <p:to>
                                        <p:strVal val="visible"/>
                                      </p:to>
                                    </p:set>
                                    <p:animEffect filter="fade" transition="in">
                                      <p:cBhvr>
                                        <p:cTn dur="1000"/>
                                        <p:tgtEl>
                                          <p:spTgt spid="715"/>
                                        </p:tgtEl>
                                      </p:cBhvr>
                                    </p:animEffect>
                                  </p:childTnLst>
                                </p:cTn>
                              </p:par>
                              <p:par>
                                <p:cTn fill="hold" nodeType="withEffect" presetClass="entr" presetID="10" presetSubtype="0">
                                  <p:stCondLst>
                                    <p:cond delay="0"/>
                                  </p:stCondLst>
                                  <p:childTnLst>
                                    <p:set>
                                      <p:cBhvr>
                                        <p:cTn dur="1" fill="hold">
                                          <p:stCondLst>
                                            <p:cond delay="0"/>
                                          </p:stCondLst>
                                        </p:cTn>
                                        <p:tgtEl>
                                          <p:spTgt spid="717"/>
                                        </p:tgtEl>
                                        <p:attrNameLst>
                                          <p:attrName>style.visibility</p:attrName>
                                        </p:attrNameLst>
                                      </p:cBhvr>
                                      <p:to>
                                        <p:strVal val="visible"/>
                                      </p:to>
                                    </p:set>
                                    <p:animEffect filter="fade" transition="in">
                                      <p:cBhvr>
                                        <p:cTn dur="1000"/>
                                        <p:tgtEl>
                                          <p:spTgt spid="717"/>
                                        </p:tgtEl>
                                      </p:cBhvr>
                                    </p:animEffect>
                                  </p:childTnLst>
                                </p:cTn>
                              </p:par>
                              <p:par>
                                <p:cTn fill="hold" nodeType="withEffect" presetClass="entr" presetID="10" presetSubtype="0">
                                  <p:stCondLst>
                                    <p:cond delay="0"/>
                                  </p:stCondLst>
                                  <p:childTnLst>
                                    <p:set>
                                      <p:cBhvr>
                                        <p:cTn dur="1" fill="hold">
                                          <p:stCondLst>
                                            <p:cond delay="0"/>
                                          </p:stCondLst>
                                        </p:cTn>
                                        <p:tgtEl>
                                          <p:spTgt spid="709"/>
                                        </p:tgtEl>
                                        <p:attrNameLst>
                                          <p:attrName>style.visibility</p:attrName>
                                        </p:attrNameLst>
                                      </p:cBhvr>
                                      <p:to>
                                        <p:strVal val="visible"/>
                                      </p:to>
                                    </p:set>
                                    <p:animEffect filter="fade" transition="in">
                                      <p:cBhvr>
                                        <p:cTn dur="1000"/>
                                        <p:tgtEl>
                                          <p:spTgt spid="709"/>
                                        </p:tgtEl>
                                      </p:cBhvr>
                                    </p:animEffect>
                                  </p:childTnLst>
                                </p:cTn>
                              </p:par>
                              <p:par>
                                <p:cTn fill="hold" nodeType="withEffect" presetClass="entr" presetID="10" presetSubtype="0">
                                  <p:stCondLst>
                                    <p:cond delay="0"/>
                                  </p:stCondLst>
                                  <p:childTnLst>
                                    <p:set>
                                      <p:cBhvr>
                                        <p:cTn dur="1" fill="hold">
                                          <p:stCondLst>
                                            <p:cond delay="0"/>
                                          </p:stCondLst>
                                        </p:cTn>
                                        <p:tgtEl>
                                          <p:spTgt spid="710"/>
                                        </p:tgtEl>
                                        <p:attrNameLst>
                                          <p:attrName>style.visibility</p:attrName>
                                        </p:attrNameLst>
                                      </p:cBhvr>
                                      <p:to>
                                        <p:strVal val="visible"/>
                                      </p:to>
                                    </p:set>
                                    <p:animEffect filter="fade" transition="in">
                                      <p:cBhvr>
                                        <p:cTn dur="1000"/>
                                        <p:tgtEl>
                                          <p:spTgt spid="710"/>
                                        </p:tgtEl>
                                      </p:cBhvr>
                                    </p:animEffect>
                                  </p:childTnLst>
                                </p:cTn>
                              </p:par>
                              <p:par>
                                <p:cTn fill="hold" nodeType="withEffect" presetClass="entr" presetID="10" presetSubtype="0">
                                  <p:stCondLst>
                                    <p:cond delay="0"/>
                                  </p:stCondLst>
                                  <p:childTnLst>
                                    <p:set>
                                      <p:cBhvr>
                                        <p:cTn dur="1" fill="hold">
                                          <p:stCondLst>
                                            <p:cond delay="0"/>
                                          </p:stCondLst>
                                        </p:cTn>
                                        <p:tgtEl>
                                          <p:spTgt spid="712"/>
                                        </p:tgtEl>
                                        <p:attrNameLst>
                                          <p:attrName>style.visibility</p:attrName>
                                        </p:attrNameLst>
                                      </p:cBhvr>
                                      <p:to>
                                        <p:strVal val="visible"/>
                                      </p:to>
                                    </p:set>
                                    <p:animEffect filter="fade" transition="in">
                                      <p:cBhvr>
                                        <p:cTn dur="1000"/>
                                        <p:tgtEl>
                                          <p:spTgt spid="712"/>
                                        </p:tgtEl>
                                      </p:cBhvr>
                                    </p:animEffect>
                                  </p:childTnLst>
                                </p:cTn>
                              </p:par>
                              <p:par>
                                <p:cTn fill="hold" nodeType="withEffect" presetClass="entr" presetID="10" presetSubtype="0">
                                  <p:stCondLst>
                                    <p:cond delay="0"/>
                                  </p:stCondLst>
                                  <p:childTnLst>
                                    <p:set>
                                      <p:cBhvr>
                                        <p:cTn dur="1" fill="hold">
                                          <p:stCondLst>
                                            <p:cond delay="0"/>
                                          </p:stCondLst>
                                        </p:cTn>
                                        <p:tgtEl>
                                          <p:spTgt spid="713"/>
                                        </p:tgtEl>
                                        <p:attrNameLst>
                                          <p:attrName>style.visibility</p:attrName>
                                        </p:attrNameLst>
                                      </p:cBhvr>
                                      <p:to>
                                        <p:strVal val="visible"/>
                                      </p:to>
                                    </p:set>
                                    <p:animEffect filter="fade" transition="in">
                                      <p:cBhvr>
                                        <p:cTn dur="1000"/>
                                        <p:tgtEl>
                                          <p:spTgt spid="71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18"/>
                                        </p:tgtEl>
                                        <p:attrNameLst>
                                          <p:attrName>style.visibility</p:attrName>
                                        </p:attrNameLst>
                                      </p:cBhvr>
                                      <p:to>
                                        <p:strVal val="visible"/>
                                      </p:to>
                                    </p:set>
                                    <p:animEffect filter="fade" transition="in">
                                      <p:cBhvr>
                                        <p:cTn dur="1000"/>
                                        <p:tgtEl>
                                          <p:spTgt spid="71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2" name="Shape 722"/>
        <p:cNvGrpSpPr/>
        <p:nvPr/>
      </p:nvGrpSpPr>
      <p:grpSpPr>
        <a:xfrm>
          <a:off x="0" y="0"/>
          <a:ext cx="0" cy="0"/>
          <a:chOff x="0" y="0"/>
          <a:chExt cx="0" cy="0"/>
        </a:xfrm>
      </p:grpSpPr>
      <p:sp>
        <p:nvSpPr>
          <p:cNvPr id="723" name="Shape 723"/>
          <p:cNvSpPr txBox="1"/>
          <p:nvPr>
            <p:ph type="title"/>
          </p:nvPr>
        </p:nvSpPr>
        <p:spPr>
          <a:xfrm>
            <a:off x="311700" y="140225"/>
            <a:ext cx="8520600" cy="572700"/>
          </a:xfrm>
          <a:prstGeom prst="rect">
            <a:avLst/>
          </a:prstGeom>
        </p:spPr>
        <p:txBody>
          <a:bodyPr anchorCtr="0" anchor="t" bIns="91425" lIns="91425" rIns="91425" tIns="91425">
            <a:noAutofit/>
          </a:bodyPr>
          <a:lstStyle/>
          <a:p>
            <a:pPr lvl="0" rtl="0">
              <a:spcBef>
                <a:spcPts val="0"/>
              </a:spcBef>
              <a:buNone/>
            </a:pPr>
            <a:r>
              <a:rPr lang="en"/>
              <a:t>Polite contracts call </a:t>
            </a:r>
            <a:r>
              <a:rPr lang="en">
                <a:latin typeface="Courier New"/>
                <a:ea typeface="Courier New"/>
                <a:cs typeface="Courier New"/>
                <a:sym typeface="Courier New"/>
              </a:rPr>
              <a:t>throw</a:t>
            </a:r>
            <a:r>
              <a:rPr lang="en"/>
              <a:t> on errors</a:t>
            </a:r>
          </a:p>
        </p:txBody>
      </p:sp>
      <p:sp>
        <p:nvSpPr>
          <p:cNvPr id="724" name="Shape 724"/>
          <p:cNvSpPr txBox="1"/>
          <p:nvPr/>
        </p:nvSpPr>
        <p:spPr>
          <a:xfrm>
            <a:off x="482475" y="597450"/>
            <a:ext cx="7774500" cy="4588200"/>
          </a:xfrm>
          <a:prstGeom prst="rect">
            <a:avLst/>
          </a:prstGeom>
          <a:noFill/>
          <a:ln>
            <a:noFill/>
          </a:ln>
        </p:spPr>
        <p:txBody>
          <a:bodyPr anchorCtr="0" anchor="ctr" bIns="91425" lIns="91425" rIns="91425" tIns="91425">
            <a:noAutofit/>
          </a:bodyPr>
          <a:lstStyle/>
          <a:p>
            <a:pPr lvl="0">
              <a:spcBef>
                <a:spcPts val="0"/>
              </a:spcBef>
              <a:buNone/>
            </a:pPr>
            <a:r>
              <a:rPr lang="en" sz="1800">
                <a:latin typeface="Consolas"/>
                <a:ea typeface="Consolas"/>
                <a:cs typeface="Consolas"/>
                <a:sym typeface="Consolas"/>
              </a:rPr>
              <a:t>uint8 numCandidates;</a:t>
            </a:r>
          </a:p>
          <a:p>
            <a:pPr lvl="0">
              <a:spcBef>
                <a:spcPts val="0"/>
              </a:spcBef>
              <a:buNone/>
            </a:pPr>
            <a:r>
              <a:rPr lang="en" sz="1800">
                <a:latin typeface="Consolas"/>
                <a:ea typeface="Consolas"/>
                <a:cs typeface="Consolas"/>
                <a:sym typeface="Consolas"/>
              </a:rPr>
              <a:t>uint32 votingFee;</a:t>
            </a:r>
          </a:p>
          <a:p>
            <a:pPr lvl="0">
              <a:spcBef>
                <a:spcPts val="0"/>
              </a:spcBef>
              <a:buNone/>
            </a:pPr>
            <a:r>
              <a:rPr lang="en" sz="1800">
                <a:latin typeface="Consolas"/>
                <a:ea typeface="Consolas"/>
                <a:cs typeface="Consolas"/>
                <a:sym typeface="Consolas"/>
              </a:rPr>
              <a:t>mapping(address =&gt; bool) hasVoted;</a:t>
            </a:r>
          </a:p>
          <a:p>
            <a:pPr lvl="0">
              <a:spcBef>
                <a:spcPts val="0"/>
              </a:spcBef>
              <a:buNone/>
            </a:pPr>
            <a:r>
              <a:rPr lang="en" sz="1800">
                <a:latin typeface="Consolas"/>
                <a:ea typeface="Consolas"/>
                <a:cs typeface="Consolas"/>
                <a:sym typeface="Consolas"/>
              </a:rPr>
              <a:t>mapping(uint8 =&gt; uint32) numVotes;</a:t>
            </a:r>
          </a:p>
          <a:p>
            <a:pPr lvl="0">
              <a:spcBef>
                <a:spcPts val="0"/>
              </a:spcBef>
              <a:buNone/>
            </a:pPr>
            <a:r>
              <a:t/>
            </a:r>
            <a:endParaRPr sz="1800">
              <a:latin typeface="Consolas"/>
              <a:ea typeface="Consolas"/>
              <a:cs typeface="Consolas"/>
              <a:sym typeface="Consolas"/>
            </a:endParaRPr>
          </a:p>
          <a:p>
            <a:pPr lvl="0">
              <a:spcBef>
                <a:spcPts val="0"/>
              </a:spcBef>
              <a:buNone/>
            </a:pPr>
            <a:r>
              <a:rPr lang="en" sz="1800">
                <a:latin typeface="Consolas"/>
                <a:ea typeface="Consolas"/>
                <a:cs typeface="Consolas"/>
                <a:sym typeface="Consolas"/>
              </a:rPr>
              <a:t>/// Cast a vote for a designated candidate</a:t>
            </a:r>
          </a:p>
          <a:p>
            <a:pPr lvl="0">
              <a:spcBef>
                <a:spcPts val="0"/>
              </a:spcBef>
              <a:buNone/>
            </a:pPr>
            <a:r>
              <a:rPr lang="en" sz="1800">
                <a:latin typeface="Consolas"/>
                <a:ea typeface="Consolas"/>
                <a:cs typeface="Consolas"/>
                <a:sym typeface="Consolas"/>
              </a:rPr>
              <a:t>function castVote(uint8 candidate) {</a:t>
            </a:r>
          </a:p>
          <a:p>
            <a:pPr lvl="0">
              <a:spcBef>
                <a:spcPts val="0"/>
              </a:spcBef>
              <a:buNone/>
            </a:pPr>
            <a:r>
              <a:rPr lang="en" sz="1800">
                <a:latin typeface="Consolas"/>
                <a:ea typeface="Consolas"/>
                <a:cs typeface="Consolas"/>
                <a:sym typeface="Consolas"/>
              </a:rPr>
              <a:t>	if (msg.value &lt; votingFee)</a:t>
            </a:r>
          </a:p>
          <a:p>
            <a:pPr lvl="0">
              <a:spcBef>
                <a:spcPts val="0"/>
              </a:spcBef>
              <a:buNone/>
            </a:pPr>
            <a:r>
              <a:rPr lang="en" sz="1800">
                <a:latin typeface="Consolas"/>
                <a:ea typeface="Consolas"/>
                <a:cs typeface="Consolas"/>
                <a:sym typeface="Consolas"/>
              </a:rPr>
              <a:t>		return;</a:t>
            </a:r>
          </a:p>
          <a:p>
            <a:pPr lvl="0">
              <a:spcBef>
                <a:spcPts val="0"/>
              </a:spcBef>
              <a:buNone/>
            </a:pPr>
            <a:r>
              <a:rPr lang="en" sz="1800">
                <a:latin typeface="Consolas"/>
                <a:ea typeface="Consolas"/>
                <a:cs typeface="Consolas"/>
                <a:sym typeface="Consolas"/>
              </a:rPr>
              <a:t>	if (hasVoted[msg.sender])</a:t>
            </a:r>
          </a:p>
          <a:p>
            <a:pPr lvl="0">
              <a:spcBef>
                <a:spcPts val="0"/>
              </a:spcBef>
              <a:buNone/>
            </a:pPr>
            <a:r>
              <a:rPr lang="en" sz="1800">
                <a:latin typeface="Consolas"/>
                <a:ea typeface="Consolas"/>
                <a:cs typeface="Consolas"/>
                <a:sym typeface="Consolas"/>
              </a:rPr>
              <a:t>		throw;</a:t>
            </a:r>
          </a:p>
          <a:p>
            <a:pPr lvl="0">
              <a:spcBef>
                <a:spcPts val="0"/>
              </a:spcBef>
              <a:buNone/>
            </a:pPr>
            <a:r>
              <a:t/>
            </a:r>
            <a:endParaRPr sz="1800">
              <a:latin typeface="Consolas"/>
              <a:ea typeface="Consolas"/>
              <a:cs typeface="Consolas"/>
              <a:sym typeface="Consolas"/>
            </a:endParaRPr>
          </a:p>
          <a:p>
            <a:pPr lvl="0">
              <a:spcBef>
                <a:spcPts val="0"/>
              </a:spcBef>
              <a:buNone/>
            </a:pPr>
            <a:r>
              <a:rPr lang="en" sz="1800">
                <a:latin typeface="Consolas"/>
                <a:ea typeface="Consolas"/>
                <a:cs typeface="Consolas"/>
                <a:sym typeface="Consolas"/>
              </a:rPr>
              <a:t>	hasVoted[msg.sender] = true;</a:t>
            </a:r>
          </a:p>
          <a:p>
            <a:pPr lvl="0">
              <a:spcBef>
                <a:spcPts val="0"/>
              </a:spcBef>
              <a:buNone/>
            </a:pPr>
            <a:r>
              <a:rPr lang="en" sz="1800">
                <a:latin typeface="Consolas"/>
                <a:ea typeface="Consolas"/>
                <a:cs typeface="Consolas"/>
                <a:sym typeface="Consolas"/>
              </a:rPr>
              <a:t>	numVotes[candidate] += 1;</a:t>
            </a:r>
          </a:p>
          <a:p>
            <a:pPr lvl="0" rtl="0">
              <a:spcBef>
                <a:spcPts val="0"/>
              </a:spcBef>
              <a:buNone/>
            </a:pPr>
            <a:r>
              <a:rPr lang="en" sz="1800">
                <a:latin typeface="Consolas"/>
                <a:ea typeface="Consolas"/>
                <a:cs typeface="Consolas"/>
                <a:sym typeface="Consolas"/>
              </a:rPr>
              <a:t>}</a:t>
            </a:r>
          </a:p>
        </p:txBody>
      </p:sp>
      <p:sp>
        <p:nvSpPr>
          <p:cNvPr id="725" name="Shape 725"/>
          <p:cNvSpPr/>
          <p:nvPr/>
        </p:nvSpPr>
        <p:spPr>
          <a:xfrm>
            <a:off x="5698800" y="3355850"/>
            <a:ext cx="3222600" cy="801000"/>
          </a:xfrm>
          <a:prstGeom prst="roundRect">
            <a:avLst>
              <a:gd fmla="val 16667" name="adj"/>
            </a:avLst>
          </a:prstGeom>
          <a:solidFill>
            <a:srgbClr val="B6D7A8"/>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a:t>Throw ensures </a:t>
            </a:r>
            <a:r>
              <a:rPr lang="en"/>
              <a:t>n</a:t>
            </a:r>
            <a:r>
              <a:rPr lang="en"/>
              <a:t>o effects persisted except gas consumption</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25"/>
                                        </p:tgtEl>
                                        <p:attrNameLst>
                                          <p:attrName>style.visibility</p:attrName>
                                        </p:attrNameLst>
                                      </p:cBhvr>
                                      <p:to>
                                        <p:strVal val="visible"/>
                                      </p:to>
                                    </p:set>
                                    <p:animEffect filter="fade" transition="in">
                                      <p:cBhvr>
                                        <p:cTn dur="1000"/>
                                        <p:tgtEl>
                                          <p:spTgt spid="72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9" name="Shape 729"/>
        <p:cNvGrpSpPr/>
        <p:nvPr/>
      </p:nvGrpSpPr>
      <p:grpSpPr>
        <a:xfrm>
          <a:off x="0" y="0"/>
          <a:ext cx="0" cy="0"/>
          <a:chOff x="0" y="0"/>
          <a:chExt cx="0" cy="0"/>
        </a:xfrm>
      </p:grpSpPr>
      <p:sp>
        <p:nvSpPr>
          <p:cNvPr id="730" name="Shape 730"/>
          <p:cNvSpPr txBox="1"/>
          <p:nvPr>
            <p:ph type="title"/>
          </p:nvPr>
        </p:nvSpPr>
        <p:spPr>
          <a:xfrm>
            <a:off x="311700" y="140225"/>
            <a:ext cx="8520600" cy="572700"/>
          </a:xfrm>
          <a:prstGeom prst="rect">
            <a:avLst/>
          </a:prstGeom>
        </p:spPr>
        <p:txBody>
          <a:bodyPr anchorCtr="0" anchor="t" bIns="91425" lIns="91425" rIns="91425" tIns="91425">
            <a:noAutofit/>
          </a:bodyPr>
          <a:lstStyle/>
          <a:p>
            <a:pPr lvl="0" rtl="0">
              <a:spcBef>
                <a:spcPts val="0"/>
              </a:spcBef>
              <a:buNone/>
            </a:pPr>
            <a:r>
              <a:rPr lang="en"/>
              <a:t>Modifiers ease repetitive safety checks</a:t>
            </a:r>
          </a:p>
        </p:txBody>
      </p:sp>
      <p:sp>
        <p:nvSpPr>
          <p:cNvPr id="731" name="Shape 731"/>
          <p:cNvSpPr txBox="1"/>
          <p:nvPr/>
        </p:nvSpPr>
        <p:spPr>
          <a:xfrm>
            <a:off x="528000" y="615650"/>
            <a:ext cx="7774500" cy="4588200"/>
          </a:xfrm>
          <a:prstGeom prst="rect">
            <a:avLst/>
          </a:prstGeom>
          <a:noFill/>
          <a:ln>
            <a:noFill/>
          </a:ln>
        </p:spPr>
        <p:txBody>
          <a:bodyPr anchorCtr="0" anchor="ctr" bIns="91425" lIns="91425" rIns="91425" tIns="91425">
            <a:noAutofit/>
          </a:bodyPr>
          <a:lstStyle/>
          <a:p>
            <a:pPr lvl="0">
              <a:spcBef>
                <a:spcPts val="0"/>
              </a:spcBef>
              <a:buNone/>
            </a:pPr>
            <a:r>
              <a:rPr lang="en" sz="1800">
                <a:latin typeface="Consolas"/>
                <a:ea typeface="Consolas"/>
                <a:cs typeface="Consolas"/>
                <a:sym typeface="Consolas"/>
              </a:rPr>
              <a:t>address public owner;</a:t>
            </a:r>
          </a:p>
          <a:p>
            <a:pPr lvl="0">
              <a:spcBef>
                <a:spcPts val="0"/>
              </a:spcBef>
              <a:buNone/>
            </a:pPr>
            <a:r>
              <a:rPr lang="en" sz="1800">
                <a:solidFill>
                  <a:schemeClr val="dk1"/>
                </a:solidFill>
                <a:latin typeface="Consolas"/>
                <a:ea typeface="Consolas"/>
                <a:cs typeface="Consolas"/>
                <a:sym typeface="Consolas"/>
              </a:rPr>
              <a:t>uint public electionEnd;</a:t>
            </a:r>
          </a:p>
          <a:p>
            <a:pPr lvl="0">
              <a:spcBef>
                <a:spcPts val="0"/>
              </a:spcBef>
              <a:buNone/>
            </a:pPr>
            <a:r>
              <a:t/>
            </a:r>
            <a:endParaRPr sz="1800">
              <a:latin typeface="Consolas"/>
              <a:ea typeface="Consolas"/>
              <a:cs typeface="Consolas"/>
              <a:sym typeface="Consolas"/>
            </a:endParaRPr>
          </a:p>
          <a:p>
            <a:pPr lvl="0">
              <a:spcBef>
                <a:spcPts val="0"/>
              </a:spcBef>
              <a:buNone/>
            </a:pPr>
            <a:r>
              <a:rPr lang="en" sz="1800">
                <a:latin typeface="Consolas"/>
                <a:ea typeface="Consolas"/>
                <a:cs typeface="Consolas"/>
                <a:sym typeface="Consolas"/>
              </a:rPr>
              <a:t>modifier onlyBy(address _account){</a:t>
            </a:r>
          </a:p>
          <a:p>
            <a:pPr indent="457200" lvl="0">
              <a:spcBef>
                <a:spcPts val="0"/>
              </a:spcBef>
              <a:buNone/>
            </a:pPr>
            <a:r>
              <a:rPr lang="en" sz="1800">
                <a:latin typeface="Consolas"/>
                <a:ea typeface="Consolas"/>
                <a:cs typeface="Consolas"/>
                <a:sym typeface="Consolas"/>
              </a:rPr>
              <a:t>require(msg.sender == _account);</a:t>
            </a:r>
          </a:p>
          <a:p>
            <a:pPr indent="457200" lvl="0">
              <a:spcBef>
                <a:spcPts val="0"/>
              </a:spcBef>
              <a:buNone/>
            </a:pPr>
            <a:r>
              <a:rPr lang="en" sz="1800">
                <a:latin typeface="Consolas"/>
                <a:ea typeface="Consolas"/>
                <a:cs typeface="Consolas"/>
                <a:sym typeface="Consolas"/>
              </a:rPr>
              <a:t>_;</a:t>
            </a:r>
          </a:p>
          <a:p>
            <a:pPr lvl="0">
              <a:spcBef>
                <a:spcPts val="0"/>
              </a:spcBef>
              <a:buNone/>
            </a:pPr>
            <a:r>
              <a:rPr lang="en" sz="1800">
                <a:latin typeface="Consolas"/>
                <a:ea typeface="Consolas"/>
                <a:cs typeface="Consolas"/>
                <a:sym typeface="Consolas"/>
              </a:rPr>
              <a:t>}</a:t>
            </a:r>
          </a:p>
          <a:p>
            <a:pPr lvl="0">
              <a:spcBef>
                <a:spcPts val="0"/>
              </a:spcBef>
              <a:buNone/>
            </a:pPr>
            <a:r>
              <a:t/>
            </a:r>
            <a:endParaRPr sz="1800">
              <a:latin typeface="Consolas"/>
              <a:ea typeface="Consolas"/>
              <a:cs typeface="Consolas"/>
              <a:sym typeface="Consolas"/>
            </a:endParaRPr>
          </a:p>
          <a:p>
            <a:pPr lvl="0">
              <a:spcBef>
                <a:spcPts val="0"/>
              </a:spcBef>
              <a:buNone/>
            </a:pPr>
            <a:r>
              <a:rPr lang="en" sz="1800">
                <a:latin typeface="Consolas"/>
                <a:ea typeface="Consolas"/>
                <a:cs typeface="Consolas"/>
                <a:sym typeface="Consolas"/>
              </a:rPr>
              <a:t>modifier onlyAfter(uint _block) {</a:t>
            </a:r>
          </a:p>
          <a:p>
            <a:pPr indent="457200" lvl="0">
              <a:spcBef>
                <a:spcPts val="0"/>
              </a:spcBef>
              <a:buNone/>
            </a:pPr>
            <a:r>
              <a:rPr lang="en" sz="1800">
                <a:latin typeface="Consolas"/>
                <a:ea typeface="Consolas"/>
                <a:cs typeface="Consolas"/>
                <a:sym typeface="Consolas"/>
              </a:rPr>
              <a:t>require(block.blocknumber &gt;= _block);</a:t>
            </a:r>
          </a:p>
          <a:p>
            <a:pPr indent="457200" lvl="0">
              <a:spcBef>
                <a:spcPts val="0"/>
              </a:spcBef>
              <a:buNone/>
            </a:pPr>
            <a:r>
              <a:rPr lang="en" sz="1800">
                <a:latin typeface="Consolas"/>
                <a:ea typeface="Consolas"/>
                <a:cs typeface="Consolas"/>
                <a:sym typeface="Consolas"/>
              </a:rPr>
              <a:t>_;</a:t>
            </a:r>
          </a:p>
          <a:p>
            <a:pPr lvl="0">
              <a:spcBef>
                <a:spcPts val="0"/>
              </a:spcBef>
              <a:buNone/>
            </a:pPr>
            <a:r>
              <a:rPr lang="en" sz="1800">
                <a:latin typeface="Consolas"/>
                <a:ea typeface="Consolas"/>
                <a:cs typeface="Consolas"/>
                <a:sym typeface="Consolas"/>
              </a:rPr>
              <a:t>}</a:t>
            </a:r>
          </a:p>
          <a:p>
            <a:pPr lvl="0">
              <a:spcBef>
                <a:spcPts val="0"/>
              </a:spcBef>
              <a:buNone/>
            </a:pPr>
            <a:r>
              <a:t/>
            </a:r>
            <a:endParaRPr sz="1800">
              <a:latin typeface="Consolas"/>
              <a:ea typeface="Consolas"/>
              <a:cs typeface="Consolas"/>
              <a:sym typeface="Consolas"/>
            </a:endParaRPr>
          </a:p>
          <a:p>
            <a:pPr lvl="0">
              <a:spcBef>
                <a:spcPts val="0"/>
              </a:spcBef>
              <a:buNone/>
            </a:pPr>
            <a:r>
              <a:rPr lang="en" sz="1800">
                <a:latin typeface="Consolas"/>
                <a:ea typeface="Consolas"/>
                <a:cs typeface="Consolas"/>
                <a:sym typeface="Consolas"/>
              </a:rPr>
              <a:t>function endElection()</a:t>
            </a:r>
          </a:p>
          <a:p>
            <a:pPr lvl="0">
              <a:spcBef>
                <a:spcPts val="0"/>
              </a:spcBef>
              <a:buNone/>
            </a:pPr>
            <a:r>
              <a:rPr lang="en" sz="1800">
                <a:latin typeface="Consolas"/>
                <a:ea typeface="Consolas"/>
                <a:cs typeface="Consolas"/>
                <a:sym typeface="Consolas"/>
              </a:rPr>
              <a:t>	onlyBy(owner) onlyAfter(electionEnd){</a:t>
            </a:r>
          </a:p>
          <a:p>
            <a:pPr lvl="0" rtl="0">
              <a:spcBef>
                <a:spcPts val="0"/>
              </a:spcBef>
              <a:buNone/>
            </a:pPr>
            <a:r>
              <a:t/>
            </a:r>
            <a:endParaRPr sz="1800">
              <a:latin typeface="Courier New"/>
              <a:ea typeface="Courier New"/>
              <a:cs typeface="Courier New"/>
              <a:sym typeface="Courier New"/>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7" name="Shape 117"/>
        <p:cNvGrpSpPr/>
        <p:nvPr/>
      </p:nvGrpSpPr>
      <p:grpSpPr>
        <a:xfrm>
          <a:off x="0" y="0"/>
          <a:ext cx="0" cy="0"/>
          <a:chOff x="0" y="0"/>
          <a:chExt cx="0" cy="0"/>
        </a:xfrm>
      </p:grpSpPr>
      <p:sp>
        <p:nvSpPr>
          <p:cNvPr id="118" name="Shape 118"/>
          <p:cNvSpPr txBox="1"/>
          <p:nvPr>
            <p:ph type="title"/>
          </p:nvPr>
        </p:nvSpPr>
        <p:spPr>
          <a:xfrm>
            <a:off x="311700" y="216425"/>
            <a:ext cx="8832300" cy="572700"/>
          </a:xfrm>
          <a:prstGeom prst="rect">
            <a:avLst/>
          </a:prstGeom>
        </p:spPr>
        <p:txBody>
          <a:bodyPr anchorCtr="0" anchor="t" bIns="91425" lIns="91425" rIns="91425" tIns="91425">
            <a:noAutofit/>
          </a:bodyPr>
          <a:lstStyle/>
          <a:p>
            <a:pPr lvl="0" rtl="0">
              <a:spcBef>
                <a:spcPts val="0"/>
              </a:spcBef>
              <a:buNone/>
            </a:pPr>
            <a:r>
              <a:rPr lang="en"/>
              <a:t>A “dumb contract” example: pay for a hash pre-image</a:t>
            </a:r>
          </a:p>
        </p:txBody>
      </p:sp>
      <p:sp>
        <p:nvSpPr>
          <p:cNvPr id="119" name="Shape 119"/>
          <p:cNvSpPr/>
          <p:nvPr/>
        </p:nvSpPr>
        <p:spPr>
          <a:xfrm>
            <a:off x="1886400" y="1028700"/>
            <a:ext cx="5371200" cy="3796200"/>
          </a:xfrm>
          <a:prstGeom prst="verticalScroll">
            <a:avLst>
              <a:gd fmla="val 12500" name="adj"/>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rPr lang="en" sz="1800">
                <a:latin typeface="Cambria"/>
                <a:ea typeface="Cambria"/>
                <a:cs typeface="Cambria"/>
                <a:sym typeface="Cambria"/>
              </a:rPr>
              <a:t>Alice will reveal to Bob a value </a:t>
            </a:r>
            <a:r>
              <a:rPr i="1" lang="en" sz="1800">
                <a:latin typeface="Cambria"/>
                <a:ea typeface="Cambria"/>
                <a:cs typeface="Cambria"/>
                <a:sym typeface="Cambria"/>
              </a:rPr>
              <a:t>x</a:t>
            </a:r>
            <a:r>
              <a:rPr lang="en" sz="1800">
                <a:latin typeface="Cambria"/>
                <a:ea typeface="Cambria"/>
                <a:cs typeface="Cambria"/>
                <a:sym typeface="Cambria"/>
              </a:rPr>
              <a:t> such that SHA-256(</a:t>
            </a:r>
            <a:r>
              <a:rPr i="1" lang="en" sz="1800">
                <a:latin typeface="Cambria"/>
                <a:ea typeface="Cambria"/>
                <a:cs typeface="Cambria"/>
                <a:sym typeface="Cambria"/>
              </a:rPr>
              <a:t>x</a:t>
            </a:r>
            <a:r>
              <a:rPr lang="en" sz="1800">
                <a:latin typeface="Cambria"/>
                <a:ea typeface="Cambria"/>
                <a:cs typeface="Cambria"/>
                <a:sym typeface="Cambria"/>
              </a:rPr>
              <a:t>) = 0x2a...</a:t>
            </a:r>
          </a:p>
          <a:p>
            <a:pPr lvl="0">
              <a:spcBef>
                <a:spcPts val="0"/>
              </a:spcBef>
              <a:buNone/>
            </a:pPr>
            <a:r>
              <a:t/>
            </a:r>
            <a:endParaRPr sz="1800">
              <a:latin typeface="Cambria"/>
              <a:ea typeface="Cambria"/>
              <a:cs typeface="Cambria"/>
              <a:sym typeface="Cambria"/>
            </a:endParaRPr>
          </a:p>
          <a:p>
            <a:pPr lvl="0">
              <a:spcBef>
                <a:spcPts val="0"/>
              </a:spcBef>
              <a:buNone/>
            </a:pPr>
            <a:r>
              <a:rPr lang="en" sz="1800">
                <a:latin typeface="Cambria"/>
                <a:ea typeface="Cambria"/>
                <a:cs typeface="Cambria"/>
                <a:sym typeface="Cambria"/>
              </a:rPr>
              <a:t>In exchange, Bob will pay US$10.</a:t>
            </a:r>
          </a:p>
          <a:p>
            <a:pPr lvl="0">
              <a:spcBef>
                <a:spcPts val="0"/>
              </a:spcBef>
              <a:buNone/>
            </a:pPr>
            <a:r>
              <a:t/>
            </a:r>
            <a:endParaRPr sz="1800">
              <a:latin typeface="Cambria"/>
              <a:ea typeface="Cambria"/>
              <a:cs typeface="Cambria"/>
              <a:sym typeface="Cambria"/>
            </a:endParaRPr>
          </a:p>
          <a:p>
            <a:pPr lvl="0">
              <a:spcBef>
                <a:spcPts val="0"/>
              </a:spcBef>
              <a:buNone/>
            </a:pPr>
            <a:r>
              <a:rPr lang="en" sz="1800">
                <a:latin typeface="Cambria"/>
                <a:ea typeface="Cambria"/>
                <a:cs typeface="Cambria"/>
                <a:sym typeface="Cambria"/>
              </a:rPr>
              <a:t>If Alice does not reveal by July 1, 2017, then she will pay a penalty of US$1 per day that she is late, up to US$100.</a:t>
            </a:r>
          </a:p>
          <a:p>
            <a:pPr lvl="0">
              <a:spcBef>
                <a:spcPts val="0"/>
              </a:spcBef>
              <a:buNone/>
            </a:pPr>
            <a:r>
              <a:t/>
            </a:r>
            <a:endParaRPr sz="2400">
              <a:latin typeface="Cambria"/>
              <a:ea typeface="Cambria"/>
              <a:cs typeface="Cambria"/>
              <a:sym typeface="Cambria"/>
            </a:endParaRPr>
          </a:p>
          <a:p>
            <a:pPr lvl="0">
              <a:spcBef>
                <a:spcPts val="0"/>
              </a:spcBef>
              <a:buNone/>
            </a:pPr>
            <a:r>
              <a:rPr lang="en" sz="2400">
                <a:latin typeface="Cambria"/>
                <a:ea typeface="Cambria"/>
                <a:cs typeface="Cambria"/>
                <a:sym typeface="Cambria"/>
              </a:rPr>
              <a:t>Signed: </a:t>
            </a:r>
          </a:p>
        </p:txBody>
      </p:sp>
      <p:pic>
        <p:nvPicPr>
          <p:cNvPr id="120" name="Shape 120"/>
          <p:cNvPicPr preferRelativeResize="0"/>
          <p:nvPr/>
        </p:nvPicPr>
        <p:blipFill>
          <a:blip r:embed="rId3">
            <a:alphaModFix/>
          </a:blip>
          <a:stretch>
            <a:fillRect/>
          </a:stretch>
        </p:blipFill>
        <p:spPr>
          <a:xfrm>
            <a:off x="3504575" y="3973000"/>
            <a:ext cx="1333500" cy="609600"/>
          </a:xfrm>
          <a:prstGeom prst="rect">
            <a:avLst/>
          </a:prstGeom>
          <a:noFill/>
          <a:ln>
            <a:noFill/>
          </a:ln>
        </p:spPr>
      </p:pic>
      <p:pic>
        <p:nvPicPr>
          <p:cNvPr id="121" name="Shape 121"/>
          <p:cNvPicPr preferRelativeResize="0"/>
          <p:nvPr/>
        </p:nvPicPr>
        <p:blipFill>
          <a:blip r:embed="rId4">
            <a:alphaModFix/>
          </a:blip>
          <a:stretch>
            <a:fillRect/>
          </a:stretch>
        </p:blipFill>
        <p:spPr>
          <a:xfrm>
            <a:off x="5161425" y="3925375"/>
            <a:ext cx="1238250" cy="704850"/>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5" name="Shape 735"/>
        <p:cNvGrpSpPr/>
        <p:nvPr/>
      </p:nvGrpSpPr>
      <p:grpSpPr>
        <a:xfrm>
          <a:off x="0" y="0"/>
          <a:ext cx="0" cy="0"/>
          <a:chOff x="0" y="0"/>
          <a:chExt cx="0" cy="0"/>
        </a:xfrm>
      </p:grpSpPr>
      <p:sp>
        <p:nvSpPr>
          <p:cNvPr id="736" name="Shape 736"/>
          <p:cNvSpPr txBox="1"/>
          <p:nvPr>
            <p:ph type="title"/>
          </p:nvPr>
        </p:nvSpPr>
        <p:spPr>
          <a:xfrm>
            <a:off x="311700" y="216425"/>
            <a:ext cx="8520600" cy="572700"/>
          </a:xfrm>
          <a:prstGeom prst="rect">
            <a:avLst/>
          </a:prstGeom>
        </p:spPr>
        <p:txBody>
          <a:bodyPr anchorCtr="0" anchor="t" bIns="91425" lIns="91425" rIns="91425" tIns="91425">
            <a:noAutofit/>
          </a:bodyPr>
          <a:lstStyle/>
          <a:p>
            <a:pPr lvl="0" rtl="0">
              <a:spcBef>
                <a:spcPts val="0"/>
              </a:spcBef>
              <a:buNone/>
            </a:pPr>
            <a:r>
              <a:rPr lang="en"/>
              <a:t>Built-in support for calling other contracts</a:t>
            </a:r>
          </a:p>
        </p:txBody>
      </p:sp>
      <p:sp>
        <p:nvSpPr>
          <p:cNvPr id="737" name="Shape 737"/>
          <p:cNvSpPr txBox="1"/>
          <p:nvPr>
            <p:ph idx="1" type="body"/>
          </p:nvPr>
        </p:nvSpPr>
        <p:spPr>
          <a:xfrm>
            <a:off x="-1163075" y="5517800"/>
            <a:ext cx="8520600" cy="3416400"/>
          </a:xfrm>
          <a:prstGeom prst="rect">
            <a:avLst/>
          </a:prstGeom>
        </p:spPr>
        <p:txBody>
          <a:bodyPr anchorCtr="0" anchor="t" bIns="91425" lIns="91425" rIns="91425" tIns="91425">
            <a:noAutofit/>
          </a:bodyPr>
          <a:lstStyle/>
          <a:p>
            <a:pPr lvl="0" rtl="0">
              <a:spcBef>
                <a:spcPts val="0"/>
              </a:spcBef>
              <a:buNone/>
            </a:pPr>
            <a:r>
              <a:rPr lang="en"/>
              <a:t>- Contract member variables		if public, automatically defines a “getter”</a:t>
            </a:r>
          </a:p>
          <a:p>
            <a:pPr lvl="0" rtl="0">
              <a:spcBef>
                <a:spcPts val="0"/>
              </a:spcBef>
              <a:buNone/>
            </a:pPr>
            <a:r>
              <a:rPr lang="en"/>
              <a:t>- Modifiers   </a:t>
            </a:r>
            <a:r>
              <a:rPr lang="en" sz="1600">
                <a:latin typeface="Courier New"/>
                <a:ea typeface="Courier New"/>
                <a:cs typeface="Courier New"/>
                <a:sym typeface="Courier New"/>
              </a:rPr>
              <a:t>payable</a:t>
            </a:r>
            <a:r>
              <a:rPr lang="en" sz="1600"/>
              <a:t>, </a:t>
            </a:r>
            <a:r>
              <a:rPr lang="en" sz="1600">
                <a:latin typeface="Courier New"/>
                <a:ea typeface="Courier New"/>
                <a:cs typeface="Courier New"/>
                <a:sym typeface="Courier New"/>
              </a:rPr>
              <a:t>constant</a:t>
            </a:r>
            <a:r>
              <a:rPr lang="en" sz="1600"/>
              <a:t>, </a:t>
            </a:r>
            <a:r>
              <a:rPr lang="en" sz="1600">
                <a:latin typeface="Courier New"/>
                <a:ea typeface="Courier New"/>
                <a:cs typeface="Courier New"/>
                <a:sym typeface="Courier New"/>
              </a:rPr>
              <a:t>returns()</a:t>
            </a:r>
            <a:r>
              <a:rPr lang="en" sz="1600"/>
              <a:t>, also modifiers can be user defined</a:t>
            </a:r>
          </a:p>
          <a:p>
            <a:pPr lvl="0" rtl="0">
              <a:spcBef>
                <a:spcPts val="0"/>
              </a:spcBef>
              <a:buNone/>
            </a:pPr>
            <a:r>
              <a:rPr lang="en"/>
              <a:t>- Macros / Internal Functions	</a:t>
            </a:r>
            <a:r>
              <a:rPr lang="en" sz="1900"/>
              <a:t>	</a:t>
            </a:r>
            <a:r>
              <a:rPr lang="en" sz="1600">
                <a:latin typeface="Courier New"/>
                <a:ea typeface="Courier New"/>
                <a:cs typeface="Courier New"/>
                <a:sym typeface="Courier New"/>
              </a:rPr>
              <a:t>internal</a:t>
            </a:r>
            <a:r>
              <a:rPr lang="en" sz="1600"/>
              <a:t> modifier -&gt; does not require a “message”</a:t>
            </a:r>
          </a:p>
          <a:p>
            <a:pPr lvl="0" rtl="0">
              <a:spcBef>
                <a:spcPts val="0"/>
              </a:spcBef>
              <a:buNone/>
            </a:pPr>
            <a:r>
              <a:rPr lang="en"/>
              <a:t>- Type conversions			int(x),  uint256(x), bool(x)</a:t>
            </a:r>
          </a:p>
          <a:p>
            <a:pPr lvl="0" rtl="0">
              <a:spcBef>
                <a:spcPts val="0"/>
              </a:spcBef>
              <a:buNone/>
            </a:pPr>
            <a:r>
              <a:rPr lang="en"/>
              <a:t>- Structs, arrays, mappings, memory vs storage</a:t>
            </a:r>
          </a:p>
          <a:p>
            <a:pPr lvl="0" rtl="0">
              <a:spcBef>
                <a:spcPts val="0"/>
              </a:spcBef>
              <a:buNone/>
            </a:pPr>
            <a:r>
              <a:rPr lang="en"/>
              <a:t>	array:	</a:t>
            </a:r>
            <a:r>
              <a:rPr lang="en">
                <a:latin typeface="Courier New"/>
                <a:ea typeface="Courier New"/>
                <a:cs typeface="Courier New"/>
                <a:sym typeface="Courier New"/>
              </a:rPr>
              <a:t>int[2] x</a:t>
            </a:r>
            <a:r>
              <a:rPr lang="en"/>
              <a:t>;  hashmap   </a:t>
            </a:r>
            <a:r>
              <a:rPr lang="en" sz="2000">
                <a:latin typeface="Courier New"/>
                <a:ea typeface="Courier New"/>
                <a:cs typeface="Courier New"/>
                <a:sym typeface="Courier New"/>
              </a:rPr>
              <a:t>mapping ( int[2] =&gt; int )</a:t>
            </a:r>
            <a:r>
              <a:rPr lang="en" sz="2000"/>
              <a:t>; </a:t>
            </a:r>
          </a:p>
          <a:p>
            <a:pPr lvl="0" rtl="0">
              <a:spcBef>
                <a:spcPts val="0"/>
              </a:spcBef>
              <a:buNone/>
            </a:pPr>
            <a:r>
              <a:rPr lang="en" sz="2000"/>
              <a:t>- </a:t>
            </a:r>
            <a:r>
              <a:rPr lang="en"/>
              <a:t>Throwing exceptions				</a:t>
            </a:r>
            <a:r>
              <a:rPr lang="en" sz="1600">
                <a:latin typeface="Courier New"/>
                <a:ea typeface="Courier New"/>
                <a:cs typeface="Courier New"/>
                <a:sym typeface="Courier New"/>
              </a:rPr>
              <a:t>throw;   // exceptions contain no data</a:t>
            </a:r>
          </a:p>
          <a:p>
            <a:pPr lvl="0" rtl="0">
              <a:spcBef>
                <a:spcPts val="0"/>
              </a:spcBef>
              <a:buNone/>
            </a:pPr>
            <a:r>
              <a:rPr lang="en"/>
              <a:t>- Units   (currency:  “eth”, “wei”, etc.)	</a:t>
            </a:r>
            <a:r>
              <a:rPr lang="en" sz="1600"/>
              <a:t>	</a:t>
            </a:r>
            <a:r>
              <a:rPr lang="en" sz="1600">
                <a:latin typeface="Courier New"/>
                <a:ea typeface="Courier New"/>
                <a:cs typeface="Courier New"/>
                <a:sym typeface="Courier New"/>
              </a:rPr>
              <a:t>3 * (2 eth)</a:t>
            </a:r>
          </a:p>
        </p:txBody>
      </p:sp>
      <p:sp>
        <p:nvSpPr>
          <p:cNvPr id="738" name="Shape 738"/>
          <p:cNvSpPr txBox="1"/>
          <p:nvPr>
            <p:ph idx="1" type="body"/>
          </p:nvPr>
        </p:nvSpPr>
        <p:spPr>
          <a:xfrm>
            <a:off x="276250" y="1123950"/>
            <a:ext cx="8867700" cy="3725700"/>
          </a:xfrm>
          <a:prstGeom prst="rect">
            <a:avLst/>
          </a:prstGeom>
        </p:spPr>
        <p:txBody>
          <a:bodyPr anchorCtr="0" anchor="t" bIns="91425" lIns="91425" rIns="91425" tIns="91425">
            <a:noAutofit/>
          </a:bodyPr>
          <a:lstStyle/>
          <a:p>
            <a:pPr indent="-355600" lvl="0" marL="457200" rtl="0">
              <a:spcBef>
                <a:spcPts val="0"/>
              </a:spcBef>
              <a:buClr>
                <a:srgbClr val="000000"/>
              </a:buClr>
              <a:buSzPct val="100000"/>
            </a:pPr>
            <a:r>
              <a:rPr lang="en" sz="2000">
                <a:solidFill>
                  <a:srgbClr val="000000"/>
                </a:solidFill>
                <a:latin typeface="Consolas"/>
                <a:ea typeface="Consolas"/>
                <a:cs typeface="Consolas"/>
                <a:sym typeface="Consolas"/>
              </a:rPr>
              <a:t>a.send(x)</a:t>
            </a:r>
            <a:r>
              <a:rPr lang="en" sz="2000">
                <a:solidFill>
                  <a:srgbClr val="000000"/>
                </a:solidFill>
              </a:rPr>
              <a:t> sends x to address a</a:t>
            </a:r>
          </a:p>
          <a:p>
            <a:pPr indent="-355600" lvl="1" marL="914400" rtl="0">
              <a:spcBef>
                <a:spcPts val="0"/>
              </a:spcBef>
              <a:buClr>
                <a:srgbClr val="000000"/>
              </a:buClr>
              <a:buSzPct val="100000"/>
            </a:pPr>
            <a:r>
              <a:rPr lang="en" sz="2000">
                <a:solidFill>
                  <a:srgbClr val="000000"/>
                </a:solidFill>
              </a:rPr>
              <a:t>returns 0 if this fails due to call stack</a:t>
            </a:r>
          </a:p>
          <a:p>
            <a:pPr lvl="0" rtl="0">
              <a:spcBef>
                <a:spcPts val="0"/>
              </a:spcBef>
              <a:buNone/>
            </a:pPr>
            <a:r>
              <a:t/>
            </a:r>
            <a:endParaRPr sz="600">
              <a:solidFill>
                <a:srgbClr val="000000"/>
              </a:solidFill>
            </a:endParaRPr>
          </a:p>
          <a:p>
            <a:pPr indent="-355600" lvl="0" marL="457200" rtl="0">
              <a:spcBef>
                <a:spcPts val="0"/>
              </a:spcBef>
              <a:buClr>
                <a:srgbClr val="000000"/>
              </a:buClr>
              <a:buSzPct val="100000"/>
              <a:buFont typeface="Consolas"/>
            </a:pPr>
            <a:r>
              <a:rPr lang="en" sz="2000">
                <a:solidFill>
                  <a:srgbClr val="000000"/>
                </a:solidFill>
                <a:latin typeface="Consolas"/>
                <a:ea typeface="Consolas"/>
                <a:cs typeface="Consolas"/>
                <a:sym typeface="Consolas"/>
              </a:rPr>
              <a:t>foo.call.value(3).gas(20764)( bytes4(sha3("bar()")));</a:t>
            </a:r>
          </a:p>
          <a:p>
            <a:pPr indent="-355600" lvl="1" marL="914400" rtl="0">
              <a:spcBef>
                <a:spcPts val="0"/>
              </a:spcBef>
              <a:buClr>
                <a:srgbClr val="000000"/>
              </a:buClr>
              <a:buSzPct val="100000"/>
            </a:pPr>
            <a:r>
              <a:rPr lang="en" sz="2000">
                <a:solidFill>
                  <a:srgbClr val="000000"/>
                </a:solidFill>
              </a:rPr>
              <a:t>also </a:t>
            </a:r>
            <a:r>
              <a:rPr lang="en" sz="2000">
                <a:solidFill>
                  <a:srgbClr val="000000"/>
                </a:solidFill>
                <a:latin typeface="Consolas"/>
                <a:ea typeface="Consolas"/>
                <a:cs typeface="Consolas"/>
                <a:sym typeface="Consolas"/>
              </a:rPr>
              <a:t>callcode, delegatecall</a:t>
            </a:r>
          </a:p>
          <a:p>
            <a:pPr indent="-355600" lvl="1" marL="914400" rtl="0">
              <a:spcBef>
                <a:spcPts val="0"/>
              </a:spcBef>
              <a:buClr>
                <a:srgbClr val="000000"/>
              </a:buClr>
              <a:buSzPct val="100000"/>
            </a:pPr>
            <a:r>
              <a:rPr lang="en" sz="2000">
                <a:solidFill>
                  <a:srgbClr val="000000"/>
                </a:solidFill>
              </a:rPr>
              <a:t>default is 0 value, all available gas</a:t>
            </a:r>
          </a:p>
          <a:p>
            <a:pPr lvl="0" rtl="0">
              <a:spcBef>
                <a:spcPts val="0"/>
              </a:spcBef>
              <a:buNone/>
            </a:pPr>
            <a:r>
              <a:t/>
            </a:r>
            <a:endParaRPr sz="600">
              <a:solidFill>
                <a:srgbClr val="000000"/>
              </a:solidFill>
            </a:endParaRPr>
          </a:p>
          <a:p>
            <a:pPr indent="-355600" lvl="0" marL="457200" rtl="0">
              <a:spcBef>
                <a:spcPts val="0"/>
              </a:spcBef>
              <a:buClr>
                <a:schemeClr val="dk1"/>
              </a:buClr>
              <a:buSzPct val="100000"/>
              <a:buFont typeface="Consolas"/>
            </a:pPr>
            <a:r>
              <a:rPr lang="en" sz="2000">
                <a:solidFill>
                  <a:schemeClr val="dk1"/>
                </a:solidFill>
                <a:latin typeface="Consolas"/>
                <a:ea typeface="Consolas"/>
                <a:cs typeface="Consolas"/>
                <a:sym typeface="Consolas"/>
              </a:rPr>
              <a:t>new </a:t>
            </a:r>
            <a:r>
              <a:rPr lang="en" sz="2000">
                <a:solidFill>
                  <a:schemeClr val="dk1"/>
                </a:solidFill>
              </a:rPr>
              <a:t>constructor deploys a new contract</a:t>
            </a:r>
          </a:p>
          <a:p>
            <a:pPr indent="-355600" lvl="1" marL="914400" rtl="0">
              <a:spcBef>
                <a:spcPts val="0"/>
              </a:spcBef>
              <a:buClr>
                <a:schemeClr val="dk1"/>
              </a:buClr>
              <a:buSzPct val="100000"/>
            </a:pPr>
            <a:r>
              <a:rPr lang="en" sz="2000">
                <a:solidFill>
                  <a:schemeClr val="dk1"/>
                </a:solidFill>
              </a:rPr>
              <a:t>Careful, it’s expensive!</a:t>
            </a:r>
          </a:p>
        </p:txBody>
      </p:sp>
      <p:sp>
        <p:nvSpPr>
          <p:cNvPr id="739" name="Shape 739"/>
          <p:cNvSpPr/>
          <p:nvPr/>
        </p:nvSpPr>
        <p:spPr>
          <a:xfrm>
            <a:off x="5475350" y="3632325"/>
            <a:ext cx="3513900" cy="801000"/>
          </a:xfrm>
          <a:prstGeom prst="roundRect">
            <a:avLst>
              <a:gd fmla="val 16667" name="adj"/>
            </a:avLst>
          </a:prstGeom>
          <a:solidFill>
            <a:srgbClr val="B6D7A8"/>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rPr b="1" lang="en"/>
              <a:t>Remember:</a:t>
            </a:r>
          </a:p>
          <a:p>
            <a:pPr lvl="0">
              <a:spcBef>
                <a:spcPts val="0"/>
              </a:spcBef>
              <a:buNone/>
            </a:pPr>
            <a:r>
              <a:rPr lang="en"/>
              <a:t>Smart contracts code is fixed </a:t>
            </a:r>
            <a:r>
              <a:rPr i="1" lang="en"/>
              <a:t>forever</a:t>
            </a:r>
            <a:r>
              <a:rPr lang="en"/>
              <a:t>.</a:t>
            </a:r>
          </a:p>
          <a:p>
            <a:pPr lvl="0" rtl="0">
              <a:spcBef>
                <a:spcPts val="0"/>
              </a:spcBef>
              <a:buNone/>
            </a:pPr>
            <a:r>
              <a:rPr lang="en"/>
              <a:t>Calls required to update functionality</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39"/>
                                        </p:tgtEl>
                                        <p:attrNameLst>
                                          <p:attrName>style.visibility</p:attrName>
                                        </p:attrNameLst>
                                      </p:cBhvr>
                                      <p:to>
                                        <p:strVal val="visible"/>
                                      </p:to>
                                    </p:set>
                                    <p:animEffect filter="fade" transition="in">
                                      <p:cBhvr>
                                        <p:cTn dur="1000"/>
                                        <p:tgtEl>
                                          <p:spTgt spid="73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3" name="Shape 743"/>
        <p:cNvGrpSpPr/>
        <p:nvPr/>
      </p:nvGrpSpPr>
      <p:grpSpPr>
        <a:xfrm>
          <a:off x="0" y="0"/>
          <a:ext cx="0" cy="0"/>
          <a:chOff x="0" y="0"/>
          <a:chExt cx="0" cy="0"/>
        </a:xfrm>
      </p:grpSpPr>
      <p:sp>
        <p:nvSpPr>
          <p:cNvPr id="744" name="Shape 744"/>
          <p:cNvSpPr txBox="1"/>
          <p:nvPr>
            <p:ph type="title"/>
          </p:nvPr>
        </p:nvSpPr>
        <p:spPr>
          <a:xfrm>
            <a:off x="311700" y="216425"/>
            <a:ext cx="8520600" cy="572700"/>
          </a:xfrm>
          <a:prstGeom prst="rect">
            <a:avLst/>
          </a:prstGeom>
        </p:spPr>
        <p:txBody>
          <a:bodyPr anchorCtr="0" anchor="t" bIns="91425" lIns="91425" rIns="91425" tIns="91425">
            <a:noAutofit/>
          </a:bodyPr>
          <a:lstStyle/>
          <a:p>
            <a:pPr lvl="0">
              <a:spcBef>
                <a:spcPts val="0"/>
              </a:spcBef>
              <a:buNone/>
            </a:pPr>
            <a:r>
              <a:rPr lang="en"/>
              <a:t>Solidity gotchas (many more tomorrow)</a:t>
            </a:r>
          </a:p>
        </p:txBody>
      </p:sp>
      <p:sp>
        <p:nvSpPr>
          <p:cNvPr id="745" name="Shape 745"/>
          <p:cNvSpPr txBox="1"/>
          <p:nvPr>
            <p:ph idx="1" type="body"/>
          </p:nvPr>
        </p:nvSpPr>
        <p:spPr>
          <a:xfrm>
            <a:off x="276250" y="1123950"/>
            <a:ext cx="8867700" cy="3725700"/>
          </a:xfrm>
          <a:prstGeom prst="rect">
            <a:avLst/>
          </a:prstGeom>
        </p:spPr>
        <p:txBody>
          <a:bodyPr anchorCtr="0" anchor="t" bIns="91425" lIns="91425" rIns="91425" tIns="91425">
            <a:noAutofit/>
          </a:bodyPr>
          <a:lstStyle/>
          <a:p>
            <a:pPr indent="-355600" lvl="0" marL="457200" rtl="0">
              <a:spcBef>
                <a:spcPts val="0"/>
              </a:spcBef>
              <a:buClr>
                <a:srgbClr val="000000"/>
              </a:buClr>
              <a:buSzPct val="100000"/>
            </a:pPr>
            <a:r>
              <a:rPr lang="en" sz="2000">
                <a:solidFill>
                  <a:srgbClr val="000000"/>
                </a:solidFill>
              </a:rPr>
              <a:t>Member variables </a:t>
            </a:r>
            <a:r>
              <a:rPr lang="en" sz="2000">
                <a:solidFill>
                  <a:srgbClr val="000000"/>
                </a:solidFill>
                <a:latin typeface="Consolas"/>
                <a:ea typeface="Consolas"/>
                <a:cs typeface="Consolas"/>
                <a:sym typeface="Consolas"/>
              </a:rPr>
              <a:t>public</a:t>
            </a:r>
            <a:r>
              <a:rPr lang="en" sz="2000">
                <a:solidFill>
                  <a:srgbClr val="000000"/>
                </a:solidFill>
              </a:rPr>
              <a:t> by default</a:t>
            </a:r>
          </a:p>
          <a:p>
            <a:pPr indent="-355600" lvl="1" marL="914400" rtl="0">
              <a:spcBef>
                <a:spcPts val="0"/>
              </a:spcBef>
              <a:buClr>
                <a:srgbClr val="000000"/>
              </a:buClr>
              <a:buSzPct val="100000"/>
            </a:pPr>
            <a:r>
              <a:rPr lang="en" sz="2000">
                <a:solidFill>
                  <a:srgbClr val="000000"/>
                </a:solidFill>
              </a:rPr>
              <a:t>Setters, getters automatically provided</a:t>
            </a:r>
          </a:p>
          <a:p>
            <a:pPr indent="-355600" lvl="0" marL="457200" rtl="0">
              <a:spcBef>
                <a:spcPts val="0"/>
              </a:spcBef>
              <a:buClr>
                <a:srgbClr val="000000"/>
              </a:buClr>
              <a:buSzPct val="100000"/>
            </a:pPr>
            <a:r>
              <a:rPr lang="en" sz="2000">
                <a:solidFill>
                  <a:srgbClr val="000000"/>
                </a:solidFill>
              </a:rPr>
              <a:t>Functions must be marked </a:t>
            </a:r>
            <a:r>
              <a:rPr lang="en" sz="2000">
                <a:solidFill>
                  <a:srgbClr val="000000"/>
                </a:solidFill>
                <a:latin typeface="Consolas"/>
                <a:ea typeface="Consolas"/>
                <a:cs typeface="Consolas"/>
                <a:sym typeface="Consolas"/>
              </a:rPr>
              <a:t>payable</a:t>
            </a:r>
            <a:r>
              <a:rPr lang="en" sz="2000">
                <a:solidFill>
                  <a:srgbClr val="000000"/>
                </a:solidFill>
              </a:rPr>
              <a:t> to accept funds</a:t>
            </a:r>
          </a:p>
          <a:p>
            <a:pPr indent="-355600" lvl="0" marL="457200" rtl="0">
              <a:spcBef>
                <a:spcPts val="0"/>
              </a:spcBef>
              <a:buClr>
                <a:srgbClr val="000000"/>
              </a:buClr>
              <a:buSzPct val="100000"/>
            </a:pPr>
            <a:r>
              <a:rPr lang="en" sz="2000">
                <a:solidFill>
                  <a:srgbClr val="000000"/>
                </a:solidFill>
              </a:rPr>
              <a:t>Member variables go to storage by default</a:t>
            </a:r>
          </a:p>
          <a:p>
            <a:pPr indent="-355600" lvl="1" marL="914400" rtl="0">
              <a:spcBef>
                <a:spcPts val="0"/>
              </a:spcBef>
              <a:buClr>
                <a:srgbClr val="000000"/>
              </a:buClr>
              <a:buSzPct val="100000"/>
            </a:pPr>
            <a:r>
              <a:rPr lang="en" sz="2000">
                <a:solidFill>
                  <a:srgbClr val="000000"/>
                </a:solidFill>
              </a:rPr>
              <a:t>Method variables go to memory</a:t>
            </a:r>
          </a:p>
          <a:p>
            <a:pPr indent="-355600" lvl="0" marL="457200" rtl="0">
              <a:spcBef>
                <a:spcPts val="0"/>
              </a:spcBef>
              <a:buClr>
                <a:srgbClr val="000000"/>
              </a:buClr>
              <a:buSzPct val="100000"/>
            </a:pPr>
            <a:r>
              <a:rPr lang="en" sz="2000">
                <a:solidFill>
                  <a:srgbClr val="000000"/>
                </a:solidFill>
              </a:rPr>
              <a:t>Fallback </a:t>
            </a:r>
            <a:r>
              <a:rPr lang="en" sz="2000">
                <a:solidFill>
                  <a:srgbClr val="000000"/>
                </a:solidFill>
                <a:latin typeface="Consolas"/>
                <a:ea typeface="Consolas"/>
                <a:cs typeface="Consolas"/>
                <a:sym typeface="Consolas"/>
              </a:rPr>
              <a:t>function()</a:t>
            </a:r>
          </a:p>
          <a:p>
            <a:pPr indent="-355600" lvl="1" marL="914400" rtl="0">
              <a:spcBef>
                <a:spcPts val="0"/>
              </a:spcBef>
              <a:buClr>
                <a:srgbClr val="000000"/>
              </a:buClr>
              <a:buSzPct val="100000"/>
            </a:pPr>
            <a:r>
              <a:rPr lang="en" sz="2000">
                <a:solidFill>
                  <a:srgbClr val="000000"/>
                </a:solidFill>
              </a:rPr>
              <a:t>Called if no function specified (e.g. send)</a:t>
            </a:r>
          </a:p>
          <a:p>
            <a:pPr indent="-355600" lvl="1" marL="914400" rtl="0">
              <a:spcBef>
                <a:spcPts val="0"/>
              </a:spcBef>
              <a:buClr>
                <a:srgbClr val="000000"/>
              </a:buClr>
              <a:buSzPct val="100000"/>
            </a:pPr>
            <a:r>
              <a:rPr lang="en" sz="2000">
                <a:solidFill>
                  <a:srgbClr val="000000"/>
                </a:solidFill>
              </a:rPr>
              <a:t>Called if non-existent function called</a:t>
            </a:r>
          </a:p>
          <a:p>
            <a:pPr indent="-355600" lvl="0" marL="457200" rtl="0">
              <a:spcBef>
                <a:spcPts val="0"/>
              </a:spcBef>
              <a:buClr>
                <a:srgbClr val="000000"/>
              </a:buClr>
              <a:buSzPct val="100000"/>
            </a:pPr>
            <a:r>
              <a:rPr lang="en" sz="2000">
                <a:solidFill>
                  <a:srgbClr val="000000"/>
                </a:solidFill>
              </a:rPr>
              <a:t>msg.sender vs. tx.origin</a:t>
            </a:r>
          </a:p>
        </p:txBody>
      </p:sp>
      <p:sp>
        <p:nvSpPr>
          <p:cNvPr id="746" name="Shape 746"/>
          <p:cNvSpPr txBox="1"/>
          <p:nvPr/>
        </p:nvSpPr>
        <p:spPr>
          <a:xfrm>
            <a:off x="-50" y="4806600"/>
            <a:ext cx="9144000" cy="336900"/>
          </a:xfrm>
          <a:prstGeom prst="rect">
            <a:avLst/>
          </a:prstGeom>
          <a:noFill/>
          <a:ln>
            <a:noFill/>
          </a:ln>
        </p:spPr>
        <p:txBody>
          <a:bodyPr anchorCtr="0" anchor="ctr" bIns="91425" lIns="91425" rIns="91425" tIns="91425">
            <a:noAutofit/>
          </a:bodyPr>
          <a:lstStyle/>
          <a:p>
            <a:pPr lvl="0" rtl="0">
              <a:lnSpc>
                <a:spcPct val="115000"/>
              </a:lnSpc>
              <a:spcBef>
                <a:spcPts val="0"/>
              </a:spcBef>
              <a:spcAft>
                <a:spcPts val="1600"/>
              </a:spcAft>
              <a:buNone/>
            </a:pPr>
            <a:r>
              <a:rPr lang="en" sz="1800" u="sng">
                <a:solidFill>
                  <a:schemeClr val="accent5"/>
                </a:solidFill>
                <a:hlinkClick r:id="rId3"/>
              </a:rPr>
              <a:t>https://solidity.readthedocs.io/en/develop/solidity-in-depth.html</a:t>
            </a: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0" name="Shape 750"/>
        <p:cNvGrpSpPr/>
        <p:nvPr/>
      </p:nvGrpSpPr>
      <p:grpSpPr>
        <a:xfrm>
          <a:off x="0" y="0"/>
          <a:ext cx="0" cy="0"/>
          <a:chOff x="0" y="0"/>
          <a:chExt cx="0" cy="0"/>
        </a:xfrm>
      </p:grpSpPr>
      <p:sp>
        <p:nvSpPr>
          <p:cNvPr id="751" name="Shape 751"/>
          <p:cNvSpPr txBox="1"/>
          <p:nvPr>
            <p:ph type="title"/>
          </p:nvPr>
        </p:nvSpPr>
        <p:spPr>
          <a:xfrm>
            <a:off x="457200" y="358378"/>
            <a:ext cx="8229600" cy="857400"/>
          </a:xfrm>
          <a:prstGeom prst="rect">
            <a:avLst/>
          </a:prstGeom>
        </p:spPr>
        <p:txBody>
          <a:bodyPr anchorCtr="0" anchor="t" bIns="91425" lIns="91425" rIns="91425" tIns="91425">
            <a:noAutofit/>
          </a:bodyPr>
          <a:lstStyle/>
          <a:p>
            <a:pPr lvl="0">
              <a:spcBef>
                <a:spcPts val="0"/>
              </a:spcBef>
              <a:buNone/>
            </a:pPr>
            <a:r>
              <a:rPr lang="en"/>
              <a:t>Key challenges in smart contract design:</a:t>
            </a:r>
          </a:p>
        </p:txBody>
      </p:sp>
      <p:sp>
        <p:nvSpPr>
          <p:cNvPr id="752" name="Shape 752"/>
          <p:cNvSpPr txBox="1"/>
          <p:nvPr>
            <p:ph idx="1" type="body"/>
          </p:nvPr>
        </p:nvSpPr>
        <p:spPr>
          <a:xfrm>
            <a:off x="457200" y="1168475"/>
            <a:ext cx="8229600" cy="3689700"/>
          </a:xfrm>
          <a:prstGeom prst="rect">
            <a:avLst/>
          </a:prstGeom>
        </p:spPr>
        <p:txBody>
          <a:bodyPr anchorCtr="0" anchor="t" bIns="91425" lIns="91425" rIns="91425" tIns="91425">
            <a:noAutofit/>
          </a:bodyPr>
          <a:lstStyle/>
          <a:p>
            <a:pPr lvl="0" rtl="0" algn="l">
              <a:spcBef>
                <a:spcPts val="0"/>
              </a:spcBef>
              <a:spcAft>
                <a:spcPts val="1000"/>
              </a:spcAft>
              <a:buNone/>
            </a:pPr>
            <a:r>
              <a:rPr lang="en" sz="2800"/>
              <a:t>- Smart Contracts in Ethereum can be trusted for </a:t>
            </a:r>
            <a:r>
              <a:rPr b="1" lang="en" sz="2800"/>
              <a:t>correctness</a:t>
            </a:r>
            <a:r>
              <a:rPr lang="en" sz="2800"/>
              <a:t> and </a:t>
            </a:r>
            <a:r>
              <a:rPr b="1" lang="en" sz="2800"/>
              <a:t>availability</a:t>
            </a:r>
            <a:r>
              <a:rPr lang="en" sz="2800"/>
              <a:t>, but not </a:t>
            </a:r>
            <a:r>
              <a:rPr b="1" lang="en" sz="2800"/>
              <a:t>privacy</a:t>
            </a:r>
          </a:p>
          <a:p>
            <a:pPr lvl="0" rtl="0" algn="l">
              <a:spcBef>
                <a:spcPts val="0"/>
              </a:spcBef>
              <a:spcAft>
                <a:spcPts val="1000"/>
              </a:spcAft>
              <a:buNone/>
            </a:pPr>
            <a:r>
              <a:rPr lang="en" sz="2800"/>
              <a:t>- Blockchain resources are expensive</a:t>
            </a:r>
          </a:p>
          <a:p>
            <a:pPr lvl="0" rtl="0" algn="l">
              <a:spcBef>
                <a:spcPts val="0"/>
              </a:spcBef>
              <a:spcAft>
                <a:spcPts val="1000"/>
              </a:spcAft>
              <a:buNone/>
            </a:pPr>
            <a:r>
              <a:rPr lang="en" sz="2800"/>
              <a:t>- Race conditions and temporary forks</a:t>
            </a:r>
          </a:p>
          <a:p>
            <a:pPr lvl="0" algn="l">
              <a:spcBef>
                <a:spcPts val="0"/>
              </a:spcBef>
              <a:spcAft>
                <a:spcPts val="1000"/>
              </a:spcAft>
              <a:buNone/>
            </a:pPr>
            <a:r>
              <a:rPr lang="en" sz="2800"/>
              <a:t>- Obscure and counterintuitive VM rules</a:t>
            </a: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6" name="Shape 756"/>
        <p:cNvGrpSpPr/>
        <p:nvPr/>
      </p:nvGrpSpPr>
      <p:grpSpPr>
        <a:xfrm>
          <a:off x="0" y="0"/>
          <a:ext cx="0" cy="0"/>
          <a:chOff x="0" y="0"/>
          <a:chExt cx="0" cy="0"/>
        </a:xfrm>
      </p:grpSpPr>
      <p:sp>
        <p:nvSpPr>
          <p:cNvPr id="757" name="Shape 757"/>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en"/>
              <a:t>Don’t like Solidity? Write your own language!</a:t>
            </a:r>
          </a:p>
        </p:txBody>
      </p:sp>
      <p:sp>
        <p:nvSpPr>
          <p:cNvPr id="758" name="Shape 758"/>
          <p:cNvSpPr/>
          <p:nvPr/>
        </p:nvSpPr>
        <p:spPr>
          <a:xfrm>
            <a:off x="3703825" y="3790250"/>
            <a:ext cx="2233500" cy="638100"/>
          </a:xfrm>
          <a:prstGeom prst="rect">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b="1" lang="en"/>
              <a:t>Ethereum VM Bytecode</a:t>
            </a:r>
          </a:p>
          <a:p>
            <a:pPr lvl="0" rtl="0" algn="ctr">
              <a:spcBef>
                <a:spcPts val="0"/>
              </a:spcBef>
              <a:buNone/>
            </a:pPr>
            <a:r>
              <a:rPr b="1" lang="en"/>
              <a:t>Stack Language</a:t>
            </a:r>
          </a:p>
        </p:txBody>
      </p:sp>
      <p:sp>
        <p:nvSpPr>
          <p:cNvPr id="759" name="Shape 759"/>
          <p:cNvSpPr/>
          <p:nvPr/>
        </p:nvSpPr>
        <p:spPr>
          <a:xfrm>
            <a:off x="116275" y="2875850"/>
            <a:ext cx="2233500" cy="638100"/>
          </a:xfrm>
          <a:prstGeom prst="rect">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b="1" lang="en"/>
              <a:t>Lower-Level Language</a:t>
            </a:r>
          </a:p>
        </p:txBody>
      </p:sp>
      <p:cxnSp>
        <p:nvCxnSpPr>
          <p:cNvPr id="760" name="Shape 760"/>
          <p:cNvCxnSpPr>
            <a:stCxn id="759" idx="2"/>
            <a:endCxn id="758" idx="0"/>
          </p:cNvCxnSpPr>
          <p:nvPr/>
        </p:nvCxnSpPr>
        <p:spPr>
          <a:xfrm>
            <a:off x="1233025" y="3513950"/>
            <a:ext cx="3587700" cy="276300"/>
          </a:xfrm>
          <a:prstGeom prst="straightConnector1">
            <a:avLst/>
          </a:prstGeom>
          <a:noFill/>
          <a:ln cap="flat" cmpd="sng" w="19050">
            <a:solidFill>
              <a:schemeClr val="dk2"/>
            </a:solidFill>
            <a:prstDash val="solid"/>
            <a:round/>
            <a:headEnd len="lg" w="lg" type="none"/>
            <a:tailEnd len="lg" w="lg" type="triangle"/>
          </a:ln>
        </p:spPr>
      </p:cxnSp>
      <p:sp>
        <p:nvSpPr>
          <p:cNvPr id="761" name="Shape 761"/>
          <p:cNvSpPr/>
          <p:nvPr/>
        </p:nvSpPr>
        <p:spPr>
          <a:xfrm>
            <a:off x="96625" y="1937600"/>
            <a:ext cx="2135700" cy="638100"/>
          </a:xfrm>
          <a:prstGeom prst="rect">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b="1" lang="en"/>
              <a:t>Serpent</a:t>
            </a:r>
          </a:p>
        </p:txBody>
      </p:sp>
      <p:sp>
        <p:nvSpPr>
          <p:cNvPr id="762" name="Shape 762"/>
          <p:cNvSpPr/>
          <p:nvPr/>
        </p:nvSpPr>
        <p:spPr>
          <a:xfrm>
            <a:off x="2363122" y="1937600"/>
            <a:ext cx="2135700" cy="638100"/>
          </a:xfrm>
          <a:prstGeom prst="rect">
            <a:avLst/>
          </a:prstGeom>
          <a:solidFill>
            <a:srgbClr val="EFEFEF"/>
          </a:solidFill>
          <a:ln cap="flat" cmpd="sng" w="9525">
            <a:solidFill>
              <a:srgbClr val="000000"/>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b="1" lang="en" sz="2100"/>
              <a:t>Solidity</a:t>
            </a:r>
          </a:p>
        </p:txBody>
      </p:sp>
      <p:sp>
        <p:nvSpPr>
          <p:cNvPr id="763" name="Shape 763"/>
          <p:cNvSpPr txBox="1"/>
          <p:nvPr/>
        </p:nvSpPr>
        <p:spPr>
          <a:xfrm>
            <a:off x="2363125" y="1561250"/>
            <a:ext cx="2096400" cy="276300"/>
          </a:xfrm>
          <a:prstGeom prst="rect">
            <a:avLst/>
          </a:prstGeom>
          <a:noFill/>
          <a:ln>
            <a:noFill/>
          </a:ln>
        </p:spPr>
        <p:txBody>
          <a:bodyPr anchorCtr="0" anchor="t" bIns="91425" lIns="91425" rIns="91425" tIns="91425">
            <a:noAutofit/>
          </a:bodyPr>
          <a:lstStyle/>
          <a:p>
            <a:pPr lvl="0" rtl="0">
              <a:spcBef>
                <a:spcPts val="0"/>
              </a:spcBef>
              <a:buNone/>
            </a:pPr>
            <a:r>
              <a:rPr lang="en"/>
              <a:t>Typed, looks like JS</a:t>
            </a:r>
          </a:p>
        </p:txBody>
      </p:sp>
      <p:sp>
        <p:nvSpPr>
          <p:cNvPr id="764" name="Shape 764"/>
          <p:cNvSpPr txBox="1"/>
          <p:nvPr/>
        </p:nvSpPr>
        <p:spPr>
          <a:xfrm>
            <a:off x="42175" y="1559112"/>
            <a:ext cx="2313300" cy="475200"/>
          </a:xfrm>
          <a:prstGeom prst="rect">
            <a:avLst/>
          </a:prstGeom>
          <a:noFill/>
          <a:ln>
            <a:noFill/>
          </a:ln>
        </p:spPr>
        <p:txBody>
          <a:bodyPr anchorCtr="0" anchor="t" bIns="91425" lIns="91425" rIns="91425" tIns="91425">
            <a:noAutofit/>
          </a:bodyPr>
          <a:lstStyle/>
          <a:p>
            <a:pPr lvl="0" rtl="0">
              <a:spcBef>
                <a:spcPts val="0"/>
              </a:spcBef>
              <a:buNone/>
            </a:pPr>
            <a:r>
              <a:rPr lang="en"/>
              <a:t>Untyped, looks</a:t>
            </a:r>
            <a:r>
              <a:rPr lang="en"/>
              <a:t> like python</a:t>
            </a:r>
          </a:p>
        </p:txBody>
      </p:sp>
      <p:cxnSp>
        <p:nvCxnSpPr>
          <p:cNvPr id="765" name="Shape 765"/>
          <p:cNvCxnSpPr>
            <a:stCxn id="762" idx="2"/>
            <a:endCxn id="758" idx="0"/>
          </p:cNvCxnSpPr>
          <p:nvPr/>
        </p:nvCxnSpPr>
        <p:spPr>
          <a:xfrm>
            <a:off x="3430972" y="2575700"/>
            <a:ext cx="1389600" cy="1214700"/>
          </a:xfrm>
          <a:prstGeom prst="straightConnector1">
            <a:avLst/>
          </a:prstGeom>
          <a:noFill/>
          <a:ln cap="flat" cmpd="sng" w="19050">
            <a:solidFill>
              <a:schemeClr val="dk2"/>
            </a:solidFill>
            <a:prstDash val="solid"/>
            <a:round/>
            <a:headEnd len="lg" w="lg" type="none"/>
            <a:tailEnd len="lg" w="lg" type="triangle"/>
          </a:ln>
        </p:spPr>
      </p:cxnSp>
      <p:cxnSp>
        <p:nvCxnSpPr>
          <p:cNvPr id="766" name="Shape 766"/>
          <p:cNvCxnSpPr>
            <a:stCxn id="761" idx="2"/>
            <a:endCxn id="759" idx="0"/>
          </p:cNvCxnSpPr>
          <p:nvPr/>
        </p:nvCxnSpPr>
        <p:spPr>
          <a:xfrm>
            <a:off x="1164475" y="2575700"/>
            <a:ext cx="68700" cy="300300"/>
          </a:xfrm>
          <a:prstGeom prst="straightConnector1">
            <a:avLst/>
          </a:prstGeom>
          <a:noFill/>
          <a:ln cap="flat" cmpd="sng" w="19050">
            <a:solidFill>
              <a:schemeClr val="dk2"/>
            </a:solidFill>
            <a:prstDash val="solid"/>
            <a:round/>
            <a:headEnd len="lg" w="lg" type="none"/>
            <a:tailEnd len="lg" w="lg" type="triangle"/>
          </a:ln>
        </p:spPr>
      </p:cxnSp>
      <p:sp>
        <p:nvSpPr>
          <p:cNvPr id="767" name="Shape 767"/>
          <p:cNvSpPr txBox="1"/>
          <p:nvPr/>
        </p:nvSpPr>
        <p:spPr>
          <a:xfrm>
            <a:off x="6206975" y="3876950"/>
            <a:ext cx="2096400" cy="475200"/>
          </a:xfrm>
          <a:prstGeom prst="rect">
            <a:avLst/>
          </a:prstGeom>
          <a:noFill/>
          <a:ln>
            <a:noFill/>
          </a:ln>
        </p:spPr>
        <p:txBody>
          <a:bodyPr anchorCtr="0" anchor="t" bIns="91425" lIns="91425" rIns="91425" tIns="91425">
            <a:noAutofit/>
          </a:bodyPr>
          <a:lstStyle/>
          <a:p>
            <a:pPr lvl="0" rtl="0">
              <a:spcBef>
                <a:spcPts val="0"/>
              </a:spcBef>
              <a:buNone/>
            </a:pPr>
            <a:r>
              <a:rPr lang="en"/>
              <a:t>Looks like Forth.</a:t>
            </a:r>
          </a:p>
          <a:p>
            <a:pPr lvl="0" rtl="0">
              <a:spcBef>
                <a:spcPts val="0"/>
              </a:spcBef>
              <a:buNone/>
            </a:pPr>
            <a:r>
              <a:rPr lang="en"/>
              <a:t>Defined in Yellowpaper</a:t>
            </a:r>
          </a:p>
        </p:txBody>
      </p:sp>
      <p:sp>
        <p:nvSpPr>
          <p:cNvPr id="768" name="Shape 768"/>
          <p:cNvSpPr/>
          <p:nvPr/>
        </p:nvSpPr>
        <p:spPr>
          <a:xfrm>
            <a:off x="6896118" y="1937600"/>
            <a:ext cx="2135700" cy="638100"/>
          </a:xfrm>
          <a:prstGeom prst="rect">
            <a:avLst/>
          </a:prstGeom>
          <a:solidFill>
            <a:srgbClr val="F4CCCC"/>
          </a:solidFill>
          <a:ln cap="flat" cmpd="sng" w="38100">
            <a:solidFill>
              <a:srgbClr val="FF9900"/>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b="1" lang="en" sz="2100"/>
              <a:t>Your PhD here</a:t>
            </a:r>
          </a:p>
        </p:txBody>
      </p:sp>
      <p:sp>
        <p:nvSpPr>
          <p:cNvPr id="769" name="Shape 769"/>
          <p:cNvSpPr txBox="1"/>
          <p:nvPr/>
        </p:nvSpPr>
        <p:spPr>
          <a:xfrm>
            <a:off x="4629625" y="1559112"/>
            <a:ext cx="2096400" cy="475200"/>
          </a:xfrm>
          <a:prstGeom prst="rect">
            <a:avLst/>
          </a:prstGeom>
          <a:noFill/>
          <a:ln>
            <a:noFill/>
          </a:ln>
        </p:spPr>
        <p:txBody>
          <a:bodyPr anchorCtr="0" anchor="t" bIns="91425" lIns="91425" rIns="91425" tIns="91425">
            <a:noAutofit/>
          </a:bodyPr>
          <a:lstStyle/>
          <a:p>
            <a:pPr lvl="0" rtl="0">
              <a:spcBef>
                <a:spcPts val="0"/>
              </a:spcBef>
              <a:buNone/>
            </a:pPr>
            <a:r>
              <a:rPr lang="en"/>
              <a:t>Typed, looks like Go</a:t>
            </a:r>
          </a:p>
        </p:txBody>
      </p:sp>
      <p:sp>
        <p:nvSpPr>
          <p:cNvPr id="770" name="Shape 770"/>
          <p:cNvSpPr/>
          <p:nvPr/>
        </p:nvSpPr>
        <p:spPr>
          <a:xfrm>
            <a:off x="4629620" y="1937600"/>
            <a:ext cx="2135700" cy="638100"/>
          </a:xfrm>
          <a:prstGeom prst="rect">
            <a:avLst/>
          </a:prstGeom>
          <a:solidFill>
            <a:srgbClr val="EFEFEF"/>
          </a:solidFill>
          <a:ln cap="flat" cmpd="sng" w="9525">
            <a:solidFill>
              <a:srgbClr val="000000"/>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b="1" lang="en" sz="2100"/>
              <a:t>Mutan</a:t>
            </a:r>
          </a:p>
        </p:txBody>
      </p:sp>
      <p:sp>
        <p:nvSpPr>
          <p:cNvPr id="771" name="Shape 771"/>
          <p:cNvSpPr txBox="1"/>
          <p:nvPr/>
        </p:nvSpPr>
        <p:spPr>
          <a:xfrm>
            <a:off x="6896125" y="1362337"/>
            <a:ext cx="2096400" cy="475200"/>
          </a:xfrm>
          <a:prstGeom prst="rect">
            <a:avLst/>
          </a:prstGeom>
          <a:noFill/>
          <a:ln>
            <a:noFill/>
          </a:ln>
        </p:spPr>
        <p:txBody>
          <a:bodyPr anchorCtr="0" anchor="t" bIns="91425" lIns="91425" rIns="91425" tIns="91425">
            <a:noAutofit/>
          </a:bodyPr>
          <a:lstStyle/>
          <a:p>
            <a:pPr lvl="0" rtl="0">
              <a:spcBef>
                <a:spcPts val="0"/>
              </a:spcBef>
              <a:buNone/>
            </a:pPr>
            <a:r>
              <a:rPr lang="en"/>
              <a:t>Looks like a Shakespearean sonnet</a:t>
            </a:r>
          </a:p>
        </p:txBody>
      </p:sp>
      <p:cxnSp>
        <p:nvCxnSpPr>
          <p:cNvPr id="772" name="Shape 772"/>
          <p:cNvCxnSpPr>
            <a:stCxn id="770" idx="2"/>
            <a:endCxn id="758" idx="0"/>
          </p:cNvCxnSpPr>
          <p:nvPr/>
        </p:nvCxnSpPr>
        <p:spPr>
          <a:xfrm flipH="1">
            <a:off x="4820570" y="2575700"/>
            <a:ext cx="876900" cy="1214700"/>
          </a:xfrm>
          <a:prstGeom prst="straightConnector1">
            <a:avLst/>
          </a:prstGeom>
          <a:noFill/>
          <a:ln cap="flat" cmpd="sng" w="19050">
            <a:solidFill>
              <a:schemeClr val="dk2"/>
            </a:solidFill>
            <a:prstDash val="solid"/>
            <a:round/>
            <a:headEnd len="lg" w="lg" type="none"/>
            <a:tailEnd len="lg" w="lg" type="triangle"/>
          </a:ln>
        </p:spPr>
      </p:cxnSp>
      <p:cxnSp>
        <p:nvCxnSpPr>
          <p:cNvPr id="773" name="Shape 773"/>
          <p:cNvCxnSpPr>
            <a:stCxn id="768" idx="2"/>
            <a:endCxn id="758" idx="0"/>
          </p:cNvCxnSpPr>
          <p:nvPr/>
        </p:nvCxnSpPr>
        <p:spPr>
          <a:xfrm flipH="1">
            <a:off x="4820568" y="2575700"/>
            <a:ext cx="3143400" cy="1214700"/>
          </a:xfrm>
          <a:prstGeom prst="straightConnector1">
            <a:avLst/>
          </a:prstGeom>
          <a:noFill/>
          <a:ln cap="flat" cmpd="sng" w="19050">
            <a:solidFill>
              <a:schemeClr val="dk2"/>
            </a:solidFill>
            <a:prstDash val="solid"/>
            <a:round/>
            <a:headEnd len="lg" w="lg" type="none"/>
            <a:tailEnd len="lg" w="lg" type="triangle"/>
          </a:ln>
        </p:spPr>
      </p:cxn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7" name="Shape 777"/>
        <p:cNvGrpSpPr/>
        <p:nvPr/>
      </p:nvGrpSpPr>
      <p:grpSpPr>
        <a:xfrm>
          <a:off x="0" y="0"/>
          <a:ext cx="0" cy="0"/>
          <a:chOff x="0" y="0"/>
          <a:chExt cx="0" cy="0"/>
        </a:xfrm>
      </p:grpSpPr>
      <p:sp>
        <p:nvSpPr>
          <p:cNvPr id="778" name="Shape 778"/>
          <p:cNvSpPr txBox="1"/>
          <p:nvPr>
            <p:ph type="ctrTitle"/>
          </p:nvPr>
        </p:nvSpPr>
        <p:spPr>
          <a:xfrm>
            <a:off x="311708" y="744575"/>
            <a:ext cx="8520600" cy="2052600"/>
          </a:xfrm>
          <a:prstGeom prst="rect">
            <a:avLst/>
          </a:prstGeom>
        </p:spPr>
        <p:txBody>
          <a:bodyPr anchorCtr="0" anchor="b" bIns="91425" lIns="91425" rIns="91425" tIns="91425">
            <a:noAutofit/>
          </a:bodyPr>
          <a:lstStyle/>
          <a:p>
            <a:pPr lvl="0" rtl="0">
              <a:spcBef>
                <a:spcPts val="0"/>
              </a:spcBef>
              <a:buNone/>
            </a:pPr>
            <a:r>
              <a:rPr lang="en"/>
              <a:t>Ethereum project</a:t>
            </a: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2" name="Shape 782"/>
        <p:cNvGrpSpPr/>
        <p:nvPr/>
      </p:nvGrpSpPr>
      <p:grpSpPr>
        <a:xfrm>
          <a:off x="0" y="0"/>
          <a:ext cx="0" cy="0"/>
          <a:chOff x="0" y="0"/>
          <a:chExt cx="0" cy="0"/>
        </a:xfrm>
      </p:grpSpPr>
      <p:sp>
        <p:nvSpPr>
          <p:cNvPr id="783" name="Shape 783"/>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Ethereum is “run” by the Ethereum Foundation</a:t>
            </a:r>
          </a:p>
        </p:txBody>
      </p:sp>
      <p:pic>
        <p:nvPicPr>
          <p:cNvPr id="784" name="Shape 784"/>
          <p:cNvPicPr preferRelativeResize="0"/>
          <p:nvPr/>
        </p:nvPicPr>
        <p:blipFill rotWithShape="1">
          <a:blip r:embed="rId3">
            <a:alphaModFix/>
          </a:blip>
          <a:srcRect b="22324" l="0" r="0" t="0"/>
          <a:stretch/>
        </p:blipFill>
        <p:spPr>
          <a:xfrm>
            <a:off x="1809750" y="1652650"/>
            <a:ext cx="5524500" cy="2826299"/>
          </a:xfrm>
          <a:prstGeom prst="rect">
            <a:avLst/>
          </a:prstGeom>
          <a:noFill/>
          <a:ln>
            <a:noFill/>
          </a:ln>
        </p:spPr>
      </p:pic>
      <p:pic>
        <p:nvPicPr>
          <p:cNvPr id="785" name="Shape 785"/>
          <p:cNvPicPr preferRelativeResize="0"/>
          <p:nvPr/>
        </p:nvPicPr>
        <p:blipFill>
          <a:blip r:embed="rId4">
            <a:alphaModFix/>
          </a:blip>
          <a:stretch>
            <a:fillRect/>
          </a:stretch>
        </p:blipFill>
        <p:spPr>
          <a:xfrm>
            <a:off x="7563700" y="2499225"/>
            <a:ext cx="1295400" cy="1295400"/>
          </a:xfrm>
          <a:prstGeom prst="rect">
            <a:avLst/>
          </a:prstGeom>
          <a:noFill/>
          <a:ln>
            <a:noFill/>
          </a:ln>
        </p:spPr>
      </p:pic>
      <p:sp>
        <p:nvSpPr>
          <p:cNvPr id="786" name="Shape 786"/>
          <p:cNvSpPr txBox="1"/>
          <p:nvPr/>
        </p:nvSpPr>
        <p:spPr>
          <a:xfrm>
            <a:off x="7446700" y="3869000"/>
            <a:ext cx="1529400" cy="336900"/>
          </a:xfrm>
          <a:prstGeom prst="rect">
            <a:avLst/>
          </a:prstGeom>
          <a:noFill/>
          <a:ln>
            <a:noFill/>
          </a:ln>
        </p:spPr>
        <p:txBody>
          <a:bodyPr anchorCtr="0" anchor="t" bIns="91425" lIns="91425" rIns="91425" tIns="91425">
            <a:noAutofit/>
          </a:bodyPr>
          <a:lstStyle/>
          <a:p>
            <a:pPr lvl="0" algn="ctr">
              <a:spcBef>
                <a:spcPts val="0"/>
              </a:spcBef>
              <a:buNone/>
            </a:pPr>
            <a:r>
              <a:rPr lang="en"/>
              <a:t>Zug,Switzerland</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85"/>
                                        </p:tgtEl>
                                        <p:attrNameLst>
                                          <p:attrName>style.visibility</p:attrName>
                                        </p:attrNameLst>
                                      </p:cBhvr>
                                      <p:to>
                                        <p:strVal val="visible"/>
                                      </p:to>
                                    </p:set>
                                    <p:animEffect filter="fade" transition="in">
                                      <p:cBhvr>
                                        <p:cTn dur="1000"/>
                                        <p:tgtEl>
                                          <p:spTgt spid="785"/>
                                        </p:tgtEl>
                                      </p:cBhvr>
                                    </p:animEffect>
                                  </p:childTnLst>
                                </p:cTn>
                              </p:par>
                              <p:par>
                                <p:cTn fill="hold" nodeType="withEffect" presetClass="entr" presetID="10" presetSubtype="0">
                                  <p:stCondLst>
                                    <p:cond delay="0"/>
                                  </p:stCondLst>
                                  <p:childTnLst>
                                    <p:set>
                                      <p:cBhvr>
                                        <p:cTn dur="1" fill="hold">
                                          <p:stCondLst>
                                            <p:cond delay="0"/>
                                          </p:stCondLst>
                                        </p:cTn>
                                        <p:tgtEl>
                                          <p:spTgt spid="786"/>
                                        </p:tgtEl>
                                        <p:attrNameLst>
                                          <p:attrName>style.visibility</p:attrName>
                                        </p:attrNameLst>
                                      </p:cBhvr>
                                      <p:to>
                                        <p:strVal val="visible"/>
                                      </p:to>
                                    </p:set>
                                    <p:animEffect filter="fade" transition="in">
                                      <p:cBhvr>
                                        <p:cTn dur="1000"/>
                                        <p:tgtEl>
                                          <p:spTgt spid="78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0" name="Shape 790"/>
        <p:cNvGrpSpPr/>
        <p:nvPr/>
      </p:nvGrpSpPr>
      <p:grpSpPr>
        <a:xfrm>
          <a:off x="0" y="0"/>
          <a:ext cx="0" cy="0"/>
          <a:chOff x="0" y="0"/>
          <a:chExt cx="0" cy="0"/>
        </a:xfrm>
      </p:grpSpPr>
      <p:sp>
        <p:nvSpPr>
          <p:cNvPr id="791" name="Shape 791"/>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en"/>
              <a:t>Ethereum blockchain is much different than Bitcoin</a:t>
            </a:r>
          </a:p>
        </p:txBody>
      </p:sp>
      <p:sp>
        <p:nvSpPr>
          <p:cNvPr id="792" name="Shape 792"/>
          <p:cNvSpPr txBox="1"/>
          <p:nvPr>
            <p:ph idx="1" type="body"/>
          </p:nvPr>
        </p:nvSpPr>
        <p:spPr>
          <a:xfrm>
            <a:off x="276300" y="951000"/>
            <a:ext cx="8867700" cy="3725700"/>
          </a:xfrm>
          <a:prstGeom prst="rect">
            <a:avLst/>
          </a:prstGeom>
        </p:spPr>
        <p:txBody>
          <a:bodyPr anchorCtr="0" anchor="t" bIns="91425" lIns="91425" rIns="91425" tIns="91425">
            <a:noAutofit/>
          </a:bodyPr>
          <a:lstStyle/>
          <a:p>
            <a:pPr lvl="0" rtl="0">
              <a:spcBef>
                <a:spcPts val="0"/>
              </a:spcBef>
              <a:buNone/>
            </a:pPr>
            <a:r>
              <a:t/>
            </a:r>
            <a:endParaRPr sz="2000">
              <a:solidFill>
                <a:srgbClr val="000000"/>
              </a:solidFill>
            </a:endParaRPr>
          </a:p>
          <a:p>
            <a:pPr indent="-355600" lvl="0" marL="457200" marR="0" rtl="0" algn="l">
              <a:lnSpc>
                <a:spcPct val="115000"/>
              </a:lnSpc>
              <a:spcBef>
                <a:spcPts val="0"/>
              </a:spcBef>
              <a:spcAft>
                <a:spcPts val="1600"/>
              </a:spcAft>
              <a:buClr>
                <a:srgbClr val="000000"/>
              </a:buClr>
              <a:buSzPct val="100000"/>
              <a:buFont typeface="Arial"/>
            </a:pPr>
            <a:r>
              <a:rPr lang="en" sz="2000">
                <a:solidFill>
                  <a:srgbClr val="000000"/>
                </a:solidFill>
              </a:rPr>
              <a:t>Block time: 12.5 seconds</a:t>
            </a:r>
          </a:p>
          <a:p>
            <a:pPr lvl="0" marR="0" rtl="0" algn="l">
              <a:lnSpc>
                <a:spcPct val="115000"/>
              </a:lnSpc>
              <a:spcBef>
                <a:spcPts val="0"/>
              </a:spcBef>
              <a:spcAft>
                <a:spcPts val="1600"/>
              </a:spcAft>
              <a:buNone/>
            </a:pPr>
            <a:r>
              <a:t/>
            </a:r>
            <a:endParaRPr sz="2000">
              <a:solidFill>
                <a:srgbClr val="000000"/>
              </a:solidFill>
            </a:endParaRPr>
          </a:p>
          <a:p>
            <a:pPr indent="-355600" lvl="0" marL="457200" marR="0" rtl="0" algn="l">
              <a:lnSpc>
                <a:spcPct val="115000"/>
              </a:lnSpc>
              <a:spcBef>
                <a:spcPts val="0"/>
              </a:spcBef>
              <a:spcAft>
                <a:spcPts val="1600"/>
              </a:spcAft>
              <a:buClr>
                <a:srgbClr val="000000"/>
              </a:buClr>
              <a:buSzPct val="100000"/>
            </a:pPr>
            <a:r>
              <a:rPr lang="en" sz="2000">
                <a:solidFill>
                  <a:srgbClr val="000000"/>
                </a:solidFill>
              </a:rPr>
              <a:t>Proof-of-work: Equihash (designed to be memory-hard)</a:t>
            </a:r>
          </a:p>
          <a:p>
            <a:pPr lvl="0" marR="0" rtl="0" algn="l">
              <a:lnSpc>
                <a:spcPct val="115000"/>
              </a:lnSpc>
              <a:spcBef>
                <a:spcPts val="0"/>
              </a:spcBef>
              <a:spcAft>
                <a:spcPts val="1600"/>
              </a:spcAft>
              <a:buNone/>
            </a:pPr>
            <a:r>
              <a:t/>
            </a:r>
            <a:endParaRPr sz="2000">
              <a:solidFill>
                <a:srgbClr val="000000"/>
              </a:solidFill>
            </a:endParaRPr>
          </a:p>
          <a:p>
            <a:pPr indent="-355600" lvl="0" marL="457200" marR="0" rtl="0" algn="l">
              <a:lnSpc>
                <a:spcPct val="115000"/>
              </a:lnSpc>
              <a:spcBef>
                <a:spcPts val="0"/>
              </a:spcBef>
              <a:spcAft>
                <a:spcPts val="1600"/>
              </a:spcAft>
              <a:buClr>
                <a:srgbClr val="000000"/>
              </a:buClr>
              <a:buSzPct val="100000"/>
            </a:pPr>
            <a:r>
              <a:rPr lang="en" sz="2000">
                <a:solidFill>
                  <a:srgbClr val="000000"/>
                </a:solidFill>
              </a:rPr>
              <a:t>Uses a variant of GHOST protocol to reward </a:t>
            </a:r>
            <a:r>
              <a:rPr lang="en" sz="2000" strike="sngStrike">
                <a:solidFill>
                  <a:srgbClr val="000000"/>
                </a:solidFill>
              </a:rPr>
              <a:t>orphan</a:t>
            </a:r>
            <a:r>
              <a:rPr lang="en" sz="2000">
                <a:solidFill>
                  <a:srgbClr val="000000"/>
                </a:solidFill>
              </a:rPr>
              <a:t> stale blocks</a:t>
            </a: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6" name="Shape 796"/>
        <p:cNvGrpSpPr/>
        <p:nvPr/>
      </p:nvGrpSpPr>
      <p:grpSpPr>
        <a:xfrm>
          <a:off x="0" y="0"/>
          <a:ext cx="0" cy="0"/>
          <a:chOff x="0" y="0"/>
          <a:chExt cx="0" cy="0"/>
        </a:xfrm>
      </p:grpSpPr>
      <p:sp>
        <p:nvSpPr>
          <p:cNvPr id="797" name="Shape 797"/>
          <p:cNvSpPr txBox="1"/>
          <p:nvPr>
            <p:ph type="title"/>
          </p:nvPr>
        </p:nvSpPr>
        <p:spPr>
          <a:xfrm>
            <a:off x="311700" y="292625"/>
            <a:ext cx="8520600" cy="572700"/>
          </a:xfrm>
          <a:prstGeom prst="rect">
            <a:avLst/>
          </a:prstGeom>
        </p:spPr>
        <p:txBody>
          <a:bodyPr anchorCtr="0" anchor="t" bIns="91425" lIns="91425" rIns="91425" tIns="91425">
            <a:noAutofit/>
          </a:bodyPr>
          <a:lstStyle/>
          <a:p>
            <a:pPr lvl="0">
              <a:spcBef>
                <a:spcPts val="0"/>
              </a:spcBef>
              <a:buNone/>
            </a:pPr>
            <a:r>
              <a:rPr lang="en"/>
              <a:t>Hard Forks are planned in Ethereum</a:t>
            </a:r>
          </a:p>
        </p:txBody>
      </p:sp>
      <p:graphicFrame>
        <p:nvGraphicFramePr>
          <p:cNvPr id="798" name="Shape 798"/>
          <p:cNvGraphicFramePr/>
          <p:nvPr/>
        </p:nvGraphicFramePr>
        <p:xfrm>
          <a:off x="1970100" y="1874150"/>
          <a:ext cx="3000000" cy="3000000"/>
        </p:xfrm>
        <a:graphic>
          <a:graphicData uri="http://schemas.openxmlformats.org/drawingml/2006/table">
            <a:tbl>
              <a:tblPr>
                <a:noFill/>
                <a:tableStyleId>{2C612576-BE22-43A4-B1D1-E4ED512030DF}</a:tableStyleId>
              </a:tblPr>
              <a:tblGrid>
                <a:gridCol w="2601900"/>
                <a:gridCol w="2601900"/>
              </a:tblGrid>
              <a:tr h="381000">
                <a:tc>
                  <a:txBody>
                    <a:bodyPr>
                      <a:noAutofit/>
                    </a:bodyPr>
                    <a:lstStyle/>
                    <a:p>
                      <a:pPr lvl="0" algn="ctr">
                        <a:spcBef>
                          <a:spcPts val="0"/>
                        </a:spcBef>
                        <a:buNone/>
                      </a:pPr>
                      <a:r>
                        <a:rPr lang="en"/>
                        <a:t>release</a:t>
                      </a:r>
                    </a:p>
                  </a:txBody>
                  <a:tcPr marT="91425" marB="91425" marR="91425" marL="91425"/>
                </a:tc>
                <a:tc>
                  <a:txBody>
                    <a:bodyPr>
                      <a:noAutofit/>
                    </a:bodyPr>
                    <a:lstStyle/>
                    <a:p>
                      <a:pPr lvl="0" algn="ctr">
                        <a:spcBef>
                          <a:spcPts val="0"/>
                        </a:spcBef>
                        <a:buNone/>
                      </a:pPr>
                      <a:r>
                        <a:rPr lang="en"/>
                        <a:t>date</a:t>
                      </a:r>
                    </a:p>
                  </a:txBody>
                  <a:tcPr marT="91425" marB="91425" marR="91425" marL="91425"/>
                </a:tc>
              </a:tr>
              <a:tr h="381000">
                <a:tc>
                  <a:txBody>
                    <a:bodyPr>
                      <a:noAutofit/>
                    </a:bodyPr>
                    <a:lstStyle/>
                    <a:p>
                      <a:pPr lvl="0">
                        <a:spcBef>
                          <a:spcPts val="0"/>
                        </a:spcBef>
                        <a:buNone/>
                      </a:pPr>
                      <a:r>
                        <a:rPr lang="en"/>
                        <a:t>Frontier</a:t>
                      </a:r>
                    </a:p>
                  </a:txBody>
                  <a:tcPr marT="91425" marB="91425" marR="91425" marL="91425"/>
                </a:tc>
                <a:tc>
                  <a:txBody>
                    <a:bodyPr>
                      <a:noAutofit/>
                    </a:bodyPr>
                    <a:lstStyle/>
                    <a:p>
                      <a:pPr lvl="0">
                        <a:spcBef>
                          <a:spcPts val="0"/>
                        </a:spcBef>
                        <a:buNone/>
                      </a:pPr>
                      <a:r>
                        <a:rPr lang="en"/>
                        <a:t>July 2015</a:t>
                      </a:r>
                    </a:p>
                  </a:txBody>
                  <a:tcPr marT="91425" marB="91425" marR="91425" marL="91425">
                    <a:solidFill>
                      <a:srgbClr val="F4CCCC"/>
                    </a:solidFill>
                  </a:tcPr>
                </a:tc>
              </a:tr>
              <a:tr h="396200">
                <a:tc>
                  <a:txBody>
                    <a:bodyPr>
                      <a:noAutofit/>
                    </a:bodyPr>
                    <a:lstStyle/>
                    <a:p>
                      <a:pPr lvl="0">
                        <a:spcBef>
                          <a:spcPts val="0"/>
                        </a:spcBef>
                        <a:buNone/>
                      </a:pPr>
                      <a:r>
                        <a:rPr lang="en"/>
                        <a:t>Homestead</a:t>
                      </a:r>
                    </a:p>
                  </a:txBody>
                  <a:tcPr marT="91425" marB="91425" marR="91425" marL="91425"/>
                </a:tc>
                <a:tc>
                  <a:txBody>
                    <a:bodyPr>
                      <a:noAutofit/>
                    </a:bodyPr>
                    <a:lstStyle/>
                    <a:p>
                      <a:pPr lvl="0">
                        <a:spcBef>
                          <a:spcPts val="0"/>
                        </a:spcBef>
                        <a:buNone/>
                      </a:pPr>
                      <a:r>
                        <a:rPr lang="en"/>
                        <a:t>March 2016</a:t>
                      </a:r>
                    </a:p>
                  </a:txBody>
                  <a:tcPr marT="91425" marB="91425" marR="91425" marL="91425">
                    <a:solidFill>
                      <a:srgbClr val="F4CCCC"/>
                    </a:solidFill>
                  </a:tcPr>
                </a:tc>
              </a:tr>
              <a:tr h="396200">
                <a:tc>
                  <a:txBody>
                    <a:bodyPr>
                      <a:noAutofit/>
                    </a:bodyPr>
                    <a:lstStyle/>
                    <a:p>
                      <a:pPr lvl="0" rtl="0">
                        <a:spcBef>
                          <a:spcPts val="0"/>
                        </a:spcBef>
                        <a:buNone/>
                      </a:pPr>
                      <a:r>
                        <a:rPr lang="en"/>
                        <a:t>DAO hard fork</a:t>
                      </a:r>
                    </a:p>
                  </a:txBody>
                  <a:tcPr marT="91425" marB="91425" marR="91425" marL="91425"/>
                </a:tc>
                <a:tc>
                  <a:txBody>
                    <a:bodyPr>
                      <a:noAutofit/>
                    </a:bodyPr>
                    <a:lstStyle/>
                    <a:p>
                      <a:pPr lvl="0" rtl="0">
                        <a:spcBef>
                          <a:spcPts val="0"/>
                        </a:spcBef>
                        <a:buNone/>
                      </a:pPr>
                      <a:r>
                        <a:rPr lang="en"/>
                        <a:t>July 2016</a:t>
                      </a:r>
                    </a:p>
                  </a:txBody>
                  <a:tcPr marT="91425" marB="91425" marR="91425" marL="91425">
                    <a:solidFill>
                      <a:srgbClr val="B6D7A8"/>
                    </a:solidFill>
                  </a:tcPr>
                </a:tc>
              </a:tr>
              <a:tr h="381000">
                <a:tc>
                  <a:txBody>
                    <a:bodyPr>
                      <a:noAutofit/>
                    </a:bodyPr>
                    <a:lstStyle/>
                    <a:p>
                      <a:pPr lvl="0">
                        <a:spcBef>
                          <a:spcPts val="0"/>
                        </a:spcBef>
                        <a:buNone/>
                      </a:pPr>
                      <a:r>
                        <a:rPr lang="en"/>
                        <a:t>Metropolis</a:t>
                      </a:r>
                    </a:p>
                  </a:txBody>
                  <a:tcPr marT="91425" marB="91425" marR="91425" marL="91425"/>
                </a:tc>
                <a:tc>
                  <a:txBody>
                    <a:bodyPr>
                      <a:noAutofit/>
                    </a:bodyPr>
                    <a:lstStyle/>
                    <a:p>
                      <a:pPr lvl="0">
                        <a:spcBef>
                          <a:spcPts val="0"/>
                        </a:spcBef>
                        <a:buNone/>
                      </a:pPr>
                      <a:r>
                        <a:rPr lang="en"/>
                        <a:t>2018?</a:t>
                      </a:r>
                    </a:p>
                  </a:txBody>
                  <a:tcPr marT="91425" marB="91425" marR="91425" marL="91425">
                    <a:solidFill>
                      <a:srgbClr val="FFE599"/>
                    </a:solidFill>
                  </a:tcPr>
                </a:tc>
              </a:tr>
              <a:tr h="381000">
                <a:tc>
                  <a:txBody>
                    <a:bodyPr>
                      <a:noAutofit/>
                    </a:bodyPr>
                    <a:lstStyle/>
                    <a:p>
                      <a:pPr lvl="0">
                        <a:spcBef>
                          <a:spcPts val="0"/>
                        </a:spcBef>
                        <a:buNone/>
                      </a:pPr>
                      <a:r>
                        <a:rPr lang="en"/>
                        <a:t>Serenity</a:t>
                      </a:r>
                    </a:p>
                  </a:txBody>
                  <a:tcPr marT="91425" marB="91425" marR="91425" marL="91425"/>
                </a:tc>
                <a:tc>
                  <a:txBody>
                    <a:bodyPr>
                      <a:noAutofit/>
                    </a:bodyPr>
                    <a:lstStyle/>
                    <a:p>
                      <a:pPr lvl="0">
                        <a:spcBef>
                          <a:spcPts val="0"/>
                        </a:spcBef>
                        <a:buNone/>
                      </a:pPr>
                      <a:r>
                        <a:rPr lang="en"/>
                        <a:t>??</a:t>
                      </a:r>
                    </a:p>
                  </a:txBody>
                  <a:tcPr marT="91425" marB="91425" marR="91425" marL="91425">
                    <a:solidFill>
                      <a:srgbClr val="FFE599"/>
                    </a:solidFill>
                  </a:tcPr>
                </a:tc>
              </a:tr>
            </a:tbl>
          </a:graphicData>
        </a:graphic>
      </p:graphicFrame>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2" name="Shape 802"/>
        <p:cNvGrpSpPr/>
        <p:nvPr/>
      </p:nvGrpSpPr>
      <p:grpSpPr>
        <a:xfrm>
          <a:off x="0" y="0"/>
          <a:ext cx="0" cy="0"/>
          <a:chOff x="0" y="0"/>
          <a:chExt cx="0" cy="0"/>
        </a:xfrm>
      </p:grpSpPr>
      <p:sp>
        <p:nvSpPr>
          <p:cNvPr id="803" name="Shape 803"/>
          <p:cNvSpPr txBox="1"/>
          <p:nvPr>
            <p:ph type="title"/>
          </p:nvPr>
        </p:nvSpPr>
        <p:spPr>
          <a:xfrm>
            <a:off x="311700" y="140225"/>
            <a:ext cx="8520600" cy="572700"/>
          </a:xfrm>
          <a:prstGeom prst="rect">
            <a:avLst/>
          </a:prstGeom>
        </p:spPr>
        <p:txBody>
          <a:bodyPr anchorCtr="0" anchor="t" bIns="91425" lIns="91425" rIns="91425" tIns="91425">
            <a:noAutofit/>
          </a:bodyPr>
          <a:lstStyle/>
          <a:p>
            <a:pPr lvl="0">
              <a:spcBef>
                <a:spcPts val="0"/>
              </a:spcBef>
              <a:buNone/>
            </a:pPr>
            <a:r>
              <a:rPr lang="en"/>
              <a:t>Ethereum may overtake Bitcoin in market cap</a:t>
            </a:r>
          </a:p>
        </p:txBody>
      </p:sp>
      <p:sp>
        <p:nvSpPr>
          <p:cNvPr id="804" name="Shape 804"/>
          <p:cNvSpPr txBox="1"/>
          <p:nvPr/>
        </p:nvSpPr>
        <p:spPr>
          <a:xfrm>
            <a:off x="7492225" y="4469825"/>
            <a:ext cx="1529400" cy="336900"/>
          </a:xfrm>
          <a:prstGeom prst="rect">
            <a:avLst/>
          </a:prstGeom>
          <a:noFill/>
          <a:ln>
            <a:noFill/>
          </a:ln>
        </p:spPr>
        <p:txBody>
          <a:bodyPr anchorCtr="0" anchor="t" bIns="91425" lIns="91425" rIns="91425" tIns="91425">
            <a:noAutofit/>
          </a:bodyPr>
          <a:lstStyle/>
          <a:p>
            <a:pPr lvl="0" rtl="0" algn="ctr">
              <a:spcBef>
                <a:spcPts val="0"/>
              </a:spcBef>
              <a:buNone/>
            </a:pPr>
            <a:r>
              <a:rPr lang="en"/>
              <a:t>Source: coinmarketcap</a:t>
            </a:r>
          </a:p>
        </p:txBody>
      </p:sp>
      <p:pic>
        <p:nvPicPr>
          <p:cNvPr id="805" name="Shape 805"/>
          <p:cNvPicPr preferRelativeResize="0"/>
          <p:nvPr/>
        </p:nvPicPr>
        <p:blipFill>
          <a:blip r:embed="rId3">
            <a:alphaModFix/>
          </a:blip>
          <a:stretch>
            <a:fillRect/>
          </a:stretch>
        </p:blipFill>
        <p:spPr>
          <a:xfrm>
            <a:off x="487050" y="735825"/>
            <a:ext cx="7081374" cy="4125775"/>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9" name="Shape 809"/>
        <p:cNvGrpSpPr/>
        <p:nvPr/>
      </p:nvGrpSpPr>
      <p:grpSpPr>
        <a:xfrm>
          <a:off x="0" y="0"/>
          <a:ext cx="0" cy="0"/>
          <a:chOff x="0" y="0"/>
          <a:chExt cx="0" cy="0"/>
        </a:xfrm>
      </p:grpSpPr>
      <p:sp>
        <p:nvSpPr>
          <p:cNvPr id="810" name="Shape 810"/>
          <p:cNvSpPr txBox="1"/>
          <p:nvPr>
            <p:ph type="title"/>
          </p:nvPr>
        </p:nvSpPr>
        <p:spPr>
          <a:xfrm>
            <a:off x="311700" y="140225"/>
            <a:ext cx="8520600" cy="572700"/>
          </a:xfrm>
          <a:prstGeom prst="rect">
            <a:avLst/>
          </a:prstGeom>
        </p:spPr>
        <p:txBody>
          <a:bodyPr anchorCtr="0" anchor="t" bIns="91425" lIns="91425" rIns="91425" tIns="91425">
            <a:noAutofit/>
          </a:bodyPr>
          <a:lstStyle/>
          <a:p>
            <a:pPr lvl="0" rtl="0">
              <a:spcBef>
                <a:spcPts val="0"/>
              </a:spcBef>
              <a:buNone/>
            </a:pPr>
            <a:r>
              <a:rPr lang="en"/>
              <a:t>Price has been a wild ride recently</a:t>
            </a:r>
          </a:p>
        </p:txBody>
      </p:sp>
      <p:pic>
        <p:nvPicPr>
          <p:cNvPr id="811" name="Shape 811"/>
          <p:cNvPicPr preferRelativeResize="0"/>
          <p:nvPr/>
        </p:nvPicPr>
        <p:blipFill>
          <a:blip r:embed="rId3">
            <a:alphaModFix/>
          </a:blip>
          <a:stretch>
            <a:fillRect/>
          </a:stretch>
        </p:blipFill>
        <p:spPr>
          <a:xfrm>
            <a:off x="5208225" y="810725"/>
            <a:ext cx="3203124" cy="3750150"/>
          </a:xfrm>
          <a:prstGeom prst="rect">
            <a:avLst/>
          </a:prstGeom>
          <a:noFill/>
          <a:ln>
            <a:noFill/>
          </a:ln>
        </p:spPr>
      </p:pic>
      <p:pic>
        <p:nvPicPr>
          <p:cNvPr id="812" name="Shape 812"/>
          <p:cNvPicPr preferRelativeResize="0"/>
          <p:nvPr/>
        </p:nvPicPr>
        <p:blipFill>
          <a:blip r:embed="rId4">
            <a:alphaModFix/>
          </a:blip>
          <a:stretch>
            <a:fillRect/>
          </a:stretch>
        </p:blipFill>
        <p:spPr>
          <a:xfrm>
            <a:off x="442225" y="982374"/>
            <a:ext cx="4373549" cy="3494650"/>
          </a:xfrm>
          <a:prstGeom prst="rect">
            <a:avLst/>
          </a:prstGeom>
          <a:noFill/>
          <a:ln>
            <a:noFill/>
          </a:ln>
        </p:spPr>
      </p:pic>
      <p:sp>
        <p:nvSpPr>
          <p:cNvPr id="813" name="Shape 813"/>
          <p:cNvSpPr txBox="1"/>
          <p:nvPr/>
        </p:nvSpPr>
        <p:spPr>
          <a:xfrm>
            <a:off x="5783175" y="4477025"/>
            <a:ext cx="2419200" cy="533100"/>
          </a:xfrm>
          <a:prstGeom prst="rect">
            <a:avLst/>
          </a:prstGeom>
          <a:noFill/>
          <a:ln>
            <a:noFill/>
          </a:ln>
        </p:spPr>
        <p:txBody>
          <a:bodyPr anchorCtr="0" anchor="ctr" bIns="91425" lIns="91425" rIns="91425" tIns="91425">
            <a:noAutofit/>
          </a:bodyPr>
          <a:lstStyle/>
          <a:p>
            <a:pPr lvl="0" rtl="0">
              <a:spcBef>
                <a:spcPts val="0"/>
              </a:spcBef>
              <a:buNone/>
            </a:pPr>
            <a:r>
              <a:rPr lang="en" u="sng">
                <a:solidFill>
                  <a:schemeClr val="hlink"/>
                </a:solidFill>
                <a:hlinkClick r:id="rId5"/>
              </a:rPr>
              <a:t>http://eth.rollercoaster.one/</a:t>
            </a:r>
          </a:p>
        </p:txBody>
      </p:sp>
      <p:sp>
        <p:nvSpPr>
          <p:cNvPr id="814" name="Shape 814"/>
          <p:cNvSpPr txBox="1"/>
          <p:nvPr/>
        </p:nvSpPr>
        <p:spPr>
          <a:xfrm>
            <a:off x="1483950" y="4356325"/>
            <a:ext cx="2419200" cy="533100"/>
          </a:xfrm>
          <a:prstGeom prst="rect">
            <a:avLst/>
          </a:prstGeom>
          <a:noFill/>
          <a:ln>
            <a:noFill/>
          </a:ln>
        </p:spPr>
        <p:txBody>
          <a:bodyPr anchorCtr="0" anchor="ctr" bIns="91425" lIns="91425" rIns="91425" tIns="91425">
            <a:noAutofit/>
          </a:bodyPr>
          <a:lstStyle/>
          <a:p>
            <a:pPr lvl="0" rtl="0">
              <a:spcBef>
                <a:spcPts val="0"/>
              </a:spcBef>
              <a:buNone/>
            </a:pPr>
            <a:r>
              <a:rPr lang="en" u="sng">
                <a:solidFill>
                  <a:schemeClr val="hlink"/>
                </a:solidFill>
                <a:hlinkClick r:id="rId6"/>
              </a:rPr>
              <a:t>https://ethereumprice.org/</a:t>
            </a: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5" name="Shape 125"/>
        <p:cNvGrpSpPr/>
        <p:nvPr/>
      </p:nvGrpSpPr>
      <p:grpSpPr>
        <a:xfrm>
          <a:off x="0" y="0"/>
          <a:ext cx="0" cy="0"/>
          <a:chOff x="0" y="0"/>
          <a:chExt cx="0" cy="0"/>
        </a:xfrm>
      </p:grpSpPr>
      <p:sp>
        <p:nvSpPr>
          <p:cNvPr id="126" name="Shape 126"/>
          <p:cNvSpPr txBox="1"/>
          <p:nvPr>
            <p:ph type="title"/>
          </p:nvPr>
        </p:nvSpPr>
        <p:spPr>
          <a:xfrm>
            <a:off x="311700" y="216425"/>
            <a:ext cx="8832300" cy="572700"/>
          </a:xfrm>
          <a:prstGeom prst="rect">
            <a:avLst/>
          </a:prstGeom>
        </p:spPr>
        <p:txBody>
          <a:bodyPr anchorCtr="0" anchor="t" bIns="91425" lIns="91425" rIns="91425" tIns="91425">
            <a:noAutofit/>
          </a:bodyPr>
          <a:lstStyle/>
          <a:p>
            <a:pPr lvl="0" rtl="0">
              <a:spcBef>
                <a:spcPts val="0"/>
              </a:spcBef>
              <a:buNone/>
            </a:pPr>
            <a:r>
              <a:rPr lang="en"/>
              <a:t>Traditional contracts vs. smart contracts</a:t>
            </a:r>
          </a:p>
        </p:txBody>
      </p:sp>
      <p:graphicFrame>
        <p:nvGraphicFramePr>
          <p:cNvPr id="127" name="Shape 127"/>
          <p:cNvGraphicFramePr/>
          <p:nvPr/>
        </p:nvGraphicFramePr>
        <p:xfrm>
          <a:off x="205987" y="1000225"/>
          <a:ext cx="3000000" cy="3000000"/>
        </p:xfrm>
        <a:graphic>
          <a:graphicData uri="http://schemas.openxmlformats.org/drawingml/2006/table">
            <a:tbl>
              <a:tblPr>
                <a:noFill/>
                <a:tableStyleId>{2C612576-BE22-43A4-B1D1-E4ED512030DF}</a:tableStyleId>
              </a:tblPr>
              <a:tblGrid>
                <a:gridCol w="2910675"/>
                <a:gridCol w="2910675"/>
                <a:gridCol w="2910675"/>
              </a:tblGrid>
              <a:tr h="588675">
                <a:tc>
                  <a:txBody>
                    <a:bodyPr>
                      <a:noAutofit/>
                    </a:bodyPr>
                    <a:lstStyle/>
                    <a:p>
                      <a:pPr lvl="0">
                        <a:spcBef>
                          <a:spcPts val="0"/>
                        </a:spcBef>
                        <a:buNone/>
                      </a:pPr>
                      <a:r>
                        <a:t/>
                      </a:r>
                      <a:endParaRPr/>
                    </a:p>
                  </a:txBody>
                  <a:tcPr marT="91425" marB="91425" marR="91425" marL="91425"/>
                </a:tc>
                <a:tc>
                  <a:txBody>
                    <a:bodyPr>
                      <a:noAutofit/>
                    </a:bodyPr>
                    <a:lstStyle/>
                    <a:p>
                      <a:pPr lvl="0" algn="ctr">
                        <a:spcBef>
                          <a:spcPts val="0"/>
                        </a:spcBef>
                        <a:buNone/>
                      </a:pPr>
                      <a:r>
                        <a:rPr lang="en"/>
                        <a:t>Traditional</a:t>
                      </a:r>
                    </a:p>
                  </a:txBody>
                  <a:tcPr marT="91425" marB="91425" marR="91425" marL="91425"/>
                </a:tc>
                <a:tc>
                  <a:txBody>
                    <a:bodyPr>
                      <a:noAutofit/>
                    </a:bodyPr>
                    <a:lstStyle/>
                    <a:p>
                      <a:pPr lvl="0" algn="ctr">
                        <a:spcBef>
                          <a:spcPts val="0"/>
                        </a:spcBef>
                        <a:buNone/>
                      </a:pPr>
                      <a:r>
                        <a:rPr lang="en"/>
                        <a:t>Smart</a:t>
                      </a:r>
                    </a:p>
                  </a:txBody>
                  <a:tcPr marT="91425" marB="91425" marR="91425" marL="91425"/>
                </a:tc>
              </a:tr>
              <a:tr h="583025">
                <a:tc>
                  <a:txBody>
                    <a:bodyPr>
                      <a:noAutofit/>
                    </a:bodyPr>
                    <a:lstStyle/>
                    <a:p>
                      <a:pPr lvl="0">
                        <a:spcBef>
                          <a:spcPts val="0"/>
                        </a:spcBef>
                        <a:buNone/>
                      </a:pPr>
                      <a:r>
                        <a:rPr lang="en"/>
                        <a:t>specification</a:t>
                      </a:r>
                    </a:p>
                  </a:txBody>
                  <a:tcPr marT="91425" marB="91425" marR="91425" marL="91425">
                    <a:lnB cap="flat" cmpd="sng" w="9525">
                      <a:solidFill>
                        <a:srgbClr val="9E9E9E"/>
                      </a:solidFill>
                      <a:prstDash val="solid"/>
                      <a:round/>
                      <a:headEnd len="med" w="med" type="none"/>
                      <a:tailEnd len="med" w="med" type="none"/>
                    </a:lnB>
                  </a:tcPr>
                </a:tc>
                <a:tc>
                  <a:txBody>
                    <a:bodyPr>
                      <a:noAutofit/>
                    </a:bodyPr>
                    <a:lstStyle/>
                    <a:p>
                      <a:pPr lvl="0">
                        <a:spcBef>
                          <a:spcPts val="0"/>
                        </a:spcBef>
                        <a:buNone/>
                      </a:pPr>
                      <a:r>
                        <a:rPr lang="en"/>
                        <a:t>Natural language + “legalese”</a:t>
                      </a:r>
                    </a:p>
                  </a:txBody>
                  <a:tcPr marT="91425" marB="91425" marR="91425" marL="91425">
                    <a:lnB cap="flat" cmpd="sng" w="9525">
                      <a:solidFill>
                        <a:srgbClr val="9E9E9E"/>
                      </a:solidFill>
                      <a:prstDash val="solid"/>
                      <a:round/>
                      <a:headEnd len="med" w="med" type="none"/>
                      <a:tailEnd len="med" w="med" type="none"/>
                    </a:lnB>
                  </a:tcPr>
                </a:tc>
                <a:tc>
                  <a:txBody>
                    <a:bodyPr>
                      <a:noAutofit/>
                    </a:bodyPr>
                    <a:lstStyle/>
                    <a:p>
                      <a:pPr lvl="0">
                        <a:spcBef>
                          <a:spcPts val="0"/>
                        </a:spcBef>
                        <a:buNone/>
                      </a:pPr>
                      <a:r>
                        <a:rPr lang="en"/>
                        <a:t>Code</a:t>
                      </a:r>
                    </a:p>
                  </a:txBody>
                  <a:tcPr marT="91425" marB="91425" marR="91425" marL="91425">
                    <a:lnB cap="flat" cmpd="sng" w="9525">
                      <a:solidFill>
                        <a:srgbClr val="9E9E9E"/>
                      </a:solidFill>
                      <a:prstDash val="solid"/>
                      <a:round/>
                      <a:headEnd len="med" w="med" type="none"/>
                      <a:tailEnd len="med" w="med" type="none"/>
                    </a:lnB>
                  </a:tcPr>
                </a:tc>
              </a:tr>
              <a:tr h="566100">
                <a:tc>
                  <a:txBody>
                    <a:bodyPr>
                      <a:noAutofit/>
                    </a:bodyPr>
                    <a:lstStyle/>
                    <a:p>
                      <a:pPr lvl="0" rtl="0">
                        <a:spcBef>
                          <a:spcPts val="0"/>
                        </a:spcBef>
                        <a:buNone/>
                      </a:pPr>
                      <a:r>
                        <a:rPr lang="en"/>
                        <a:t>identity &amp; consent</a:t>
                      </a:r>
                    </a:p>
                  </a:txBody>
                  <a:tcPr marT="91425" marB="91425" marR="91425" marL="91425">
                    <a:lnL cap="flat" cmpd="sng" w="9525">
                      <a:solidFill>
                        <a:srgbClr val="9E9E9E"/>
                      </a:solidFill>
                      <a:prstDash val="solid"/>
                      <a:round/>
                      <a:headEnd len="med" w="med" type="none"/>
                      <a:tailEnd len="med" w="med" type="none"/>
                    </a:lnL>
                    <a:lnR cap="flat" cmpd="sng" w="9525">
                      <a:solidFill>
                        <a:srgbClr val="9E9E9E"/>
                      </a:solidFill>
                      <a:prstDash val="solid"/>
                      <a:round/>
                      <a:headEnd len="med" w="med" type="none"/>
                      <a:tailEnd len="med" w="med" type="none"/>
                    </a:lnR>
                    <a:lnT cap="flat" cmpd="sng" w="9525">
                      <a:solidFill>
                        <a:srgbClr val="9E9E9E"/>
                      </a:solidFill>
                      <a:prstDash val="solid"/>
                      <a:round/>
                      <a:headEnd len="med" w="med" type="none"/>
                      <a:tailEnd len="med" w="med" type="none"/>
                    </a:lnT>
                    <a:lnB cap="flat" cmpd="sng" w="9525">
                      <a:solidFill>
                        <a:srgbClr val="9E9E9E"/>
                      </a:solidFill>
                      <a:prstDash val="solid"/>
                      <a:round/>
                      <a:headEnd len="med" w="med" type="none"/>
                      <a:tailEnd len="med" w="med" type="none"/>
                    </a:lnB>
                  </a:tcPr>
                </a:tc>
                <a:tc>
                  <a:txBody>
                    <a:bodyPr>
                      <a:noAutofit/>
                    </a:bodyPr>
                    <a:lstStyle/>
                    <a:p>
                      <a:pPr lvl="0" rtl="0">
                        <a:spcBef>
                          <a:spcPts val="0"/>
                        </a:spcBef>
                        <a:buNone/>
                      </a:pPr>
                      <a:r>
                        <a:rPr lang="en"/>
                        <a:t>Signatures</a:t>
                      </a:r>
                    </a:p>
                  </a:txBody>
                  <a:tcPr marT="91425" marB="91425" marR="91425" marL="91425">
                    <a:lnL cap="flat" cmpd="sng" w="9525">
                      <a:solidFill>
                        <a:srgbClr val="9E9E9E"/>
                      </a:solidFill>
                      <a:prstDash val="solid"/>
                      <a:round/>
                      <a:headEnd len="med" w="med" type="none"/>
                      <a:tailEnd len="med" w="med" type="none"/>
                    </a:lnL>
                    <a:lnR cap="flat" cmpd="sng" w="9525">
                      <a:solidFill>
                        <a:srgbClr val="9E9E9E"/>
                      </a:solidFill>
                      <a:prstDash val="solid"/>
                      <a:round/>
                      <a:headEnd len="med" w="med" type="none"/>
                      <a:tailEnd len="med" w="med" type="none"/>
                    </a:lnR>
                    <a:lnT cap="flat" cmpd="sng" w="9525">
                      <a:solidFill>
                        <a:srgbClr val="9E9E9E"/>
                      </a:solidFill>
                      <a:prstDash val="solid"/>
                      <a:round/>
                      <a:headEnd len="med" w="med" type="none"/>
                      <a:tailEnd len="med" w="med" type="none"/>
                    </a:lnT>
                    <a:lnB cap="flat" cmpd="sng" w="9525">
                      <a:solidFill>
                        <a:srgbClr val="9E9E9E"/>
                      </a:solidFill>
                      <a:prstDash val="solid"/>
                      <a:round/>
                      <a:headEnd len="med" w="med" type="none"/>
                      <a:tailEnd len="med" w="med" type="none"/>
                    </a:lnB>
                  </a:tcPr>
                </a:tc>
                <a:tc>
                  <a:txBody>
                    <a:bodyPr>
                      <a:noAutofit/>
                    </a:bodyPr>
                    <a:lstStyle/>
                    <a:p>
                      <a:pPr lvl="0" rtl="0">
                        <a:spcBef>
                          <a:spcPts val="0"/>
                        </a:spcBef>
                        <a:buNone/>
                      </a:pPr>
                      <a:r>
                        <a:rPr lang="en"/>
                        <a:t>Digital signatures</a:t>
                      </a:r>
                    </a:p>
                  </a:txBody>
                  <a:tcPr marT="91425" marB="91425" marR="91425" marL="91425">
                    <a:lnL cap="flat" cmpd="sng" w="9525">
                      <a:solidFill>
                        <a:srgbClr val="9E9E9E"/>
                      </a:solidFill>
                      <a:prstDash val="solid"/>
                      <a:round/>
                      <a:headEnd len="med" w="med" type="none"/>
                      <a:tailEnd len="med" w="med" type="none"/>
                    </a:lnL>
                    <a:lnR cap="flat" cmpd="sng" w="9525">
                      <a:solidFill>
                        <a:srgbClr val="9E9E9E"/>
                      </a:solidFill>
                      <a:prstDash val="solid"/>
                      <a:round/>
                      <a:headEnd len="med" w="med" type="none"/>
                      <a:tailEnd len="med" w="med" type="none"/>
                    </a:lnR>
                    <a:lnT cap="flat" cmpd="sng" w="9525">
                      <a:solidFill>
                        <a:srgbClr val="9E9E9E"/>
                      </a:solidFill>
                      <a:prstDash val="solid"/>
                      <a:round/>
                      <a:headEnd len="med" w="med" type="none"/>
                      <a:tailEnd len="med" w="med" type="none"/>
                    </a:lnT>
                    <a:lnB cap="flat" cmpd="sng" w="9525">
                      <a:solidFill>
                        <a:srgbClr val="9E9E9E"/>
                      </a:solidFill>
                      <a:prstDash val="solid"/>
                      <a:round/>
                      <a:headEnd len="med" w="med" type="none"/>
                      <a:tailEnd len="med" w="med" type="none"/>
                    </a:lnB>
                  </a:tcPr>
                </a:tc>
              </a:tr>
              <a:tr h="566100">
                <a:tc>
                  <a:txBody>
                    <a:bodyPr>
                      <a:noAutofit/>
                    </a:bodyPr>
                    <a:lstStyle/>
                    <a:p>
                      <a:pPr lvl="0" rtl="0">
                        <a:spcBef>
                          <a:spcPts val="0"/>
                        </a:spcBef>
                        <a:buNone/>
                      </a:pPr>
                      <a:r>
                        <a:rPr lang="en"/>
                        <a:t>dispute resolution</a:t>
                      </a:r>
                    </a:p>
                  </a:txBody>
                  <a:tcPr marT="91425" marB="91425" marR="91425" marL="91425">
                    <a:lnL cap="flat" cmpd="sng" w="9525">
                      <a:solidFill>
                        <a:srgbClr val="9E9E9E"/>
                      </a:solidFill>
                      <a:prstDash val="solid"/>
                      <a:round/>
                      <a:headEnd len="med" w="med" type="none"/>
                      <a:tailEnd len="med" w="med" type="none"/>
                    </a:lnL>
                    <a:lnR cap="flat" cmpd="sng" w="9525">
                      <a:solidFill>
                        <a:srgbClr val="9E9E9E"/>
                      </a:solidFill>
                      <a:prstDash val="solid"/>
                      <a:round/>
                      <a:headEnd len="med" w="med" type="none"/>
                      <a:tailEnd len="med" w="med" type="none"/>
                    </a:lnR>
                    <a:lnT cap="flat" cmpd="sng" w="9525">
                      <a:solidFill>
                        <a:srgbClr val="9E9E9E"/>
                      </a:solidFill>
                      <a:prstDash val="solid"/>
                      <a:round/>
                      <a:headEnd len="med" w="med" type="none"/>
                      <a:tailEnd len="med" w="med" type="none"/>
                    </a:lnT>
                    <a:lnB cap="flat" cmpd="sng" w="9525">
                      <a:solidFill>
                        <a:srgbClr val="9E9E9E"/>
                      </a:solidFill>
                      <a:prstDash val="solid"/>
                      <a:round/>
                      <a:headEnd len="med" w="med" type="none"/>
                      <a:tailEnd len="med" w="med" type="none"/>
                    </a:lnB>
                  </a:tcPr>
                </a:tc>
                <a:tc>
                  <a:txBody>
                    <a:bodyPr>
                      <a:noAutofit/>
                    </a:bodyPr>
                    <a:lstStyle/>
                    <a:p>
                      <a:pPr lvl="0" rtl="0">
                        <a:spcBef>
                          <a:spcPts val="0"/>
                        </a:spcBef>
                        <a:buNone/>
                      </a:pPr>
                      <a:r>
                        <a:rPr lang="en"/>
                        <a:t>Judges, arbitrators</a:t>
                      </a:r>
                    </a:p>
                  </a:txBody>
                  <a:tcPr marT="91425" marB="91425" marR="91425" marL="91425">
                    <a:lnL cap="flat" cmpd="sng" w="9525">
                      <a:solidFill>
                        <a:srgbClr val="9E9E9E"/>
                      </a:solidFill>
                      <a:prstDash val="solid"/>
                      <a:round/>
                      <a:headEnd len="med" w="med" type="none"/>
                      <a:tailEnd len="med" w="med" type="none"/>
                    </a:lnL>
                    <a:lnR cap="flat" cmpd="sng" w="9525">
                      <a:solidFill>
                        <a:srgbClr val="9E9E9E"/>
                      </a:solidFill>
                      <a:prstDash val="solid"/>
                      <a:round/>
                      <a:headEnd len="med" w="med" type="none"/>
                      <a:tailEnd len="med" w="med" type="none"/>
                    </a:lnR>
                    <a:lnT cap="flat" cmpd="sng" w="9525">
                      <a:solidFill>
                        <a:srgbClr val="9E9E9E"/>
                      </a:solidFill>
                      <a:prstDash val="solid"/>
                      <a:round/>
                      <a:headEnd len="med" w="med" type="none"/>
                      <a:tailEnd len="med" w="med" type="none"/>
                    </a:lnT>
                    <a:lnB cap="flat" cmpd="sng" w="9525">
                      <a:solidFill>
                        <a:srgbClr val="9E9E9E"/>
                      </a:solidFill>
                      <a:prstDash val="solid"/>
                      <a:round/>
                      <a:headEnd len="med" w="med" type="none"/>
                      <a:tailEnd len="med" w="med" type="none"/>
                    </a:lnB>
                  </a:tcPr>
                </a:tc>
                <a:tc>
                  <a:txBody>
                    <a:bodyPr>
                      <a:noAutofit/>
                    </a:bodyPr>
                    <a:lstStyle/>
                    <a:p>
                      <a:pPr lvl="0" rtl="0">
                        <a:spcBef>
                          <a:spcPts val="0"/>
                        </a:spcBef>
                        <a:buNone/>
                      </a:pPr>
                      <a:r>
                        <a:rPr lang="en"/>
                        <a:t>Decentralized platform</a:t>
                      </a:r>
                    </a:p>
                  </a:txBody>
                  <a:tcPr marT="91425" marB="91425" marR="91425" marL="91425">
                    <a:lnL cap="flat" cmpd="sng" w="9525">
                      <a:solidFill>
                        <a:srgbClr val="9E9E9E"/>
                      </a:solidFill>
                      <a:prstDash val="solid"/>
                      <a:round/>
                      <a:headEnd len="med" w="med" type="none"/>
                      <a:tailEnd len="med" w="med" type="none"/>
                    </a:lnL>
                    <a:lnR cap="flat" cmpd="sng" w="9525">
                      <a:solidFill>
                        <a:srgbClr val="9E9E9E"/>
                      </a:solidFill>
                      <a:prstDash val="solid"/>
                      <a:round/>
                      <a:headEnd len="med" w="med" type="none"/>
                      <a:tailEnd len="med" w="med" type="none"/>
                    </a:lnR>
                    <a:lnT cap="flat" cmpd="sng" w="9525">
                      <a:solidFill>
                        <a:srgbClr val="9E9E9E"/>
                      </a:solidFill>
                      <a:prstDash val="solid"/>
                      <a:round/>
                      <a:headEnd len="med" w="med" type="none"/>
                      <a:tailEnd len="med" w="med" type="none"/>
                    </a:lnT>
                    <a:lnB cap="flat" cmpd="sng" w="9525">
                      <a:solidFill>
                        <a:srgbClr val="9E9E9E"/>
                      </a:solidFill>
                      <a:prstDash val="solid"/>
                      <a:round/>
                      <a:headEnd len="med" w="med" type="none"/>
                      <a:tailEnd len="med" w="med" type="none"/>
                    </a:lnB>
                  </a:tcPr>
                </a:tc>
              </a:tr>
              <a:tr h="566100">
                <a:tc>
                  <a:txBody>
                    <a:bodyPr>
                      <a:noAutofit/>
                    </a:bodyPr>
                    <a:lstStyle/>
                    <a:p>
                      <a:pPr lvl="0" rtl="0">
                        <a:spcBef>
                          <a:spcPts val="0"/>
                        </a:spcBef>
                        <a:buNone/>
                      </a:pPr>
                      <a:r>
                        <a:rPr lang="en"/>
                        <a:t>nullification</a:t>
                      </a:r>
                    </a:p>
                  </a:txBody>
                  <a:tcPr marT="91425" marB="91425" marR="91425" marL="91425">
                    <a:lnL cap="flat" cmpd="sng" w="9525">
                      <a:solidFill>
                        <a:srgbClr val="9E9E9E"/>
                      </a:solidFill>
                      <a:prstDash val="solid"/>
                      <a:round/>
                      <a:headEnd len="med" w="med" type="none"/>
                      <a:tailEnd len="med" w="med" type="none"/>
                    </a:lnL>
                    <a:lnR cap="flat" cmpd="sng" w="9525">
                      <a:solidFill>
                        <a:srgbClr val="9E9E9E"/>
                      </a:solidFill>
                      <a:prstDash val="solid"/>
                      <a:round/>
                      <a:headEnd len="med" w="med" type="none"/>
                      <a:tailEnd len="med" w="med" type="none"/>
                    </a:lnR>
                    <a:lnT cap="flat" cmpd="sng" w="9525">
                      <a:solidFill>
                        <a:srgbClr val="9E9E9E"/>
                      </a:solidFill>
                      <a:prstDash val="solid"/>
                      <a:round/>
                      <a:headEnd len="med" w="med" type="none"/>
                      <a:tailEnd len="med" w="med" type="none"/>
                    </a:lnT>
                    <a:lnB cap="flat" cmpd="sng" w="9525">
                      <a:solidFill>
                        <a:srgbClr val="9E9E9E"/>
                      </a:solidFill>
                      <a:prstDash val="solid"/>
                      <a:round/>
                      <a:headEnd len="med" w="med" type="none"/>
                      <a:tailEnd len="med" w="med" type="none"/>
                    </a:lnB>
                  </a:tcPr>
                </a:tc>
                <a:tc>
                  <a:txBody>
                    <a:bodyPr>
                      <a:noAutofit/>
                    </a:bodyPr>
                    <a:lstStyle/>
                    <a:p>
                      <a:pPr lvl="0" rtl="0">
                        <a:spcBef>
                          <a:spcPts val="0"/>
                        </a:spcBef>
                        <a:buNone/>
                      </a:pPr>
                      <a:r>
                        <a:rPr lang="en"/>
                        <a:t>By judges</a:t>
                      </a:r>
                    </a:p>
                  </a:txBody>
                  <a:tcPr marT="91425" marB="91425" marR="91425" marL="91425">
                    <a:lnL cap="flat" cmpd="sng" w="9525">
                      <a:solidFill>
                        <a:srgbClr val="9E9E9E"/>
                      </a:solidFill>
                      <a:prstDash val="solid"/>
                      <a:round/>
                      <a:headEnd len="med" w="med" type="none"/>
                      <a:tailEnd len="med" w="med" type="none"/>
                    </a:lnL>
                    <a:lnR cap="flat" cmpd="sng" w="9525">
                      <a:solidFill>
                        <a:srgbClr val="9E9E9E"/>
                      </a:solidFill>
                      <a:prstDash val="solid"/>
                      <a:round/>
                      <a:headEnd len="med" w="med" type="none"/>
                      <a:tailEnd len="med" w="med" type="none"/>
                    </a:lnR>
                    <a:lnT cap="flat" cmpd="sng" w="9525">
                      <a:solidFill>
                        <a:srgbClr val="9E9E9E"/>
                      </a:solidFill>
                      <a:prstDash val="solid"/>
                      <a:round/>
                      <a:headEnd len="med" w="med" type="none"/>
                      <a:tailEnd len="med" w="med" type="none"/>
                    </a:lnT>
                    <a:lnB cap="flat" cmpd="sng" w="9525">
                      <a:solidFill>
                        <a:srgbClr val="9E9E9E"/>
                      </a:solidFill>
                      <a:prstDash val="solid"/>
                      <a:round/>
                      <a:headEnd len="med" w="med" type="none"/>
                      <a:tailEnd len="med" w="med" type="none"/>
                    </a:lnB>
                  </a:tcPr>
                </a:tc>
                <a:tc>
                  <a:txBody>
                    <a:bodyPr>
                      <a:noAutofit/>
                    </a:bodyPr>
                    <a:lstStyle/>
                    <a:p>
                      <a:pPr lvl="0" rtl="0">
                        <a:spcBef>
                          <a:spcPts val="0"/>
                        </a:spcBef>
                        <a:buNone/>
                      </a:pPr>
                      <a:r>
                        <a:rPr lang="en"/>
                        <a:t>????</a:t>
                      </a:r>
                    </a:p>
                  </a:txBody>
                  <a:tcPr marT="91425" marB="91425" marR="91425" marL="91425">
                    <a:lnL cap="flat" cmpd="sng" w="9525">
                      <a:solidFill>
                        <a:srgbClr val="9E9E9E"/>
                      </a:solidFill>
                      <a:prstDash val="solid"/>
                      <a:round/>
                      <a:headEnd len="med" w="med" type="none"/>
                      <a:tailEnd len="med" w="med" type="none"/>
                    </a:lnL>
                    <a:lnR cap="flat" cmpd="sng" w="9525">
                      <a:solidFill>
                        <a:srgbClr val="9E9E9E"/>
                      </a:solidFill>
                      <a:prstDash val="solid"/>
                      <a:round/>
                      <a:headEnd len="med" w="med" type="none"/>
                      <a:tailEnd len="med" w="med" type="none"/>
                    </a:lnR>
                    <a:lnT cap="flat" cmpd="sng" w="9525">
                      <a:solidFill>
                        <a:srgbClr val="9E9E9E"/>
                      </a:solidFill>
                      <a:prstDash val="solid"/>
                      <a:round/>
                      <a:headEnd len="med" w="med" type="none"/>
                      <a:tailEnd len="med" w="med" type="none"/>
                    </a:lnT>
                    <a:lnB cap="flat" cmpd="sng" w="9525">
                      <a:solidFill>
                        <a:srgbClr val="9E9E9E"/>
                      </a:solidFill>
                      <a:prstDash val="solid"/>
                      <a:round/>
                      <a:headEnd len="med" w="med" type="none"/>
                      <a:tailEnd len="med" w="med" type="none"/>
                    </a:lnB>
                  </a:tcPr>
                </a:tc>
              </a:tr>
              <a:tr h="566100">
                <a:tc>
                  <a:txBody>
                    <a:bodyPr>
                      <a:noAutofit/>
                    </a:bodyPr>
                    <a:lstStyle/>
                    <a:p>
                      <a:pPr lvl="0" rtl="0">
                        <a:spcBef>
                          <a:spcPts val="0"/>
                        </a:spcBef>
                        <a:buNone/>
                      </a:pPr>
                      <a:r>
                        <a:rPr lang="en"/>
                        <a:t>payment</a:t>
                      </a:r>
                    </a:p>
                  </a:txBody>
                  <a:tcPr marT="91425" marB="91425" marR="91425" marL="91425">
                    <a:lnL cap="flat" cmpd="sng" w="9525">
                      <a:solidFill>
                        <a:srgbClr val="9E9E9E"/>
                      </a:solidFill>
                      <a:prstDash val="solid"/>
                      <a:round/>
                      <a:headEnd len="med" w="med" type="none"/>
                      <a:tailEnd len="med" w="med" type="none"/>
                    </a:lnL>
                    <a:lnR cap="flat" cmpd="sng" w="9525">
                      <a:solidFill>
                        <a:srgbClr val="9E9E9E"/>
                      </a:solidFill>
                      <a:prstDash val="solid"/>
                      <a:round/>
                      <a:headEnd len="med" w="med" type="none"/>
                      <a:tailEnd len="med" w="med" type="none"/>
                    </a:lnR>
                    <a:lnT cap="flat" cmpd="sng" w="9525">
                      <a:solidFill>
                        <a:srgbClr val="9E9E9E"/>
                      </a:solidFill>
                      <a:prstDash val="solid"/>
                      <a:round/>
                      <a:headEnd len="med" w="med" type="none"/>
                      <a:tailEnd len="med" w="med" type="none"/>
                    </a:lnT>
                    <a:lnB cap="flat" cmpd="sng" w="9525">
                      <a:solidFill>
                        <a:srgbClr val="9E9E9E"/>
                      </a:solidFill>
                      <a:prstDash val="solid"/>
                      <a:round/>
                      <a:headEnd len="med" w="med" type="none"/>
                      <a:tailEnd len="med" w="med" type="none"/>
                    </a:lnB>
                  </a:tcPr>
                </a:tc>
                <a:tc>
                  <a:txBody>
                    <a:bodyPr>
                      <a:noAutofit/>
                    </a:bodyPr>
                    <a:lstStyle/>
                    <a:p>
                      <a:pPr lvl="0" rtl="0">
                        <a:spcBef>
                          <a:spcPts val="0"/>
                        </a:spcBef>
                        <a:buNone/>
                      </a:pPr>
                      <a:r>
                        <a:rPr lang="en"/>
                        <a:t>As specified</a:t>
                      </a:r>
                    </a:p>
                  </a:txBody>
                  <a:tcPr marT="91425" marB="91425" marR="91425" marL="91425">
                    <a:lnL cap="flat" cmpd="sng" w="9525">
                      <a:solidFill>
                        <a:srgbClr val="9E9E9E"/>
                      </a:solidFill>
                      <a:prstDash val="solid"/>
                      <a:round/>
                      <a:headEnd len="med" w="med" type="none"/>
                      <a:tailEnd len="med" w="med" type="none"/>
                    </a:lnL>
                    <a:lnR cap="flat" cmpd="sng" w="9525">
                      <a:solidFill>
                        <a:srgbClr val="9E9E9E"/>
                      </a:solidFill>
                      <a:prstDash val="solid"/>
                      <a:round/>
                      <a:headEnd len="med" w="med" type="none"/>
                      <a:tailEnd len="med" w="med" type="none"/>
                    </a:lnR>
                    <a:lnT cap="flat" cmpd="sng" w="9525">
                      <a:solidFill>
                        <a:srgbClr val="9E9E9E"/>
                      </a:solidFill>
                      <a:prstDash val="solid"/>
                      <a:round/>
                      <a:headEnd len="med" w="med" type="none"/>
                      <a:tailEnd len="med" w="med" type="none"/>
                    </a:lnT>
                    <a:lnB cap="flat" cmpd="sng" w="9525">
                      <a:solidFill>
                        <a:srgbClr val="9E9E9E"/>
                      </a:solidFill>
                      <a:prstDash val="solid"/>
                      <a:round/>
                      <a:headEnd len="med" w="med" type="none"/>
                      <a:tailEnd len="med" w="med" type="none"/>
                    </a:lnB>
                  </a:tcPr>
                </a:tc>
                <a:tc>
                  <a:txBody>
                    <a:bodyPr>
                      <a:noAutofit/>
                    </a:bodyPr>
                    <a:lstStyle/>
                    <a:p>
                      <a:pPr lvl="0" rtl="0">
                        <a:spcBef>
                          <a:spcPts val="0"/>
                        </a:spcBef>
                        <a:buNone/>
                      </a:pPr>
                      <a:r>
                        <a:rPr lang="en"/>
                        <a:t>built-in</a:t>
                      </a:r>
                    </a:p>
                  </a:txBody>
                  <a:tcPr marT="91425" marB="91425" marR="91425" marL="91425">
                    <a:lnL cap="flat" cmpd="sng" w="9525">
                      <a:solidFill>
                        <a:srgbClr val="9E9E9E"/>
                      </a:solidFill>
                      <a:prstDash val="solid"/>
                      <a:round/>
                      <a:headEnd len="med" w="med" type="none"/>
                      <a:tailEnd len="med" w="med" type="none"/>
                    </a:lnL>
                    <a:lnR cap="flat" cmpd="sng" w="9525">
                      <a:solidFill>
                        <a:srgbClr val="9E9E9E"/>
                      </a:solidFill>
                      <a:prstDash val="solid"/>
                      <a:round/>
                      <a:headEnd len="med" w="med" type="none"/>
                      <a:tailEnd len="med" w="med" type="none"/>
                    </a:lnR>
                    <a:lnT cap="flat" cmpd="sng" w="9525">
                      <a:solidFill>
                        <a:srgbClr val="9E9E9E"/>
                      </a:solidFill>
                      <a:prstDash val="solid"/>
                      <a:round/>
                      <a:headEnd len="med" w="med" type="none"/>
                      <a:tailEnd len="med" w="med" type="none"/>
                    </a:lnT>
                    <a:lnB cap="flat" cmpd="sng" w="9525">
                      <a:solidFill>
                        <a:srgbClr val="9E9E9E"/>
                      </a:solidFill>
                      <a:prstDash val="solid"/>
                      <a:round/>
                      <a:headEnd len="med" w="med" type="none"/>
                      <a:tailEnd len="med" w="med" type="none"/>
                    </a:lnB>
                  </a:tcPr>
                </a:tc>
              </a:tr>
              <a:tr h="402225">
                <a:tc>
                  <a:txBody>
                    <a:bodyPr>
                      <a:noAutofit/>
                    </a:bodyPr>
                    <a:lstStyle/>
                    <a:p>
                      <a:pPr lvl="0" rtl="0">
                        <a:spcBef>
                          <a:spcPts val="0"/>
                        </a:spcBef>
                        <a:buNone/>
                      </a:pPr>
                      <a:r>
                        <a:rPr lang="en"/>
                        <a:t>escrow</a:t>
                      </a:r>
                    </a:p>
                  </a:txBody>
                  <a:tcPr marT="91425" marB="91425" marR="91425" marL="91425">
                    <a:lnL cap="flat" cmpd="sng" w="9525">
                      <a:solidFill>
                        <a:srgbClr val="9E9E9E"/>
                      </a:solidFill>
                      <a:prstDash val="solid"/>
                      <a:round/>
                      <a:headEnd len="med" w="med" type="none"/>
                      <a:tailEnd len="med" w="med" type="none"/>
                    </a:lnL>
                    <a:lnR cap="flat" cmpd="sng" w="9525">
                      <a:solidFill>
                        <a:srgbClr val="9E9E9E"/>
                      </a:solidFill>
                      <a:prstDash val="solid"/>
                      <a:round/>
                      <a:headEnd len="med" w="med" type="none"/>
                      <a:tailEnd len="med" w="med" type="none"/>
                    </a:lnR>
                    <a:lnT cap="flat" cmpd="sng" w="9525">
                      <a:solidFill>
                        <a:srgbClr val="9E9E9E"/>
                      </a:solidFill>
                      <a:prstDash val="solid"/>
                      <a:round/>
                      <a:headEnd len="med" w="med" type="none"/>
                      <a:tailEnd len="med" w="med" type="none"/>
                    </a:lnT>
                    <a:lnB cap="flat" cmpd="sng" w="9525">
                      <a:solidFill>
                        <a:srgbClr val="9E9E9E"/>
                      </a:solidFill>
                      <a:prstDash val="solid"/>
                      <a:round/>
                      <a:headEnd len="med" w="med" type="none"/>
                      <a:tailEnd len="med" w="med" type="none"/>
                    </a:lnB>
                  </a:tcPr>
                </a:tc>
                <a:tc>
                  <a:txBody>
                    <a:bodyPr>
                      <a:noAutofit/>
                    </a:bodyPr>
                    <a:lstStyle/>
                    <a:p>
                      <a:pPr lvl="0" rtl="0">
                        <a:spcBef>
                          <a:spcPts val="0"/>
                        </a:spcBef>
                        <a:buNone/>
                      </a:pPr>
                      <a:r>
                        <a:rPr lang="en"/>
                        <a:t>Trusted third party</a:t>
                      </a:r>
                    </a:p>
                  </a:txBody>
                  <a:tcPr marT="91425" marB="91425" marR="91425" marL="91425">
                    <a:lnL cap="flat" cmpd="sng" w="9525">
                      <a:solidFill>
                        <a:srgbClr val="9E9E9E"/>
                      </a:solidFill>
                      <a:prstDash val="solid"/>
                      <a:round/>
                      <a:headEnd len="med" w="med" type="none"/>
                      <a:tailEnd len="med" w="med" type="none"/>
                    </a:lnL>
                    <a:lnR cap="flat" cmpd="sng" w="9525">
                      <a:solidFill>
                        <a:srgbClr val="9E9E9E"/>
                      </a:solidFill>
                      <a:prstDash val="solid"/>
                      <a:round/>
                      <a:headEnd len="med" w="med" type="none"/>
                      <a:tailEnd len="med" w="med" type="none"/>
                    </a:lnR>
                    <a:lnT cap="flat" cmpd="sng" w="9525">
                      <a:solidFill>
                        <a:srgbClr val="9E9E9E"/>
                      </a:solidFill>
                      <a:prstDash val="solid"/>
                      <a:round/>
                      <a:headEnd len="med" w="med" type="none"/>
                      <a:tailEnd len="med" w="med" type="none"/>
                    </a:lnT>
                    <a:lnB cap="flat" cmpd="sng" w="9525">
                      <a:solidFill>
                        <a:srgbClr val="9E9E9E"/>
                      </a:solidFill>
                      <a:prstDash val="solid"/>
                      <a:round/>
                      <a:headEnd len="med" w="med" type="none"/>
                      <a:tailEnd len="med" w="med" type="none"/>
                    </a:lnB>
                  </a:tcPr>
                </a:tc>
                <a:tc>
                  <a:txBody>
                    <a:bodyPr>
                      <a:noAutofit/>
                    </a:bodyPr>
                    <a:lstStyle/>
                    <a:p>
                      <a:pPr lvl="0" rtl="0">
                        <a:spcBef>
                          <a:spcPts val="0"/>
                        </a:spcBef>
                        <a:buNone/>
                      </a:pPr>
                      <a:r>
                        <a:rPr lang="en"/>
                        <a:t>built-in</a:t>
                      </a:r>
                    </a:p>
                  </a:txBody>
                  <a:tcPr marT="91425" marB="91425" marR="91425" marL="91425">
                    <a:lnL cap="flat" cmpd="sng" w="9525">
                      <a:solidFill>
                        <a:srgbClr val="9E9E9E"/>
                      </a:solidFill>
                      <a:prstDash val="solid"/>
                      <a:round/>
                      <a:headEnd len="med" w="med" type="none"/>
                      <a:tailEnd len="med" w="med" type="none"/>
                    </a:lnL>
                    <a:lnR cap="flat" cmpd="sng" w="9525">
                      <a:solidFill>
                        <a:srgbClr val="9E9E9E"/>
                      </a:solidFill>
                      <a:prstDash val="solid"/>
                      <a:round/>
                      <a:headEnd len="med" w="med" type="none"/>
                      <a:tailEnd len="med" w="med" type="none"/>
                    </a:lnR>
                    <a:lnT cap="flat" cmpd="sng" w="9525">
                      <a:solidFill>
                        <a:srgbClr val="9E9E9E"/>
                      </a:solidFill>
                      <a:prstDash val="solid"/>
                      <a:round/>
                      <a:headEnd len="med" w="med" type="none"/>
                      <a:tailEnd len="med" w="med" type="none"/>
                    </a:lnT>
                    <a:lnB cap="flat" cmpd="sng" w="9525">
                      <a:solidFill>
                        <a:srgbClr val="9E9E9E"/>
                      </a:solidFill>
                      <a:prstDash val="solid"/>
                      <a:round/>
                      <a:headEnd len="med" w="med" type="none"/>
                      <a:tailEnd len="med" w="med" type="none"/>
                    </a:lnB>
                  </a:tcPr>
                </a:tc>
              </a:tr>
            </a:tbl>
          </a:graphicData>
        </a:graphic>
      </p:graphicFrame>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8" name="Shape 818"/>
        <p:cNvGrpSpPr/>
        <p:nvPr/>
      </p:nvGrpSpPr>
      <p:grpSpPr>
        <a:xfrm>
          <a:off x="0" y="0"/>
          <a:ext cx="0" cy="0"/>
          <a:chOff x="0" y="0"/>
          <a:chExt cx="0" cy="0"/>
        </a:xfrm>
      </p:grpSpPr>
      <p:sp>
        <p:nvSpPr>
          <p:cNvPr id="819" name="Shape 819"/>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Solidity and EVM may outgrow Ethereum itself</a:t>
            </a:r>
          </a:p>
        </p:txBody>
      </p:sp>
      <p:sp>
        <p:nvSpPr>
          <p:cNvPr id="820" name="Shape 820"/>
          <p:cNvSpPr txBox="1"/>
          <p:nvPr/>
        </p:nvSpPr>
        <p:spPr>
          <a:xfrm>
            <a:off x="489900" y="3137175"/>
            <a:ext cx="8342400" cy="1915200"/>
          </a:xfrm>
          <a:prstGeom prst="rect">
            <a:avLst/>
          </a:prstGeom>
          <a:noFill/>
          <a:ln>
            <a:noFill/>
          </a:ln>
        </p:spPr>
        <p:txBody>
          <a:bodyPr anchorCtr="0" anchor="t" bIns="91425" lIns="91425" rIns="91425" tIns="91425">
            <a:noAutofit/>
          </a:bodyPr>
          <a:lstStyle/>
          <a:p>
            <a:pPr lvl="0">
              <a:spcBef>
                <a:spcPts val="0"/>
              </a:spcBef>
              <a:spcAft>
                <a:spcPts val="1000"/>
              </a:spcAft>
              <a:buNone/>
            </a:pPr>
            <a:r>
              <a:rPr lang="en" sz="1800"/>
              <a:t>- Enterprise Ethereum Alliance, still in infancy (Announced Feb 28)</a:t>
            </a:r>
          </a:p>
          <a:p>
            <a:pPr lvl="0">
              <a:spcBef>
                <a:spcPts val="0"/>
              </a:spcBef>
              <a:spcAft>
                <a:spcPts val="1000"/>
              </a:spcAft>
              <a:buNone/>
            </a:pPr>
            <a:r>
              <a:t/>
            </a:r>
            <a:endParaRPr sz="1800"/>
          </a:p>
          <a:p>
            <a:pPr lvl="0" rtl="0">
              <a:spcBef>
                <a:spcPts val="0"/>
              </a:spcBef>
              <a:spcAft>
                <a:spcPts val="1000"/>
              </a:spcAft>
              <a:buNone/>
            </a:pPr>
            <a:r>
              <a:rPr lang="en" sz="1800"/>
              <a:t>-Goal: support EVM, Solidity and tools for private blockchains</a:t>
            </a:r>
          </a:p>
          <a:p>
            <a:pPr indent="457200" lvl="0" rtl="0">
              <a:spcBef>
                <a:spcPts val="0"/>
              </a:spcBef>
              <a:spcAft>
                <a:spcPts val="1000"/>
              </a:spcAft>
              <a:buNone/>
            </a:pPr>
            <a:r>
              <a:rPr lang="en" sz="1800"/>
              <a:t>- maintain compatibility with Ethereum network</a:t>
            </a:r>
          </a:p>
          <a:p>
            <a:pPr indent="0" lvl="0" marL="0">
              <a:spcBef>
                <a:spcPts val="0"/>
              </a:spcBef>
              <a:spcAft>
                <a:spcPts val="1000"/>
              </a:spcAft>
              <a:buNone/>
            </a:pPr>
            <a:r>
              <a:t/>
            </a:r>
            <a:endParaRPr sz="1800"/>
          </a:p>
        </p:txBody>
      </p:sp>
      <p:pic>
        <p:nvPicPr>
          <p:cNvPr id="821" name="Shape 821"/>
          <p:cNvPicPr preferRelativeResize="0"/>
          <p:nvPr/>
        </p:nvPicPr>
        <p:blipFill>
          <a:blip r:embed="rId3">
            <a:alphaModFix/>
          </a:blip>
          <a:stretch>
            <a:fillRect/>
          </a:stretch>
        </p:blipFill>
        <p:spPr>
          <a:xfrm>
            <a:off x="2984175" y="1170125"/>
            <a:ext cx="3175637" cy="1814650"/>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5" name="Shape 825"/>
        <p:cNvGrpSpPr/>
        <p:nvPr/>
      </p:nvGrpSpPr>
      <p:grpSpPr>
        <a:xfrm>
          <a:off x="0" y="0"/>
          <a:ext cx="0" cy="0"/>
          <a:chOff x="0" y="0"/>
          <a:chExt cx="0" cy="0"/>
        </a:xfrm>
      </p:grpSpPr>
      <p:sp>
        <p:nvSpPr>
          <p:cNvPr id="826" name="Shape 826"/>
          <p:cNvSpPr txBox="1"/>
          <p:nvPr>
            <p:ph type="ctrTitle"/>
          </p:nvPr>
        </p:nvSpPr>
        <p:spPr>
          <a:xfrm>
            <a:off x="311708" y="744575"/>
            <a:ext cx="8520600" cy="2052600"/>
          </a:xfrm>
          <a:prstGeom prst="rect">
            <a:avLst/>
          </a:prstGeom>
        </p:spPr>
        <p:txBody>
          <a:bodyPr anchorCtr="0" anchor="b" bIns="91425" lIns="91425" rIns="91425" tIns="91425">
            <a:noAutofit/>
          </a:bodyPr>
          <a:lstStyle/>
          <a:p>
            <a:pPr lvl="0" rtl="0">
              <a:spcBef>
                <a:spcPts val="0"/>
              </a:spcBef>
              <a:buNone/>
            </a:pPr>
            <a:r>
              <a:rPr lang="en"/>
              <a:t>R</a:t>
            </a:r>
            <a:r>
              <a:rPr lang="en"/>
              <a:t>esearch challenges</a:t>
            </a: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0" name="Shape 830"/>
        <p:cNvGrpSpPr/>
        <p:nvPr/>
      </p:nvGrpSpPr>
      <p:grpSpPr>
        <a:xfrm>
          <a:off x="0" y="0"/>
          <a:ext cx="0" cy="0"/>
          <a:chOff x="0" y="0"/>
          <a:chExt cx="0" cy="0"/>
        </a:xfrm>
      </p:grpSpPr>
      <p:sp>
        <p:nvSpPr>
          <p:cNvPr id="831" name="Shape 831"/>
          <p:cNvSpPr txBox="1"/>
          <p:nvPr>
            <p:ph type="title"/>
          </p:nvPr>
        </p:nvSpPr>
        <p:spPr>
          <a:xfrm>
            <a:off x="311700" y="140225"/>
            <a:ext cx="8520600" cy="572700"/>
          </a:xfrm>
          <a:prstGeom prst="rect">
            <a:avLst/>
          </a:prstGeom>
        </p:spPr>
        <p:txBody>
          <a:bodyPr anchorCtr="0" anchor="t" bIns="91425" lIns="91425" rIns="91425" tIns="91425">
            <a:noAutofit/>
          </a:bodyPr>
          <a:lstStyle/>
          <a:p>
            <a:pPr lvl="0" rtl="0">
              <a:spcBef>
                <a:spcPts val="0"/>
              </a:spcBef>
              <a:buNone/>
            </a:pPr>
            <a:r>
              <a:rPr lang="en"/>
              <a:t>Ethereum makes all data public</a:t>
            </a:r>
          </a:p>
        </p:txBody>
      </p:sp>
      <p:sp>
        <p:nvSpPr>
          <p:cNvPr id="832" name="Shape 832"/>
          <p:cNvSpPr txBox="1"/>
          <p:nvPr>
            <p:ph idx="1" type="body"/>
          </p:nvPr>
        </p:nvSpPr>
        <p:spPr>
          <a:xfrm>
            <a:off x="276300" y="951000"/>
            <a:ext cx="8867700" cy="3725700"/>
          </a:xfrm>
          <a:prstGeom prst="rect">
            <a:avLst/>
          </a:prstGeom>
        </p:spPr>
        <p:txBody>
          <a:bodyPr anchorCtr="0" anchor="t" bIns="91425" lIns="91425" rIns="91425" tIns="91425">
            <a:noAutofit/>
          </a:bodyPr>
          <a:lstStyle/>
          <a:p>
            <a:pPr lvl="0" rtl="0">
              <a:spcBef>
                <a:spcPts val="0"/>
              </a:spcBef>
              <a:buNone/>
            </a:pPr>
            <a:r>
              <a:t/>
            </a:r>
            <a:endParaRPr sz="2000">
              <a:solidFill>
                <a:srgbClr val="000000"/>
              </a:solidFill>
            </a:endParaRPr>
          </a:p>
          <a:p>
            <a:pPr indent="-355600" lvl="0" marL="457200" rtl="0">
              <a:spcBef>
                <a:spcPts val="0"/>
              </a:spcBef>
              <a:buClr>
                <a:srgbClr val="000000"/>
              </a:buClr>
              <a:buSzPct val="100000"/>
            </a:pPr>
            <a:r>
              <a:rPr lang="en" sz="2000">
                <a:solidFill>
                  <a:srgbClr val="000000"/>
                </a:solidFill>
              </a:rPr>
              <a:t>Proposals:</a:t>
            </a:r>
          </a:p>
          <a:p>
            <a:pPr indent="-355600" lvl="1" marL="914400" rtl="0">
              <a:spcBef>
                <a:spcPts val="0"/>
              </a:spcBef>
              <a:buClr>
                <a:srgbClr val="000000"/>
              </a:buClr>
              <a:buSzPct val="100000"/>
            </a:pPr>
            <a:r>
              <a:rPr lang="en" sz="2000">
                <a:solidFill>
                  <a:srgbClr val="000000"/>
                </a:solidFill>
              </a:rPr>
              <a:t>Project Alchemy-exchange Eth for Zcash</a:t>
            </a:r>
          </a:p>
          <a:p>
            <a:pPr indent="-355600" lvl="1" marL="914400" rtl="0">
              <a:spcBef>
                <a:spcPts val="0"/>
              </a:spcBef>
              <a:buClr>
                <a:srgbClr val="000000"/>
              </a:buClr>
              <a:buSzPct val="100000"/>
            </a:pPr>
            <a:r>
              <a:rPr lang="en" sz="2000">
                <a:solidFill>
                  <a:srgbClr val="000000"/>
                </a:solidFill>
              </a:rPr>
              <a:t>SNARKs for token-issuing contracts</a:t>
            </a:r>
          </a:p>
          <a:p>
            <a:pPr indent="-355600" lvl="2" marL="1371600" rtl="0">
              <a:spcBef>
                <a:spcPts val="0"/>
              </a:spcBef>
              <a:buClr>
                <a:srgbClr val="000000"/>
              </a:buClr>
              <a:buSzPct val="100000"/>
            </a:pPr>
            <a:r>
              <a:rPr lang="en" sz="2000">
                <a:solidFill>
                  <a:srgbClr val="000000"/>
                </a:solidFill>
              </a:rPr>
              <a:t>Acceleration within EVM?</a:t>
            </a:r>
          </a:p>
          <a:p>
            <a:pPr indent="-355600" lvl="1" marL="914400" rtl="0">
              <a:spcBef>
                <a:spcPts val="0"/>
              </a:spcBef>
              <a:buClr>
                <a:srgbClr val="000000"/>
              </a:buClr>
              <a:buSzPct val="100000"/>
            </a:pPr>
            <a:r>
              <a:rPr lang="en" sz="2000">
                <a:solidFill>
                  <a:srgbClr val="000000"/>
                </a:solidFill>
              </a:rPr>
              <a:t>Hawk: The blockchain model of cryptography and privacy-preserving smart contracts [Khosba et al. 2016]</a:t>
            </a:r>
          </a:p>
        </p:txBody>
      </p:sp>
      <p:pic>
        <p:nvPicPr>
          <p:cNvPr id="833" name="Shape 833"/>
          <p:cNvPicPr preferRelativeResize="0"/>
          <p:nvPr/>
        </p:nvPicPr>
        <p:blipFill>
          <a:blip r:embed="rId3">
            <a:alphaModFix/>
          </a:blip>
          <a:stretch>
            <a:fillRect/>
          </a:stretch>
        </p:blipFill>
        <p:spPr>
          <a:xfrm>
            <a:off x="6090250" y="1736812"/>
            <a:ext cx="1205199" cy="723124"/>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7" name="Shape 837"/>
        <p:cNvGrpSpPr/>
        <p:nvPr/>
      </p:nvGrpSpPr>
      <p:grpSpPr>
        <a:xfrm>
          <a:off x="0" y="0"/>
          <a:ext cx="0" cy="0"/>
          <a:chOff x="0" y="0"/>
          <a:chExt cx="0" cy="0"/>
        </a:xfrm>
      </p:grpSpPr>
      <p:sp>
        <p:nvSpPr>
          <p:cNvPr id="838" name="Shape 838"/>
          <p:cNvSpPr txBox="1"/>
          <p:nvPr>
            <p:ph type="title"/>
          </p:nvPr>
        </p:nvSpPr>
        <p:spPr>
          <a:xfrm>
            <a:off x="311700" y="140225"/>
            <a:ext cx="8520600" cy="572700"/>
          </a:xfrm>
          <a:prstGeom prst="rect">
            <a:avLst/>
          </a:prstGeom>
        </p:spPr>
        <p:txBody>
          <a:bodyPr anchorCtr="0" anchor="t" bIns="91425" lIns="91425" rIns="91425" tIns="91425">
            <a:noAutofit/>
          </a:bodyPr>
          <a:lstStyle/>
          <a:p>
            <a:pPr lvl="0" rtl="0">
              <a:spcBef>
                <a:spcPts val="0"/>
              </a:spcBef>
              <a:buNone/>
            </a:pPr>
            <a:r>
              <a:rPr lang="en"/>
              <a:t>Verifying consistency of Ethereum implementations</a:t>
            </a:r>
          </a:p>
        </p:txBody>
      </p:sp>
      <p:sp>
        <p:nvSpPr>
          <p:cNvPr id="839" name="Shape 839"/>
          <p:cNvSpPr txBox="1"/>
          <p:nvPr>
            <p:ph idx="1" type="body"/>
          </p:nvPr>
        </p:nvSpPr>
        <p:spPr>
          <a:xfrm>
            <a:off x="4656325" y="905475"/>
            <a:ext cx="4365300" cy="3725700"/>
          </a:xfrm>
          <a:prstGeom prst="rect">
            <a:avLst/>
          </a:prstGeom>
        </p:spPr>
        <p:txBody>
          <a:bodyPr anchorCtr="0" anchor="t" bIns="91425" lIns="91425" rIns="91425" tIns="91425">
            <a:noAutofit/>
          </a:bodyPr>
          <a:lstStyle/>
          <a:p>
            <a:pPr lvl="0" rtl="0">
              <a:spcBef>
                <a:spcPts val="0"/>
              </a:spcBef>
              <a:buNone/>
            </a:pPr>
            <a:r>
              <a:t/>
            </a:r>
            <a:endParaRPr sz="2000">
              <a:solidFill>
                <a:srgbClr val="000000"/>
              </a:solidFill>
            </a:endParaRPr>
          </a:p>
          <a:p>
            <a:pPr indent="-355600" lvl="0" marL="457200" rtl="0">
              <a:spcBef>
                <a:spcPts val="0"/>
              </a:spcBef>
              <a:buClr>
                <a:srgbClr val="000000"/>
              </a:buClr>
              <a:buSzPct val="100000"/>
            </a:pPr>
            <a:r>
              <a:rPr i="1" lang="en" sz="2000">
                <a:solidFill>
                  <a:srgbClr val="000000"/>
                </a:solidFill>
              </a:rPr>
              <a:t>at least</a:t>
            </a:r>
            <a:r>
              <a:rPr lang="en" sz="2000">
                <a:solidFill>
                  <a:srgbClr val="000000"/>
                </a:solidFill>
              </a:rPr>
              <a:t> 7 EVM implementations </a:t>
            </a:r>
          </a:p>
          <a:p>
            <a:pPr indent="-355600" lvl="1" marL="914400" rtl="0">
              <a:spcBef>
                <a:spcPts val="0"/>
              </a:spcBef>
              <a:buClr>
                <a:srgbClr val="000000"/>
              </a:buClr>
              <a:buSzPct val="100000"/>
            </a:pPr>
            <a:r>
              <a:rPr lang="en" sz="2000">
                <a:solidFill>
                  <a:srgbClr val="000000"/>
                </a:solidFill>
              </a:rPr>
              <a:t>C++, Go, Haskell, Java, Python, Ruby, Rust</a:t>
            </a:r>
          </a:p>
          <a:p>
            <a:pPr lvl="0" rtl="0">
              <a:spcBef>
                <a:spcPts val="0"/>
              </a:spcBef>
              <a:buNone/>
            </a:pPr>
            <a:r>
              <a:t/>
            </a:r>
            <a:endParaRPr sz="2000">
              <a:solidFill>
                <a:srgbClr val="000000"/>
              </a:solidFill>
            </a:endParaRPr>
          </a:p>
          <a:p>
            <a:pPr indent="-355600" lvl="0" marL="457200" rtl="0">
              <a:spcBef>
                <a:spcPts val="0"/>
              </a:spcBef>
              <a:buClr>
                <a:srgbClr val="000000"/>
              </a:buClr>
              <a:buSzPct val="100000"/>
            </a:pPr>
            <a:r>
              <a:rPr lang="en" sz="2000">
                <a:solidFill>
                  <a:srgbClr val="000000"/>
                </a:solidFill>
              </a:rPr>
              <a:t>Inconsistency can be exploited to cause a hard fork!</a:t>
            </a:r>
          </a:p>
        </p:txBody>
      </p:sp>
      <p:pic>
        <p:nvPicPr>
          <p:cNvPr id="840" name="Shape 840"/>
          <p:cNvPicPr preferRelativeResize="0"/>
          <p:nvPr/>
        </p:nvPicPr>
        <p:blipFill>
          <a:blip r:embed="rId3">
            <a:alphaModFix/>
          </a:blip>
          <a:stretch>
            <a:fillRect/>
          </a:stretch>
        </p:blipFill>
        <p:spPr>
          <a:xfrm>
            <a:off x="152400" y="865325"/>
            <a:ext cx="4503923" cy="4125774"/>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4" name="Shape 844"/>
        <p:cNvGrpSpPr/>
        <p:nvPr/>
      </p:nvGrpSpPr>
      <p:grpSpPr>
        <a:xfrm>
          <a:off x="0" y="0"/>
          <a:ext cx="0" cy="0"/>
          <a:chOff x="0" y="0"/>
          <a:chExt cx="0" cy="0"/>
        </a:xfrm>
      </p:grpSpPr>
      <p:sp>
        <p:nvSpPr>
          <p:cNvPr id="845" name="Shape 845"/>
          <p:cNvSpPr txBox="1"/>
          <p:nvPr>
            <p:ph type="title"/>
          </p:nvPr>
        </p:nvSpPr>
        <p:spPr>
          <a:xfrm>
            <a:off x="311700" y="140225"/>
            <a:ext cx="8520600" cy="572700"/>
          </a:xfrm>
          <a:prstGeom prst="rect">
            <a:avLst/>
          </a:prstGeom>
        </p:spPr>
        <p:txBody>
          <a:bodyPr anchorCtr="0" anchor="t" bIns="91425" lIns="91425" rIns="91425" tIns="91425">
            <a:noAutofit/>
          </a:bodyPr>
          <a:lstStyle/>
          <a:p>
            <a:pPr lvl="0" rtl="0">
              <a:spcBef>
                <a:spcPts val="0"/>
              </a:spcBef>
              <a:buNone/>
            </a:pPr>
            <a:r>
              <a:rPr lang="en"/>
              <a:t>Verifying correctness of Ethereum contracts</a:t>
            </a:r>
          </a:p>
        </p:txBody>
      </p:sp>
      <p:pic>
        <p:nvPicPr>
          <p:cNvPr id="846" name="Shape 846"/>
          <p:cNvPicPr preferRelativeResize="0"/>
          <p:nvPr/>
        </p:nvPicPr>
        <p:blipFill>
          <a:blip r:embed="rId3">
            <a:alphaModFix/>
          </a:blip>
          <a:stretch>
            <a:fillRect/>
          </a:stretch>
        </p:blipFill>
        <p:spPr>
          <a:xfrm>
            <a:off x="1347024" y="837499"/>
            <a:ext cx="5224801" cy="5143500"/>
          </a:xfrm>
          <a:prstGeom prst="rect">
            <a:avLst/>
          </a:prstGeom>
          <a:noFill/>
          <a:ln>
            <a:noFill/>
          </a:ln>
        </p:spPr>
      </p:pic>
      <p:sp>
        <p:nvSpPr>
          <p:cNvPr id="847" name="Shape 847"/>
          <p:cNvSpPr txBox="1"/>
          <p:nvPr/>
        </p:nvSpPr>
        <p:spPr>
          <a:xfrm>
            <a:off x="2330525" y="2066450"/>
            <a:ext cx="4133100" cy="755700"/>
          </a:xfrm>
          <a:prstGeom prst="rect">
            <a:avLst/>
          </a:prstGeom>
          <a:noFill/>
          <a:ln>
            <a:noFill/>
          </a:ln>
        </p:spPr>
        <p:txBody>
          <a:bodyPr anchorCtr="0" anchor="t" bIns="91425" lIns="91425" rIns="91425" tIns="91425">
            <a:noAutofit/>
          </a:bodyPr>
          <a:lstStyle/>
          <a:p>
            <a:pPr lvl="0">
              <a:spcBef>
                <a:spcPts val="0"/>
              </a:spcBef>
              <a:buNone/>
            </a:pPr>
            <a:r>
              <a:rPr lang="en" sz="3000">
                <a:solidFill>
                  <a:srgbClr val="FF0000"/>
                </a:solidFill>
              </a:rPr>
              <a:t>Can you spot the bug?</a:t>
            </a: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1" name="Shape 851"/>
        <p:cNvGrpSpPr/>
        <p:nvPr/>
      </p:nvGrpSpPr>
      <p:grpSpPr>
        <a:xfrm>
          <a:off x="0" y="0"/>
          <a:ext cx="0" cy="0"/>
          <a:chOff x="0" y="0"/>
          <a:chExt cx="0" cy="0"/>
        </a:xfrm>
      </p:grpSpPr>
      <p:sp>
        <p:nvSpPr>
          <p:cNvPr id="852" name="Shape 852"/>
          <p:cNvSpPr txBox="1"/>
          <p:nvPr>
            <p:ph type="title"/>
          </p:nvPr>
        </p:nvSpPr>
        <p:spPr>
          <a:xfrm>
            <a:off x="311700" y="140225"/>
            <a:ext cx="8520600" cy="572700"/>
          </a:xfrm>
          <a:prstGeom prst="rect">
            <a:avLst/>
          </a:prstGeom>
        </p:spPr>
        <p:txBody>
          <a:bodyPr anchorCtr="0" anchor="t" bIns="91425" lIns="91425" rIns="91425" tIns="91425">
            <a:noAutofit/>
          </a:bodyPr>
          <a:lstStyle/>
          <a:p>
            <a:pPr lvl="0" rtl="0">
              <a:spcBef>
                <a:spcPts val="0"/>
              </a:spcBef>
              <a:buNone/>
            </a:pPr>
            <a:r>
              <a:rPr lang="en"/>
              <a:t>Ethereum scaling limited as nodes verify all contracts</a:t>
            </a:r>
          </a:p>
        </p:txBody>
      </p:sp>
      <p:sp>
        <p:nvSpPr>
          <p:cNvPr id="853" name="Shape 853"/>
          <p:cNvSpPr txBox="1"/>
          <p:nvPr>
            <p:ph idx="1" type="body"/>
          </p:nvPr>
        </p:nvSpPr>
        <p:spPr>
          <a:xfrm>
            <a:off x="276300" y="951000"/>
            <a:ext cx="8867700" cy="3725700"/>
          </a:xfrm>
          <a:prstGeom prst="rect">
            <a:avLst/>
          </a:prstGeom>
        </p:spPr>
        <p:txBody>
          <a:bodyPr anchorCtr="0" anchor="t" bIns="91425" lIns="91425" rIns="91425" tIns="91425">
            <a:noAutofit/>
          </a:bodyPr>
          <a:lstStyle/>
          <a:p>
            <a:pPr lvl="0" rtl="0">
              <a:spcBef>
                <a:spcPts val="0"/>
              </a:spcBef>
              <a:buNone/>
            </a:pPr>
            <a:r>
              <a:t/>
            </a:r>
            <a:endParaRPr sz="2000">
              <a:solidFill>
                <a:srgbClr val="000000"/>
              </a:solidFill>
            </a:endParaRPr>
          </a:p>
          <a:p>
            <a:pPr indent="-355600" lvl="0" marL="457200" rtl="0">
              <a:spcBef>
                <a:spcPts val="0"/>
              </a:spcBef>
              <a:buClr>
                <a:srgbClr val="000000"/>
              </a:buClr>
              <a:buSzPct val="100000"/>
            </a:pPr>
            <a:r>
              <a:rPr lang="en" sz="2000">
                <a:solidFill>
                  <a:srgbClr val="000000"/>
                </a:solidFill>
              </a:rPr>
              <a:t>Can’t always determine which state a tx will change</a:t>
            </a:r>
          </a:p>
          <a:p>
            <a:pPr lvl="0" rtl="0">
              <a:spcBef>
                <a:spcPts val="0"/>
              </a:spcBef>
              <a:buNone/>
            </a:pPr>
            <a:r>
              <a:t/>
            </a:r>
            <a:endParaRPr sz="2000">
              <a:solidFill>
                <a:srgbClr val="000000"/>
              </a:solidFill>
            </a:endParaRPr>
          </a:p>
          <a:p>
            <a:pPr indent="-355600" lvl="0" marL="457200" rtl="0">
              <a:spcBef>
                <a:spcPts val="0"/>
              </a:spcBef>
              <a:buClr>
                <a:srgbClr val="000000"/>
              </a:buClr>
              <a:buSzPct val="100000"/>
            </a:pPr>
            <a:r>
              <a:rPr lang="en" sz="2000">
                <a:solidFill>
                  <a:srgbClr val="000000"/>
                </a:solidFill>
              </a:rPr>
              <a:t>Goal is to support </a:t>
            </a:r>
            <a:r>
              <a:rPr i="1" lang="en" sz="2000">
                <a:solidFill>
                  <a:srgbClr val="000000"/>
                </a:solidFill>
              </a:rPr>
              <a:t>sharding</a:t>
            </a:r>
          </a:p>
          <a:p>
            <a:pPr indent="-355600" lvl="1" marL="914400" rtl="0">
              <a:spcBef>
                <a:spcPts val="0"/>
              </a:spcBef>
              <a:buClr>
                <a:srgbClr val="000000"/>
              </a:buClr>
              <a:buSzPct val="100000"/>
            </a:pPr>
            <a:r>
              <a:rPr lang="en" sz="2000">
                <a:solidFill>
                  <a:srgbClr val="000000"/>
                </a:solidFill>
              </a:rPr>
              <a:t>Most nodes track only a random subset of contracts</a:t>
            </a:r>
          </a:p>
          <a:p>
            <a:pPr indent="-355600" lvl="1" marL="914400" rtl="0">
              <a:spcBef>
                <a:spcPts val="0"/>
              </a:spcBef>
              <a:buClr>
                <a:srgbClr val="000000"/>
              </a:buClr>
              <a:buSzPct val="100000"/>
            </a:pPr>
            <a:r>
              <a:rPr lang="en" sz="2000">
                <a:solidFill>
                  <a:srgbClr val="000000"/>
                </a:solidFill>
              </a:rPr>
              <a:t>Super nodes process cross-shard communication</a:t>
            </a:r>
          </a:p>
          <a:p>
            <a:pPr indent="-355600" lvl="1" marL="914400" rtl="0">
              <a:spcBef>
                <a:spcPts val="0"/>
              </a:spcBef>
              <a:buClr>
                <a:srgbClr val="000000"/>
              </a:buClr>
              <a:buSzPct val="100000"/>
            </a:pPr>
            <a:r>
              <a:rPr lang="en" sz="2000">
                <a:solidFill>
                  <a:srgbClr val="000000"/>
                </a:solidFill>
              </a:rPr>
              <a:t>Details get complicated... great research topic!</a:t>
            </a:r>
          </a:p>
          <a:p>
            <a:pPr lvl="0" rtl="0">
              <a:spcBef>
                <a:spcPts val="0"/>
              </a:spcBef>
              <a:buNone/>
            </a:pPr>
            <a:r>
              <a:rPr lang="en" sz="2000" u="sng">
                <a:solidFill>
                  <a:schemeClr val="hlink"/>
                </a:solidFill>
                <a:hlinkClick r:id="rId3"/>
              </a:rPr>
              <a:t>https://github.com/ethereum/wiki/wiki/Sharding-FAQ</a:t>
            </a:r>
          </a:p>
        </p:txBody>
      </p:sp>
      <p:pic>
        <p:nvPicPr>
          <p:cNvPr id="854" name="Shape 854"/>
          <p:cNvPicPr preferRelativeResize="0"/>
          <p:nvPr/>
        </p:nvPicPr>
        <p:blipFill rotWithShape="1">
          <a:blip r:embed="rId4">
            <a:alphaModFix/>
          </a:blip>
          <a:srcRect b="0" l="44829" r="8336" t="0"/>
          <a:stretch/>
        </p:blipFill>
        <p:spPr>
          <a:xfrm>
            <a:off x="7219100" y="870375"/>
            <a:ext cx="1338225" cy="1600200"/>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8" name="Shape 858"/>
        <p:cNvGrpSpPr/>
        <p:nvPr/>
      </p:nvGrpSpPr>
      <p:grpSpPr>
        <a:xfrm>
          <a:off x="0" y="0"/>
          <a:ext cx="0" cy="0"/>
          <a:chOff x="0" y="0"/>
          <a:chExt cx="0" cy="0"/>
        </a:xfrm>
      </p:grpSpPr>
      <p:sp>
        <p:nvSpPr>
          <p:cNvPr id="859" name="Shape 859"/>
          <p:cNvSpPr txBox="1"/>
          <p:nvPr>
            <p:ph type="title"/>
          </p:nvPr>
        </p:nvSpPr>
        <p:spPr>
          <a:xfrm>
            <a:off x="311700" y="140225"/>
            <a:ext cx="8520600" cy="572700"/>
          </a:xfrm>
          <a:prstGeom prst="rect">
            <a:avLst/>
          </a:prstGeom>
        </p:spPr>
        <p:txBody>
          <a:bodyPr anchorCtr="0" anchor="t" bIns="91425" lIns="91425" rIns="91425" tIns="91425">
            <a:noAutofit/>
          </a:bodyPr>
          <a:lstStyle/>
          <a:p>
            <a:pPr lvl="0" rtl="0">
              <a:spcBef>
                <a:spcPts val="0"/>
              </a:spcBef>
              <a:buNone/>
            </a:pPr>
            <a:r>
              <a:rPr lang="en"/>
              <a:t>Ethereum has long held plans to adopt proof-of-stake</a:t>
            </a:r>
          </a:p>
        </p:txBody>
      </p:sp>
      <p:pic>
        <p:nvPicPr>
          <p:cNvPr id="860" name="Shape 860"/>
          <p:cNvPicPr preferRelativeResize="0"/>
          <p:nvPr/>
        </p:nvPicPr>
        <p:blipFill>
          <a:blip r:embed="rId3">
            <a:alphaModFix/>
          </a:blip>
          <a:stretch>
            <a:fillRect/>
          </a:stretch>
        </p:blipFill>
        <p:spPr>
          <a:xfrm>
            <a:off x="152400" y="1083800"/>
            <a:ext cx="8839199" cy="3411503"/>
          </a:xfrm>
          <a:prstGeom prst="rect">
            <a:avLst/>
          </a:prstGeom>
          <a:noFill/>
          <a:ln>
            <a:noFill/>
          </a:ln>
        </p:spPr>
      </p:pic>
      <p:sp>
        <p:nvSpPr>
          <p:cNvPr id="861" name="Shape 861"/>
          <p:cNvSpPr txBox="1"/>
          <p:nvPr/>
        </p:nvSpPr>
        <p:spPr>
          <a:xfrm>
            <a:off x="0" y="4701600"/>
            <a:ext cx="9144000" cy="441900"/>
          </a:xfrm>
          <a:prstGeom prst="rect">
            <a:avLst/>
          </a:prstGeom>
          <a:noFill/>
          <a:ln>
            <a:noFill/>
          </a:ln>
        </p:spPr>
        <p:txBody>
          <a:bodyPr anchorCtr="0" anchor="ctr" bIns="91425" lIns="91425" rIns="91425" tIns="91425">
            <a:noAutofit/>
          </a:bodyPr>
          <a:lstStyle/>
          <a:p>
            <a:pPr lvl="0" rtl="0" algn="ctr">
              <a:spcBef>
                <a:spcPts val="0"/>
              </a:spcBef>
              <a:buNone/>
            </a:pPr>
            <a:r>
              <a:rPr lang="en"/>
              <a:t>https://medium.com/@VitalikButerin/safety-under-dynamic-validator-sets-ef0c3bbdf9f6</a:t>
            </a: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5" name="Shape 865"/>
        <p:cNvGrpSpPr/>
        <p:nvPr/>
      </p:nvGrpSpPr>
      <p:grpSpPr>
        <a:xfrm>
          <a:off x="0" y="0"/>
          <a:ext cx="0" cy="0"/>
          <a:chOff x="0" y="0"/>
          <a:chExt cx="0" cy="0"/>
        </a:xfrm>
      </p:grpSpPr>
      <p:sp>
        <p:nvSpPr>
          <p:cNvPr id="866" name="Shape 866"/>
          <p:cNvSpPr txBox="1"/>
          <p:nvPr>
            <p:ph type="ctrTitle"/>
          </p:nvPr>
        </p:nvSpPr>
        <p:spPr>
          <a:xfrm>
            <a:off x="311708" y="744575"/>
            <a:ext cx="8520600" cy="2052600"/>
          </a:xfrm>
          <a:prstGeom prst="rect">
            <a:avLst/>
          </a:prstGeom>
        </p:spPr>
        <p:txBody>
          <a:bodyPr anchorCtr="0" anchor="b" bIns="91425" lIns="91425" rIns="91425" tIns="91425">
            <a:noAutofit/>
          </a:bodyPr>
          <a:lstStyle/>
          <a:p>
            <a:pPr lvl="0" rtl="0">
              <a:spcBef>
                <a:spcPts val="0"/>
              </a:spcBef>
              <a:buNone/>
            </a:pPr>
            <a:r>
              <a:rPr lang="en"/>
              <a:t>Explore more!</a:t>
            </a: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0" name="Shape 870"/>
        <p:cNvGrpSpPr/>
        <p:nvPr/>
      </p:nvGrpSpPr>
      <p:grpSpPr>
        <a:xfrm>
          <a:off x="0" y="0"/>
          <a:ext cx="0" cy="0"/>
          <a:chOff x="0" y="0"/>
          <a:chExt cx="0" cy="0"/>
        </a:xfrm>
      </p:grpSpPr>
      <p:sp>
        <p:nvSpPr>
          <p:cNvPr id="871" name="Shape 871"/>
          <p:cNvSpPr txBox="1"/>
          <p:nvPr>
            <p:ph type="title"/>
          </p:nvPr>
        </p:nvSpPr>
        <p:spPr>
          <a:xfrm>
            <a:off x="311700" y="140225"/>
            <a:ext cx="8520600" cy="572700"/>
          </a:xfrm>
          <a:prstGeom prst="rect">
            <a:avLst/>
          </a:prstGeom>
        </p:spPr>
        <p:txBody>
          <a:bodyPr anchorCtr="0" anchor="t" bIns="91425" lIns="91425" rIns="91425" tIns="91425">
            <a:noAutofit/>
          </a:bodyPr>
          <a:lstStyle/>
          <a:p>
            <a:pPr lvl="0" rtl="0">
              <a:spcBef>
                <a:spcPts val="0"/>
              </a:spcBef>
              <a:buNone/>
            </a:pPr>
            <a:r>
              <a:rPr lang="en"/>
              <a:t>Explore the blockchain</a:t>
            </a:r>
            <a:r>
              <a:rPr lang="en"/>
              <a:t>: </a:t>
            </a:r>
            <a:r>
              <a:rPr lang="en" u="sng">
                <a:solidFill>
                  <a:schemeClr val="hlink"/>
                </a:solidFill>
                <a:hlinkClick r:id="rId3"/>
              </a:rPr>
              <a:t>https://etherscan.io</a:t>
            </a:r>
          </a:p>
        </p:txBody>
      </p:sp>
      <p:pic>
        <p:nvPicPr>
          <p:cNvPr id="872" name="Shape 872"/>
          <p:cNvPicPr preferRelativeResize="0"/>
          <p:nvPr/>
        </p:nvPicPr>
        <p:blipFill>
          <a:blip r:embed="rId4">
            <a:alphaModFix/>
          </a:blip>
          <a:stretch>
            <a:fillRect/>
          </a:stretch>
        </p:blipFill>
        <p:spPr>
          <a:xfrm>
            <a:off x="1090075" y="712925"/>
            <a:ext cx="6593326" cy="4350700"/>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6" name="Shape 876"/>
        <p:cNvGrpSpPr/>
        <p:nvPr/>
      </p:nvGrpSpPr>
      <p:grpSpPr>
        <a:xfrm>
          <a:off x="0" y="0"/>
          <a:ext cx="0" cy="0"/>
          <a:chOff x="0" y="0"/>
          <a:chExt cx="0" cy="0"/>
        </a:xfrm>
      </p:grpSpPr>
      <p:sp>
        <p:nvSpPr>
          <p:cNvPr id="877" name="Shape 877"/>
          <p:cNvSpPr txBox="1"/>
          <p:nvPr>
            <p:ph type="title"/>
          </p:nvPr>
        </p:nvSpPr>
        <p:spPr>
          <a:xfrm>
            <a:off x="311700" y="140225"/>
            <a:ext cx="8520600" cy="572700"/>
          </a:xfrm>
          <a:prstGeom prst="rect">
            <a:avLst/>
          </a:prstGeom>
        </p:spPr>
        <p:txBody>
          <a:bodyPr anchorCtr="0" anchor="t" bIns="91425" lIns="91425" rIns="91425" tIns="91425">
            <a:noAutofit/>
          </a:bodyPr>
          <a:lstStyle/>
          <a:p>
            <a:pPr lvl="0" rtl="0">
              <a:spcBef>
                <a:spcPts val="0"/>
              </a:spcBef>
              <a:buNone/>
            </a:pPr>
            <a:r>
              <a:rPr lang="en"/>
              <a:t>State of the Dapps: </a:t>
            </a:r>
            <a:r>
              <a:rPr lang="en" u="sng">
                <a:solidFill>
                  <a:schemeClr val="hlink"/>
                </a:solidFill>
                <a:hlinkClick r:id="rId3"/>
              </a:rPr>
              <a:t>https://dapps.ethercasts.com/</a:t>
            </a:r>
          </a:p>
        </p:txBody>
      </p:sp>
      <p:pic>
        <p:nvPicPr>
          <p:cNvPr id="878" name="Shape 878"/>
          <p:cNvPicPr preferRelativeResize="0"/>
          <p:nvPr/>
        </p:nvPicPr>
        <p:blipFill>
          <a:blip r:embed="rId4">
            <a:alphaModFix/>
          </a:blip>
          <a:stretch>
            <a:fillRect/>
          </a:stretch>
        </p:blipFill>
        <p:spPr>
          <a:xfrm>
            <a:off x="311700" y="810700"/>
            <a:ext cx="8520600" cy="4268657"/>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2" name="Shape 132"/>
        <p:cNvGrpSpPr/>
        <p:nvPr/>
      </p:nvGrpSpPr>
      <p:grpSpPr>
        <a:xfrm>
          <a:off x="0" y="0"/>
          <a:ext cx="0" cy="0"/>
          <a:chOff x="0" y="0"/>
          <a:chExt cx="0" cy="0"/>
        </a:xfrm>
      </p:grpSpPr>
      <p:sp>
        <p:nvSpPr>
          <p:cNvPr id="133" name="Shape 133"/>
          <p:cNvSpPr/>
          <p:nvPr/>
        </p:nvSpPr>
        <p:spPr>
          <a:xfrm>
            <a:off x="4938358" y="2373945"/>
            <a:ext cx="3157799" cy="2172900"/>
          </a:xfrm>
          <a:prstGeom prst="roundRect">
            <a:avLst>
              <a:gd fmla="val 16667" name="adj"/>
            </a:avLst>
          </a:prstGeom>
          <a:gradFill>
            <a:gsLst>
              <a:gs pos="0">
                <a:srgbClr val="B0D8FC"/>
              </a:gs>
              <a:gs pos="50000">
                <a:srgbClr val="D0E7FD"/>
              </a:gs>
              <a:gs pos="100000">
                <a:srgbClr val="E9F4FD"/>
              </a:gs>
            </a:gsLst>
            <a:lin ang="18900044" scaled="0"/>
          </a:gradFill>
          <a:ln cap="flat" cmpd="sng" w="12700">
            <a:solidFill>
              <a:srgbClr val="42719C"/>
            </a:solidFill>
            <a:prstDash val="dash"/>
            <a:miter/>
            <a:headEnd len="med" w="med" type="none"/>
            <a:tailEnd len="med" w="med" type="none"/>
          </a:ln>
        </p:spPr>
        <p:txBody>
          <a:bodyPr anchorCtr="0" anchor="ctr" bIns="34275" lIns="68575" rIns="68575" tIns="34275">
            <a:noAutofit/>
          </a:bodyPr>
          <a:lstStyle/>
          <a:p>
            <a:pPr indent="0" lvl="0" marL="0" marR="0" rtl="0" algn="ctr">
              <a:spcBef>
                <a:spcPts val="0"/>
              </a:spcBef>
              <a:buNone/>
            </a:pPr>
            <a:r>
              <a:t/>
            </a:r>
            <a:endParaRPr b="0" i="0" sz="800" u="none" cap="none" strike="noStrike">
              <a:solidFill>
                <a:schemeClr val="lt1"/>
              </a:solidFill>
              <a:latin typeface="Calibri"/>
              <a:ea typeface="Calibri"/>
              <a:cs typeface="Calibri"/>
              <a:sym typeface="Calibri"/>
            </a:endParaRPr>
          </a:p>
        </p:txBody>
      </p:sp>
      <p:sp>
        <p:nvSpPr>
          <p:cNvPr id="134" name="Shape 134"/>
          <p:cNvSpPr/>
          <p:nvPr/>
        </p:nvSpPr>
        <p:spPr>
          <a:xfrm>
            <a:off x="4784692" y="2276318"/>
            <a:ext cx="3205500" cy="2139300"/>
          </a:xfrm>
          <a:prstGeom prst="roundRect">
            <a:avLst>
              <a:gd fmla="val 16667" name="adj"/>
            </a:avLst>
          </a:prstGeom>
          <a:gradFill>
            <a:gsLst>
              <a:gs pos="0">
                <a:srgbClr val="B0D8FC"/>
              </a:gs>
              <a:gs pos="50000">
                <a:srgbClr val="D0E7FD"/>
              </a:gs>
              <a:gs pos="100000">
                <a:srgbClr val="E9F4FD"/>
              </a:gs>
            </a:gsLst>
            <a:lin ang="18900044" scaled="0"/>
          </a:gradFill>
          <a:ln cap="flat" cmpd="sng" w="12700">
            <a:solidFill>
              <a:srgbClr val="42719C"/>
            </a:solidFill>
            <a:prstDash val="dash"/>
            <a:miter/>
            <a:headEnd len="med" w="med" type="none"/>
            <a:tailEnd len="med" w="med" type="none"/>
          </a:ln>
        </p:spPr>
        <p:txBody>
          <a:bodyPr anchorCtr="0" anchor="ctr" bIns="34275" lIns="68575" rIns="68575" tIns="34275">
            <a:noAutofit/>
          </a:bodyPr>
          <a:lstStyle/>
          <a:p>
            <a:pPr indent="0" lvl="0" marL="0" marR="0" rtl="0" algn="ctr">
              <a:spcBef>
                <a:spcPts val="0"/>
              </a:spcBef>
              <a:buNone/>
            </a:pPr>
            <a:r>
              <a:t/>
            </a:r>
            <a:endParaRPr b="0" i="0" sz="800" u="none" cap="none" strike="noStrike">
              <a:solidFill>
                <a:schemeClr val="lt1"/>
              </a:solidFill>
              <a:latin typeface="Calibri"/>
              <a:ea typeface="Calibri"/>
              <a:cs typeface="Calibri"/>
              <a:sym typeface="Calibri"/>
            </a:endParaRPr>
          </a:p>
        </p:txBody>
      </p:sp>
      <p:sp>
        <p:nvSpPr>
          <p:cNvPr id="135" name="Shape 135"/>
          <p:cNvSpPr/>
          <p:nvPr/>
        </p:nvSpPr>
        <p:spPr>
          <a:xfrm>
            <a:off x="4679672" y="2165525"/>
            <a:ext cx="3207599" cy="2126100"/>
          </a:xfrm>
          <a:prstGeom prst="roundRect">
            <a:avLst>
              <a:gd fmla="val 16667" name="adj"/>
            </a:avLst>
          </a:prstGeom>
          <a:gradFill>
            <a:gsLst>
              <a:gs pos="0">
                <a:srgbClr val="B0D8FC"/>
              </a:gs>
              <a:gs pos="50000">
                <a:srgbClr val="D0E7FD"/>
              </a:gs>
              <a:gs pos="100000">
                <a:srgbClr val="E9F4FD"/>
              </a:gs>
            </a:gsLst>
            <a:lin ang="18900044" scaled="0"/>
          </a:gradFill>
          <a:ln cap="flat" cmpd="sng" w="12700">
            <a:solidFill>
              <a:srgbClr val="42719C"/>
            </a:solidFill>
            <a:prstDash val="dash"/>
            <a:miter/>
            <a:headEnd len="med" w="med" type="none"/>
            <a:tailEnd len="med" w="med" type="none"/>
          </a:ln>
        </p:spPr>
        <p:txBody>
          <a:bodyPr anchorCtr="0" anchor="ctr" bIns="34275" lIns="68575" rIns="68575" tIns="34275">
            <a:noAutofit/>
          </a:bodyPr>
          <a:lstStyle/>
          <a:p>
            <a:pPr indent="0" lvl="0" marL="0" marR="0" rtl="0" algn="ctr">
              <a:spcBef>
                <a:spcPts val="0"/>
              </a:spcBef>
              <a:buNone/>
            </a:pPr>
            <a:r>
              <a:t/>
            </a:r>
            <a:endParaRPr b="0" i="0" sz="800" u="none" cap="none" strike="noStrike">
              <a:solidFill>
                <a:schemeClr val="lt1"/>
              </a:solidFill>
              <a:latin typeface="Calibri"/>
              <a:ea typeface="Calibri"/>
              <a:cs typeface="Calibri"/>
              <a:sym typeface="Calibri"/>
            </a:endParaRPr>
          </a:p>
        </p:txBody>
      </p:sp>
      <p:sp>
        <p:nvSpPr>
          <p:cNvPr id="136" name="Shape 136"/>
          <p:cNvSpPr txBox="1"/>
          <p:nvPr/>
        </p:nvSpPr>
        <p:spPr>
          <a:xfrm>
            <a:off x="5490750" y="2188775"/>
            <a:ext cx="1765200" cy="364200"/>
          </a:xfrm>
          <a:prstGeom prst="rect">
            <a:avLst/>
          </a:prstGeom>
          <a:noFill/>
          <a:ln>
            <a:noFill/>
          </a:ln>
        </p:spPr>
        <p:txBody>
          <a:bodyPr anchorCtr="0" anchor="t" bIns="34275" lIns="68575" rIns="68575" tIns="34275">
            <a:noAutofit/>
          </a:bodyPr>
          <a:lstStyle/>
          <a:p>
            <a:pPr indent="0" lvl="0" marL="0" marR="0" rtl="0" algn="l">
              <a:spcBef>
                <a:spcPts val="0"/>
              </a:spcBef>
              <a:buSzPct val="25000"/>
              <a:buNone/>
            </a:pPr>
            <a:r>
              <a:rPr b="1" i="0" lang="en" sz="2400" u="none" cap="none" strike="noStrike">
                <a:solidFill>
                  <a:srgbClr val="FF0000"/>
                </a:solidFill>
              </a:rPr>
              <a:t>Contracts</a:t>
            </a:r>
          </a:p>
        </p:txBody>
      </p:sp>
      <p:sp>
        <p:nvSpPr>
          <p:cNvPr id="137" name="Shape 137"/>
          <p:cNvSpPr/>
          <p:nvPr/>
        </p:nvSpPr>
        <p:spPr>
          <a:xfrm>
            <a:off x="5440263" y="2916020"/>
            <a:ext cx="2152800" cy="1126800"/>
          </a:xfrm>
          <a:prstGeom prst="roundRect">
            <a:avLst>
              <a:gd fmla="val 16667" name="adj"/>
            </a:avLst>
          </a:prstGeom>
          <a:solidFill>
            <a:srgbClr val="FFFFFF"/>
          </a:solidFill>
          <a:ln cap="flat" cmpd="sng" w="12700">
            <a:solidFill>
              <a:srgbClr val="42719C"/>
            </a:solidFill>
            <a:prstDash val="solid"/>
            <a:miter/>
            <a:headEnd len="med" w="med" type="none"/>
            <a:tailEnd len="med" w="med" type="none"/>
          </a:ln>
        </p:spPr>
        <p:txBody>
          <a:bodyPr anchorCtr="0" anchor="ctr" bIns="34275" lIns="68575" rIns="68575" tIns="34275">
            <a:noAutofit/>
          </a:bodyPr>
          <a:lstStyle/>
          <a:p>
            <a:pPr indent="0" lvl="0" marL="0" marR="0" rtl="0" algn="ctr">
              <a:spcBef>
                <a:spcPts val="0"/>
              </a:spcBef>
              <a:buNone/>
            </a:pPr>
            <a:r>
              <a:t/>
            </a:r>
            <a:endParaRPr b="0" i="0" sz="800" u="none" cap="none" strike="noStrike">
              <a:solidFill>
                <a:schemeClr val="lt1"/>
              </a:solidFill>
              <a:latin typeface="Calibri"/>
              <a:ea typeface="Calibri"/>
              <a:cs typeface="Calibri"/>
              <a:sym typeface="Calibri"/>
            </a:endParaRPr>
          </a:p>
        </p:txBody>
      </p:sp>
      <p:sp>
        <p:nvSpPr>
          <p:cNvPr id="138" name="Shape 138"/>
          <p:cNvSpPr/>
          <p:nvPr/>
        </p:nvSpPr>
        <p:spPr>
          <a:xfrm>
            <a:off x="5285226" y="2776809"/>
            <a:ext cx="2150100" cy="1195800"/>
          </a:xfrm>
          <a:prstGeom prst="roundRect">
            <a:avLst>
              <a:gd fmla="val 16667" name="adj"/>
            </a:avLst>
          </a:prstGeom>
          <a:solidFill>
            <a:srgbClr val="FFFFFF"/>
          </a:solidFill>
          <a:ln cap="flat" cmpd="sng" w="12700">
            <a:solidFill>
              <a:srgbClr val="42719C"/>
            </a:solidFill>
            <a:prstDash val="solid"/>
            <a:miter/>
            <a:headEnd len="med" w="med" type="none"/>
            <a:tailEnd len="med" w="med" type="none"/>
          </a:ln>
        </p:spPr>
        <p:txBody>
          <a:bodyPr anchorCtr="0" anchor="ctr" bIns="34275" lIns="68575" rIns="68575" tIns="34275">
            <a:noAutofit/>
          </a:bodyPr>
          <a:lstStyle/>
          <a:p>
            <a:pPr indent="0" lvl="0" marL="0" marR="0" rtl="0" algn="ctr">
              <a:spcBef>
                <a:spcPts val="0"/>
              </a:spcBef>
              <a:buNone/>
            </a:pPr>
            <a:r>
              <a:t/>
            </a:r>
            <a:endParaRPr b="0" i="0" sz="800" u="none" cap="none" strike="noStrike">
              <a:solidFill>
                <a:schemeClr val="lt1"/>
              </a:solidFill>
              <a:latin typeface="Calibri"/>
              <a:ea typeface="Calibri"/>
              <a:cs typeface="Calibri"/>
              <a:sym typeface="Calibri"/>
            </a:endParaRPr>
          </a:p>
        </p:txBody>
      </p:sp>
      <p:grpSp>
        <p:nvGrpSpPr>
          <p:cNvPr id="139" name="Shape 139"/>
          <p:cNvGrpSpPr/>
          <p:nvPr/>
        </p:nvGrpSpPr>
        <p:grpSpPr>
          <a:xfrm>
            <a:off x="5087695" y="2732788"/>
            <a:ext cx="2185199" cy="1157752"/>
            <a:chOff x="6978156" y="1513333"/>
            <a:chExt cx="2479800" cy="1893300"/>
          </a:xfrm>
        </p:grpSpPr>
        <p:sp>
          <p:nvSpPr>
            <p:cNvPr id="140" name="Shape 140"/>
            <p:cNvSpPr/>
            <p:nvPr/>
          </p:nvSpPr>
          <p:spPr>
            <a:xfrm>
              <a:off x="6978156" y="1513333"/>
              <a:ext cx="2479800" cy="1893300"/>
            </a:xfrm>
            <a:prstGeom prst="roundRect">
              <a:avLst>
                <a:gd fmla="val 16667" name="adj"/>
              </a:avLst>
            </a:prstGeom>
            <a:solidFill>
              <a:srgbClr val="FFFFFF"/>
            </a:solidFill>
            <a:ln cap="flat" cmpd="sng" w="12700">
              <a:solidFill>
                <a:srgbClr val="42719C"/>
              </a:solidFill>
              <a:prstDash val="solid"/>
              <a:miter/>
              <a:headEnd len="med" w="med" type="none"/>
              <a:tailEnd len="med" w="med" type="none"/>
            </a:ln>
          </p:spPr>
          <p:txBody>
            <a:bodyPr anchorCtr="0" anchor="ctr" bIns="34275" lIns="68575" rIns="68575" tIns="34275">
              <a:noAutofit/>
            </a:bodyPr>
            <a:lstStyle/>
            <a:p>
              <a:pPr indent="0" lvl="0" marL="0" marR="0" rtl="0" algn="ctr">
                <a:spcBef>
                  <a:spcPts val="0"/>
                </a:spcBef>
                <a:buNone/>
              </a:pPr>
              <a:r>
                <a:t/>
              </a:r>
              <a:endParaRPr b="0" i="0" sz="800" u="none" cap="none" strike="noStrike">
                <a:solidFill>
                  <a:schemeClr val="lt1"/>
                </a:solidFill>
                <a:latin typeface="Calibri"/>
                <a:ea typeface="Calibri"/>
                <a:cs typeface="Calibri"/>
                <a:sym typeface="Calibri"/>
              </a:endParaRPr>
            </a:p>
          </p:txBody>
        </p:sp>
        <p:sp>
          <p:nvSpPr>
            <p:cNvPr id="141" name="Shape 141"/>
            <p:cNvSpPr/>
            <p:nvPr/>
          </p:nvSpPr>
          <p:spPr>
            <a:xfrm>
              <a:off x="8451922" y="2087223"/>
              <a:ext cx="537847" cy="973940"/>
            </a:xfrm>
            <a:prstGeom prst="flowChartMagneticDisk">
              <a:avLst/>
            </a:prstGeom>
            <a:solidFill>
              <a:schemeClr val="accent1"/>
            </a:solidFill>
            <a:ln cap="flat" cmpd="sng" w="12700">
              <a:solidFill>
                <a:srgbClr val="42719C"/>
              </a:solidFill>
              <a:prstDash val="solid"/>
              <a:miter/>
              <a:headEnd len="med" w="med" type="none"/>
              <a:tailEnd len="med" w="med" type="none"/>
            </a:ln>
          </p:spPr>
          <p:txBody>
            <a:bodyPr anchorCtr="0" anchor="ctr" bIns="34275" lIns="68575" rIns="68575" tIns="34275">
              <a:noAutofit/>
            </a:bodyPr>
            <a:lstStyle/>
            <a:p>
              <a:pPr indent="0" lvl="0" marL="0" marR="0" rtl="0" algn="ctr">
                <a:spcBef>
                  <a:spcPts val="0"/>
                </a:spcBef>
                <a:buNone/>
              </a:pPr>
              <a:r>
                <a:t/>
              </a:r>
              <a:endParaRPr b="0" i="0" sz="800" u="none" cap="none" strike="noStrike">
                <a:solidFill>
                  <a:schemeClr val="lt1"/>
                </a:solidFill>
                <a:latin typeface="Calibri"/>
                <a:ea typeface="Calibri"/>
                <a:cs typeface="Calibri"/>
                <a:sym typeface="Calibri"/>
              </a:endParaRPr>
            </a:p>
          </p:txBody>
        </p:sp>
        <p:sp>
          <p:nvSpPr>
            <p:cNvPr id="142" name="Shape 142"/>
            <p:cNvSpPr/>
            <p:nvPr/>
          </p:nvSpPr>
          <p:spPr>
            <a:xfrm>
              <a:off x="7174946" y="1893106"/>
              <a:ext cx="950400" cy="1044000"/>
            </a:xfrm>
            <a:prstGeom prst="rect">
              <a:avLst/>
            </a:prstGeom>
            <a:solidFill>
              <a:srgbClr val="F4CCCC"/>
            </a:solidFill>
            <a:ln cap="flat" cmpd="sng" w="12700">
              <a:solidFill>
                <a:schemeClr val="accent6"/>
              </a:solidFill>
              <a:prstDash val="solid"/>
              <a:miter/>
              <a:headEnd len="med" w="med" type="none"/>
              <a:tailEnd len="med" w="med" type="none"/>
            </a:ln>
          </p:spPr>
          <p:txBody>
            <a:bodyPr anchorCtr="0" anchor="ctr" bIns="34275" lIns="68575" rIns="68575" tIns="34275">
              <a:noAutofit/>
            </a:bodyPr>
            <a:lstStyle/>
            <a:p>
              <a:pPr indent="0" lvl="0" marL="0" marR="0" rtl="0" algn="ctr">
                <a:spcBef>
                  <a:spcPts val="0"/>
                </a:spcBef>
                <a:buSzPct val="25000"/>
                <a:buNone/>
              </a:pPr>
              <a:r>
                <a:rPr b="1" i="0" lang="en" sz="1700" u="none" cap="none" strike="noStrike">
                  <a:solidFill>
                    <a:schemeClr val="dk1"/>
                  </a:solidFill>
                </a:rPr>
                <a:t>Code</a:t>
              </a:r>
            </a:p>
          </p:txBody>
        </p:sp>
        <p:cxnSp>
          <p:nvCxnSpPr>
            <p:cNvPr id="143" name="Shape 143"/>
            <p:cNvCxnSpPr/>
            <p:nvPr/>
          </p:nvCxnSpPr>
          <p:spPr>
            <a:xfrm>
              <a:off x="8125406" y="2460000"/>
              <a:ext cx="282900" cy="0"/>
            </a:xfrm>
            <a:prstGeom prst="straightConnector1">
              <a:avLst/>
            </a:prstGeom>
            <a:noFill/>
            <a:ln cap="flat" cmpd="sng" w="28575">
              <a:solidFill>
                <a:schemeClr val="dk1"/>
              </a:solidFill>
              <a:prstDash val="solid"/>
              <a:miter/>
              <a:headEnd len="lg" w="lg" type="triangle"/>
              <a:tailEnd len="lg" w="lg" type="triangle"/>
            </a:ln>
          </p:spPr>
        </p:cxnSp>
      </p:grpSp>
      <p:sp>
        <p:nvSpPr>
          <p:cNvPr id="144" name="Shape 144"/>
          <p:cNvSpPr txBox="1"/>
          <p:nvPr/>
        </p:nvSpPr>
        <p:spPr>
          <a:xfrm>
            <a:off x="6227630" y="2764648"/>
            <a:ext cx="1350600" cy="303300"/>
          </a:xfrm>
          <a:prstGeom prst="rect">
            <a:avLst/>
          </a:prstGeom>
          <a:noFill/>
          <a:ln>
            <a:noFill/>
          </a:ln>
        </p:spPr>
        <p:txBody>
          <a:bodyPr anchorCtr="0" anchor="t" bIns="34275" lIns="68575" rIns="68575" tIns="34275">
            <a:noAutofit/>
          </a:bodyPr>
          <a:lstStyle/>
          <a:p>
            <a:pPr indent="0" lvl="0" marL="0" marR="0" rtl="0" algn="l">
              <a:spcBef>
                <a:spcPts val="0"/>
              </a:spcBef>
              <a:buSzPct val="25000"/>
              <a:buNone/>
            </a:pPr>
            <a:r>
              <a:rPr b="1" i="0" lang="en" sz="1600" u="none" cap="none" strike="noStrike"/>
              <a:t>Storage</a:t>
            </a:r>
          </a:p>
        </p:txBody>
      </p:sp>
      <p:pic>
        <p:nvPicPr>
          <p:cNvPr id="145" name="Shape 145"/>
          <p:cNvPicPr preferRelativeResize="0"/>
          <p:nvPr/>
        </p:nvPicPr>
        <p:blipFill rotWithShape="1">
          <a:blip r:embed="rId3">
            <a:alphaModFix/>
          </a:blip>
          <a:srcRect b="0" l="0" r="0" t="0"/>
          <a:stretch/>
        </p:blipFill>
        <p:spPr>
          <a:xfrm>
            <a:off x="1741282" y="2240116"/>
            <a:ext cx="608700" cy="899700"/>
          </a:xfrm>
          <a:prstGeom prst="rect">
            <a:avLst/>
          </a:prstGeom>
          <a:noFill/>
          <a:ln>
            <a:noFill/>
          </a:ln>
        </p:spPr>
      </p:pic>
      <p:pic>
        <p:nvPicPr>
          <p:cNvPr id="146" name="Shape 146"/>
          <p:cNvPicPr preferRelativeResize="0"/>
          <p:nvPr/>
        </p:nvPicPr>
        <p:blipFill rotWithShape="1">
          <a:blip r:embed="rId3">
            <a:alphaModFix/>
          </a:blip>
          <a:srcRect b="0" l="0" r="0" t="0"/>
          <a:stretch/>
        </p:blipFill>
        <p:spPr>
          <a:xfrm>
            <a:off x="1504020" y="2481951"/>
            <a:ext cx="615600" cy="909600"/>
          </a:xfrm>
          <a:prstGeom prst="rect">
            <a:avLst/>
          </a:prstGeom>
          <a:noFill/>
          <a:ln>
            <a:noFill/>
          </a:ln>
        </p:spPr>
      </p:pic>
      <p:pic>
        <p:nvPicPr>
          <p:cNvPr id="147" name="Shape 147"/>
          <p:cNvPicPr preferRelativeResize="0"/>
          <p:nvPr/>
        </p:nvPicPr>
        <p:blipFill rotWithShape="1">
          <a:blip r:embed="rId3">
            <a:alphaModFix/>
          </a:blip>
          <a:srcRect b="0" l="0" r="0" t="0"/>
          <a:stretch/>
        </p:blipFill>
        <p:spPr>
          <a:xfrm>
            <a:off x="1268070" y="2724466"/>
            <a:ext cx="667799" cy="986399"/>
          </a:xfrm>
          <a:prstGeom prst="rect">
            <a:avLst/>
          </a:prstGeom>
          <a:noFill/>
          <a:ln>
            <a:noFill/>
          </a:ln>
        </p:spPr>
      </p:pic>
      <p:sp>
        <p:nvSpPr>
          <p:cNvPr id="148" name="Shape 148"/>
          <p:cNvSpPr/>
          <p:nvPr/>
        </p:nvSpPr>
        <p:spPr>
          <a:xfrm>
            <a:off x="3309141" y="3456501"/>
            <a:ext cx="992700" cy="289500"/>
          </a:xfrm>
          <a:prstGeom prst="rect">
            <a:avLst/>
          </a:prstGeom>
          <a:noFill/>
          <a:ln>
            <a:noFill/>
          </a:ln>
        </p:spPr>
        <p:txBody>
          <a:bodyPr anchorCtr="0" anchor="ctr" bIns="34275" lIns="68575" rIns="68575" tIns="34275">
            <a:noAutofit/>
          </a:bodyPr>
          <a:lstStyle/>
          <a:p>
            <a:pPr indent="0" lvl="0" marL="0" marR="0" rtl="0" algn="just">
              <a:spcBef>
                <a:spcPts val="0"/>
              </a:spcBef>
              <a:buSzPct val="25000"/>
              <a:buNone/>
            </a:pPr>
            <a:r>
              <a:rPr b="1" i="0" lang="en" sz="2400" u="none" cap="none" strike="noStrike">
                <a:solidFill>
                  <a:schemeClr val="dk1"/>
                </a:solidFill>
              </a:rPr>
              <a:t>Data </a:t>
            </a:r>
          </a:p>
        </p:txBody>
      </p:sp>
      <p:sp>
        <p:nvSpPr>
          <p:cNvPr id="149" name="Shape 149"/>
          <p:cNvSpPr txBox="1"/>
          <p:nvPr/>
        </p:nvSpPr>
        <p:spPr>
          <a:xfrm>
            <a:off x="715050" y="1942700"/>
            <a:ext cx="1495199" cy="491700"/>
          </a:xfrm>
          <a:prstGeom prst="rect">
            <a:avLst/>
          </a:prstGeom>
          <a:noFill/>
          <a:ln>
            <a:noFill/>
          </a:ln>
        </p:spPr>
        <p:txBody>
          <a:bodyPr anchorCtr="0" anchor="t" bIns="34275" lIns="68575" rIns="68575" tIns="34275">
            <a:noAutofit/>
          </a:bodyPr>
          <a:lstStyle/>
          <a:p>
            <a:pPr indent="0" lvl="0" marL="0" marR="0" rtl="0" algn="l">
              <a:spcBef>
                <a:spcPts val="0"/>
              </a:spcBef>
              <a:buSzPct val="25000"/>
              <a:buNone/>
            </a:pPr>
            <a:r>
              <a:rPr b="1" i="0" lang="en" sz="2400" u="none" cap="none" strike="noStrike">
                <a:solidFill>
                  <a:schemeClr val="dk1"/>
                </a:solidFill>
              </a:rPr>
              <a:t>Users</a:t>
            </a:r>
          </a:p>
        </p:txBody>
      </p:sp>
      <p:sp>
        <p:nvSpPr>
          <p:cNvPr id="150" name="Shape 150"/>
          <p:cNvSpPr/>
          <p:nvPr/>
        </p:nvSpPr>
        <p:spPr>
          <a:xfrm>
            <a:off x="2752947" y="1760100"/>
            <a:ext cx="1297500" cy="321600"/>
          </a:xfrm>
          <a:prstGeom prst="rect">
            <a:avLst/>
          </a:prstGeom>
          <a:noFill/>
          <a:ln>
            <a:noFill/>
          </a:ln>
        </p:spPr>
        <p:txBody>
          <a:bodyPr anchorCtr="0" anchor="ctr" bIns="34275" lIns="68575" rIns="68575" tIns="34275">
            <a:noAutofit/>
          </a:bodyPr>
          <a:lstStyle/>
          <a:p>
            <a:pPr indent="0" lvl="0" marL="0" marR="0" rtl="0" algn="just">
              <a:spcBef>
                <a:spcPts val="0"/>
              </a:spcBef>
              <a:buSzPct val="25000"/>
              <a:buNone/>
            </a:pPr>
            <a:r>
              <a:rPr b="1" i="0" lang="en" sz="2400" u="none" cap="none" strike="noStrike">
                <a:solidFill>
                  <a:schemeClr val="dk1"/>
                </a:solidFill>
              </a:rPr>
              <a:t>Money</a:t>
            </a:r>
          </a:p>
        </p:txBody>
      </p:sp>
      <p:pic>
        <p:nvPicPr>
          <p:cNvPr descr="http://www.clipartbest.com/cliparts/acq/7yg/acq7ygzcM.png" id="151" name="Shape 151"/>
          <p:cNvPicPr preferRelativeResize="0"/>
          <p:nvPr/>
        </p:nvPicPr>
        <p:blipFill rotWithShape="1">
          <a:blip r:embed="rId4">
            <a:alphaModFix/>
          </a:blip>
          <a:srcRect b="0" l="0" r="0" t="0"/>
          <a:stretch/>
        </p:blipFill>
        <p:spPr>
          <a:xfrm>
            <a:off x="3428625" y="2156331"/>
            <a:ext cx="822300" cy="795600"/>
          </a:xfrm>
          <a:prstGeom prst="rect">
            <a:avLst/>
          </a:prstGeom>
          <a:noFill/>
          <a:ln>
            <a:noFill/>
          </a:ln>
        </p:spPr>
      </p:pic>
      <p:sp>
        <p:nvSpPr>
          <p:cNvPr id="152" name="Shape 152"/>
          <p:cNvSpPr txBox="1"/>
          <p:nvPr>
            <p:ph idx="12" type="sldNum"/>
          </p:nvPr>
        </p:nvSpPr>
        <p:spPr>
          <a:xfrm>
            <a:off x="6457950" y="4767263"/>
            <a:ext cx="2057400" cy="273900"/>
          </a:xfrm>
          <a:prstGeom prst="rect">
            <a:avLst/>
          </a:prstGeom>
        </p:spPr>
        <p:txBody>
          <a:bodyPr anchorCtr="0" anchor="ctr" bIns="34275" lIns="68575" rIns="68575" tIns="34275">
            <a:noAutofit/>
          </a:bodyPr>
          <a:lstStyle/>
          <a:p>
            <a:pPr lvl="0" rtl="0">
              <a:spcBef>
                <a:spcPts val="0"/>
              </a:spcBef>
              <a:buClr>
                <a:srgbClr val="000000"/>
              </a:buClr>
              <a:buSzPct val="25000"/>
              <a:buFont typeface="Arial"/>
              <a:buNone/>
            </a:pPr>
            <a:fld id="{00000000-1234-1234-1234-123412341234}" type="slidenum">
              <a:rPr lang="en"/>
              <a:t>‹#›</a:t>
            </a:fld>
          </a:p>
        </p:txBody>
      </p:sp>
      <p:sp>
        <p:nvSpPr>
          <p:cNvPr id="153" name="Shape 153"/>
          <p:cNvSpPr txBox="1"/>
          <p:nvPr/>
        </p:nvSpPr>
        <p:spPr>
          <a:xfrm>
            <a:off x="407875" y="311400"/>
            <a:ext cx="8465700" cy="828000"/>
          </a:xfrm>
          <a:prstGeom prst="rect">
            <a:avLst/>
          </a:prstGeom>
          <a:noFill/>
          <a:ln>
            <a:noFill/>
          </a:ln>
        </p:spPr>
        <p:txBody>
          <a:bodyPr anchorCtr="0" anchor="t" bIns="91425" lIns="91425" rIns="91425" tIns="91425">
            <a:noAutofit/>
          </a:bodyPr>
          <a:lstStyle/>
          <a:p>
            <a:pPr lvl="0" rtl="0">
              <a:spcBef>
                <a:spcPts val="0"/>
              </a:spcBef>
              <a:buNone/>
            </a:pPr>
            <a:r>
              <a:rPr lang="en" sz="2800">
                <a:solidFill>
                  <a:srgbClr val="FF0000"/>
                </a:solidFill>
              </a:rPr>
              <a:t>Smart Contracts</a:t>
            </a:r>
            <a:r>
              <a:rPr lang="en" sz="2800"/>
              <a:t>: user-defined programs running on top of a blockchain</a:t>
            </a:r>
          </a:p>
        </p:txBody>
      </p:sp>
      <p:pic>
        <p:nvPicPr>
          <p:cNvPr id="154" name="Shape 154"/>
          <p:cNvPicPr preferRelativeResize="0"/>
          <p:nvPr/>
        </p:nvPicPr>
        <p:blipFill rotWithShape="1">
          <a:blip r:embed="rId5">
            <a:alphaModFix/>
          </a:blip>
          <a:srcRect b="32464" l="0" r="46015" t="0"/>
          <a:stretch/>
        </p:blipFill>
        <p:spPr>
          <a:xfrm rot="5400000">
            <a:off x="7847412" y="3077325"/>
            <a:ext cx="1154374" cy="499399"/>
          </a:xfrm>
          <a:prstGeom prst="rect">
            <a:avLst/>
          </a:prstGeom>
          <a:noFill/>
          <a:ln>
            <a:noFill/>
          </a:ln>
        </p:spPr>
      </p:pic>
      <p:cxnSp>
        <p:nvCxnSpPr>
          <p:cNvPr id="155" name="Shape 155"/>
          <p:cNvCxnSpPr/>
          <p:nvPr/>
        </p:nvCxnSpPr>
        <p:spPr>
          <a:xfrm>
            <a:off x="2757100" y="3042925"/>
            <a:ext cx="1699800" cy="0"/>
          </a:xfrm>
          <a:prstGeom prst="straightConnector1">
            <a:avLst/>
          </a:prstGeom>
          <a:noFill/>
          <a:ln cap="flat" cmpd="sng" w="28575">
            <a:solidFill>
              <a:schemeClr val="dk2"/>
            </a:solidFill>
            <a:prstDash val="solid"/>
            <a:round/>
            <a:headEnd len="lg" w="lg" type="triangle"/>
            <a:tailEnd len="lg" w="lg" type="triangle"/>
          </a:ln>
        </p:spPr>
      </p:cxnSp>
      <p:cxnSp>
        <p:nvCxnSpPr>
          <p:cNvPr id="156" name="Shape 156"/>
          <p:cNvCxnSpPr/>
          <p:nvPr/>
        </p:nvCxnSpPr>
        <p:spPr>
          <a:xfrm>
            <a:off x="2757100" y="3347725"/>
            <a:ext cx="1699800" cy="0"/>
          </a:xfrm>
          <a:prstGeom prst="straightConnector1">
            <a:avLst/>
          </a:prstGeom>
          <a:noFill/>
          <a:ln cap="flat" cmpd="sng" w="28575">
            <a:solidFill>
              <a:schemeClr val="dk2"/>
            </a:solidFill>
            <a:prstDash val="solid"/>
            <a:round/>
            <a:headEnd len="lg" w="lg" type="triangle"/>
            <a:tailEnd len="lg" w="lg" type="triangle"/>
          </a:ln>
        </p:spPr>
      </p:cxnSp>
      <p:sp>
        <p:nvSpPr>
          <p:cNvPr id="157" name="Shape 157"/>
          <p:cNvSpPr txBox="1"/>
          <p:nvPr/>
        </p:nvSpPr>
        <p:spPr>
          <a:xfrm>
            <a:off x="4675625" y="1210125"/>
            <a:ext cx="4047600" cy="753000"/>
          </a:xfrm>
          <a:prstGeom prst="rect">
            <a:avLst/>
          </a:prstGeom>
          <a:noFill/>
          <a:ln>
            <a:noFill/>
          </a:ln>
        </p:spPr>
        <p:txBody>
          <a:bodyPr anchorCtr="0" anchor="t" bIns="34275" lIns="68575" rIns="68575" tIns="34275">
            <a:noAutofit/>
          </a:bodyPr>
          <a:lstStyle/>
          <a:p>
            <a:pPr indent="0" lvl="0" marL="0" marR="0" rtl="0" algn="l">
              <a:spcBef>
                <a:spcPts val="0"/>
              </a:spcBef>
              <a:buSzPct val="25000"/>
              <a:buNone/>
            </a:pPr>
            <a:r>
              <a:rPr b="1" lang="en" sz="2400">
                <a:solidFill>
                  <a:schemeClr val="dk1"/>
                </a:solidFill>
              </a:rPr>
              <a:t>Decentralized Consensus</a:t>
            </a:r>
          </a:p>
          <a:p>
            <a:pPr indent="0" lvl="0" marL="0" marR="0" rtl="0" algn="ctr">
              <a:spcBef>
                <a:spcPts val="0"/>
              </a:spcBef>
              <a:buSzPct val="25000"/>
              <a:buNone/>
            </a:pPr>
            <a:r>
              <a:rPr b="1" lang="en" sz="2400">
                <a:solidFill>
                  <a:schemeClr val="dk1"/>
                </a:solidFill>
              </a:rPr>
              <a:t>“Blockchain”</a:t>
            </a: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2" name="Shape 882"/>
        <p:cNvGrpSpPr/>
        <p:nvPr/>
      </p:nvGrpSpPr>
      <p:grpSpPr>
        <a:xfrm>
          <a:off x="0" y="0"/>
          <a:ext cx="0" cy="0"/>
          <a:chOff x="0" y="0"/>
          <a:chExt cx="0" cy="0"/>
        </a:xfrm>
      </p:grpSpPr>
      <p:sp>
        <p:nvSpPr>
          <p:cNvPr id="883" name="Shape 883"/>
          <p:cNvSpPr txBox="1"/>
          <p:nvPr>
            <p:ph type="title"/>
          </p:nvPr>
        </p:nvSpPr>
        <p:spPr>
          <a:xfrm>
            <a:off x="311700" y="64025"/>
            <a:ext cx="8520600" cy="572700"/>
          </a:xfrm>
          <a:prstGeom prst="rect">
            <a:avLst/>
          </a:prstGeom>
        </p:spPr>
        <p:txBody>
          <a:bodyPr anchorCtr="0" anchor="t" bIns="91425" lIns="91425" rIns="91425" tIns="91425">
            <a:noAutofit/>
          </a:bodyPr>
          <a:lstStyle/>
          <a:p>
            <a:pPr lvl="0" rtl="0">
              <a:spcBef>
                <a:spcPts val="0"/>
              </a:spcBef>
              <a:buNone/>
            </a:pPr>
            <a:r>
              <a:rPr lang="en"/>
              <a:t>Examples: Namecoin</a:t>
            </a:r>
          </a:p>
        </p:txBody>
      </p:sp>
      <p:sp>
        <p:nvSpPr>
          <p:cNvPr id="884" name="Shape 884"/>
          <p:cNvSpPr txBox="1"/>
          <p:nvPr>
            <p:ph idx="1" type="body"/>
          </p:nvPr>
        </p:nvSpPr>
        <p:spPr>
          <a:xfrm>
            <a:off x="311700" y="695275"/>
            <a:ext cx="8520600" cy="3416400"/>
          </a:xfrm>
          <a:prstGeom prst="rect">
            <a:avLst/>
          </a:prstGeom>
        </p:spPr>
        <p:txBody>
          <a:bodyPr anchorCtr="0" anchor="t" bIns="91425" lIns="91425" rIns="91425" tIns="91425">
            <a:noAutofit/>
          </a:bodyPr>
          <a:lstStyle/>
          <a:p>
            <a:pPr lvl="0" rtl="0">
              <a:lnSpc>
                <a:spcPct val="100000"/>
              </a:lnSpc>
              <a:spcBef>
                <a:spcPts val="0"/>
              </a:spcBef>
              <a:buNone/>
            </a:pPr>
            <a:r>
              <a:rPr lang="en">
                <a:solidFill>
                  <a:srgbClr val="333333"/>
                </a:solidFill>
                <a:highlight>
                  <a:srgbClr val="FFFFFF"/>
                </a:highlight>
                <a:latin typeface="Consolas"/>
                <a:ea typeface="Consolas"/>
                <a:cs typeface="Consolas"/>
                <a:sym typeface="Consolas"/>
              </a:rPr>
              <a:t>mapping (bytes32 =&gt; bytes32) domainMap;</a:t>
            </a:r>
          </a:p>
          <a:p>
            <a:pPr lvl="0" rtl="0">
              <a:lnSpc>
                <a:spcPct val="100000"/>
              </a:lnSpc>
              <a:spcBef>
                <a:spcPts val="0"/>
              </a:spcBef>
              <a:buNone/>
            </a:pPr>
            <a:r>
              <a:rPr lang="en">
                <a:solidFill>
                  <a:srgbClr val="333333"/>
                </a:solidFill>
                <a:highlight>
                  <a:srgbClr val="FFFFFF"/>
                </a:highlight>
                <a:latin typeface="Consolas"/>
                <a:ea typeface="Consolas"/>
                <a:cs typeface="Consolas"/>
                <a:sym typeface="Consolas"/>
              </a:rPr>
              <a:t>function </a:t>
            </a:r>
            <a:r>
              <a:rPr lang="en" sz="1800">
                <a:solidFill>
                  <a:srgbClr val="333333"/>
                </a:solidFill>
                <a:highlight>
                  <a:srgbClr val="FFFFFF"/>
                </a:highlight>
                <a:latin typeface="Consolas"/>
                <a:ea typeface="Consolas"/>
                <a:cs typeface="Consolas"/>
                <a:sym typeface="Consolas"/>
              </a:rPr>
              <a:t>register(</a:t>
            </a:r>
            <a:r>
              <a:rPr lang="en">
                <a:solidFill>
                  <a:srgbClr val="333333"/>
                </a:solidFill>
                <a:highlight>
                  <a:srgbClr val="FFFFFF"/>
                </a:highlight>
                <a:latin typeface="Consolas"/>
                <a:ea typeface="Consolas"/>
                <a:cs typeface="Consolas"/>
                <a:sym typeface="Consolas"/>
              </a:rPr>
              <a:t>bytes32 </a:t>
            </a:r>
            <a:r>
              <a:rPr lang="en" sz="1800">
                <a:solidFill>
                  <a:srgbClr val="333333"/>
                </a:solidFill>
                <a:highlight>
                  <a:srgbClr val="FFFFFF"/>
                </a:highlight>
                <a:latin typeface="Consolas"/>
                <a:ea typeface="Consolas"/>
                <a:cs typeface="Consolas"/>
                <a:sym typeface="Consolas"/>
              </a:rPr>
              <a:t>k, by</a:t>
            </a:r>
            <a:r>
              <a:rPr lang="en">
                <a:solidFill>
                  <a:srgbClr val="333333"/>
                </a:solidFill>
                <a:highlight>
                  <a:srgbClr val="FFFFFF"/>
                </a:highlight>
                <a:latin typeface="Consolas"/>
                <a:ea typeface="Consolas"/>
                <a:cs typeface="Consolas"/>
                <a:sym typeface="Consolas"/>
              </a:rPr>
              <a:t>tes32 </a:t>
            </a:r>
            <a:r>
              <a:rPr lang="en" sz="1800">
                <a:solidFill>
                  <a:srgbClr val="333333"/>
                </a:solidFill>
                <a:highlight>
                  <a:srgbClr val="FFFFFF"/>
                </a:highlight>
                <a:latin typeface="Consolas"/>
                <a:ea typeface="Consolas"/>
                <a:cs typeface="Consolas"/>
                <a:sym typeface="Consolas"/>
              </a:rPr>
              <a:t>v) returns</a:t>
            </a:r>
            <a:r>
              <a:rPr lang="en">
                <a:solidFill>
                  <a:srgbClr val="333333"/>
                </a:solidFill>
                <a:highlight>
                  <a:srgbClr val="FFFFFF"/>
                </a:highlight>
                <a:latin typeface="Consolas"/>
                <a:ea typeface="Consolas"/>
                <a:cs typeface="Consolas"/>
                <a:sym typeface="Consolas"/>
              </a:rPr>
              <a:t>(</a:t>
            </a:r>
            <a:r>
              <a:rPr lang="en" sz="1800">
                <a:solidFill>
                  <a:srgbClr val="333333"/>
                </a:solidFill>
                <a:highlight>
                  <a:srgbClr val="FFFFFF"/>
                </a:highlight>
                <a:latin typeface="Consolas"/>
                <a:ea typeface="Consolas"/>
                <a:cs typeface="Consolas"/>
                <a:sym typeface="Consolas"/>
              </a:rPr>
              <a:t>bo</a:t>
            </a:r>
            <a:r>
              <a:rPr lang="en">
                <a:solidFill>
                  <a:srgbClr val="333333"/>
                </a:solidFill>
                <a:highlight>
                  <a:srgbClr val="FFFFFF"/>
                </a:highlight>
                <a:latin typeface="Consolas"/>
                <a:ea typeface="Consolas"/>
                <a:cs typeface="Consolas"/>
                <a:sym typeface="Consolas"/>
              </a:rPr>
              <a:t>o</a:t>
            </a:r>
            <a:r>
              <a:rPr lang="en" sz="1800">
                <a:solidFill>
                  <a:srgbClr val="333333"/>
                </a:solidFill>
                <a:highlight>
                  <a:srgbClr val="FFFFFF"/>
                </a:highlight>
                <a:latin typeface="Consolas"/>
                <a:ea typeface="Consolas"/>
                <a:cs typeface="Consolas"/>
                <a:sym typeface="Consolas"/>
              </a:rPr>
              <a:t>l)</a:t>
            </a:r>
            <a:r>
              <a:rPr lang="en">
                <a:solidFill>
                  <a:srgbClr val="333333"/>
                </a:solidFill>
                <a:highlight>
                  <a:srgbClr val="FFFFFF"/>
                </a:highlight>
                <a:latin typeface="Consolas"/>
                <a:ea typeface="Consolas"/>
                <a:cs typeface="Consolas"/>
                <a:sym typeface="Consolas"/>
              </a:rPr>
              <a:t> {</a:t>
            </a:r>
          </a:p>
          <a:p>
            <a:pPr lvl="0" rtl="0">
              <a:lnSpc>
                <a:spcPct val="100000"/>
              </a:lnSpc>
              <a:spcBef>
                <a:spcPts val="0"/>
              </a:spcBef>
              <a:spcAft>
                <a:spcPts val="0"/>
              </a:spcAft>
              <a:buNone/>
            </a:pPr>
            <a:r>
              <a:rPr lang="en" sz="1800">
                <a:solidFill>
                  <a:srgbClr val="333333"/>
                </a:solidFill>
                <a:highlight>
                  <a:srgbClr val="FFFFFF"/>
                </a:highlight>
                <a:latin typeface="Consolas"/>
                <a:ea typeface="Consolas"/>
                <a:cs typeface="Consolas"/>
                <a:sym typeface="Consolas"/>
              </a:rPr>
              <a:t>   if </a:t>
            </a:r>
            <a:r>
              <a:rPr lang="en">
                <a:solidFill>
                  <a:srgbClr val="333333"/>
                </a:solidFill>
                <a:highlight>
                  <a:srgbClr val="FFFFFF"/>
                </a:highlight>
                <a:latin typeface="Consolas"/>
                <a:ea typeface="Consolas"/>
                <a:cs typeface="Consolas"/>
                <a:sym typeface="Consolas"/>
              </a:rPr>
              <a:t>(domainMap[k] == 0) {</a:t>
            </a:r>
            <a:r>
              <a:rPr lang="en" sz="1800">
                <a:solidFill>
                  <a:srgbClr val="333333"/>
                </a:solidFill>
                <a:highlight>
                  <a:srgbClr val="FFFFFF"/>
                </a:highlight>
                <a:latin typeface="Consolas"/>
                <a:ea typeface="Consolas"/>
                <a:cs typeface="Consolas"/>
                <a:sym typeface="Consolas"/>
              </a:rPr>
              <a:t> </a:t>
            </a:r>
            <a:r>
              <a:rPr lang="en">
                <a:solidFill>
                  <a:srgbClr val="333333"/>
                </a:solidFill>
                <a:highlight>
                  <a:srgbClr val="FFFFFF"/>
                </a:highlight>
                <a:latin typeface="Consolas"/>
                <a:ea typeface="Consolas"/>
                <a:cs typeface="Consolas"/>
                <a:sym typeface="Consolas"/>
              </a:rPr>
              <a:t>//</a:t>
            </a:r>
            <a:r>
              <a:rPr lang="en" sz="1800">
                <a:solidFill>
                  <a:srgbClr val="333333"/>
                </a:solidFill>
                <a:highlight>
                  <a:srgbClr val="FFFFFF"/>
                </a:highlight>
                <a:latin typeface="Consolas"/>
                <a:ea typeface="Consolas"/>
                <a:cs typeface="Consolas"/>
                <a:sym typeface="Consolas"/>
              </a:rPr>
              <a:t> Is the key not yet taken?</a:t>
            </a:r>
          </a:p>
          <a:p>
            <a:pPr lvl="0" rtl="0">
              <a:lnSpc>
                <a:spcPct val="100000"/>
              </a:lnSpc>
              <a:spcBef>
                <a:spcPts val="0"/>
              </a:spcBef>
              <a:buNone/>
            </a:pPr>
            <a:r>
              <a:rPr lang="en" sz="1800">
                <a:solidFill>
                  <a:srgbClr val="333333"/>
                </a:solidFill>
                <a:highlight>
                  <a:srgbClr val="FFFFFF"/>
                </a:highlight>
                <a:latin typeface="Consolas"/>
                <a:ea typeface="Consolas"/>
                <a:cs typeface="Consolas"/>
                <a:sym typeface="Consolas"/>
              </a:rPr>
              <a:t>       </a:t>
            </a:r>
            <a:r>
              <a:rPr lang="en">
                <a:solidFill>
                  <a:srgbClr val="333333"/>
                </a:solidFill>
                <a:highlight>
                  <a:srgbClr val="FFFFFF"/>
                </a:highlight>
                <a:latin typeface="Consolas"/>
                <a:ea typeface="Consolas"/>
                <a:cs typeface="Consolas"/>
                <a:sym typeface="Consolas"/>
              </a:rPr>
              <a:t>//</a:t>
            </a:r>
            <a:r>
              <a:rPr lang="en" sz="1800">
                <a:solidFill>
                  <a:srgbClr val="333333"/>
                </a:solidFill>
                <a:highlight>
                  <a:srgbClr val="FFFFFF"/>
                </a:highlight>
                <a:latin typeface="Consolas"/>
                <a:ea typeface="Consolas"/>
                <a:cs typeface="Consolas"/>
                <a:sym typeface="Consolas"/>
              </a:rPr>
              <a:t> Then take it!</a:t>
            </a:r>
          </a:p>
          <a:p>
            <a:pPr lvl="0" rtl="0">
              <a:lnSpc>
                <a:spcPct val="100000"/>
              </a:lnSpc>
              <a:spcBef>
                <a:spcPts val="0"/>
              </a:spcBef>
              <a:buNone/>
            </a:pPr>
            <a:r>
              <a:rPr lang="en" sz="1800">
                <a:solidFill>
                  <a:srgbClr val="333333"/>
                </a:solidFill>
                <a:highlight>
                  <a:srgbClr val="FFFFFF"/>
                </a:highlight>
                <a:latin typeface="Consolas"/>
                <a:ea typeface="Consolas"/>
                <a:cs typeface="Consolas"/>
                <a:sym typeface="Consolas"/>
              </a:rPr>
              <a:t>       </a:t>
            </a:r>
            <a:r>
              <a:rPr lang="en">
                <a:solidFill>
                  <a:srgbClr val="333333"/>
                </a:solidFill>
                <a:highlight>
                  <a:srgbClr val="FFFFFF"/>
                </a:highlight>
                <a:latin typeface="Consolas"/>
                <a:ea typeface="Consolas"/>
                <a:cs typeface="Consolas"/>
                <a:sym typeface="Consolas"/>
              </a:rPr>
              <a:t>domainMap</a:t>
            </a:r>
            <a:r>
              <a:rPr lang="en" sz="1800">
                <a:solidFill>
                  <a:srgbClr val="333333"/>
                </a:solidFill>
                <a:highlight>
                  <a:srgbClr val="FFFFFF"/>
                </a:highlight>
                <a:latin typeface="Consolas"/>
                <a:ea typeface="Consolas"/>
                <a:cs typeface="Consolas"/>
                <a:sym typeface="Consolas"/>
              </a:rPr>
              <a:t>[k] = v;</a:t>
            </a:r>
          </a:p>
          <a:p>
            <a:pPr lvl="0" rtl="0">
              <a:lnSpc>
                <a:spcPct val="100000"/>
              </a:lnSpc>
              <a:spcBef>
                <a:spcPts val="0"/>
              </a:spcBef>
              <a:buNone/>
            </a:pPr>
            <a:r>
              <a:rPr lang="en" sz="1800">
                <a:solidFill>
                  <a:srgbClr val="333333"/>
                </a:solidFill>
                <a:highlight>
                  <a:srgbClr val="FFFFFF"/>
                </a:highlight>
                <a:latin typeface="Consolas"/>
                <a:ea typeface="Consolas"/>
                <a:cs typeface="Consolas"/>
                <a:sym typeface="Consolas"/>
              </a:rPr>
              <a:t>       return(</a:t>
            </a:r>
            <a:r>
              <a:rPr lang="en">
                <a:solidFill>
                  <a:srgbClr val="333333"/>
                </a:solidFill>
                <a:highlight>
                  <a:srgbClr val="FFFFFF"/>
                </a:highlight>
                <a:latin typeface="Consolas"/>
                <a:ea typeface="Consolas"/>
                <a:cs typeface="Consolas"/>
                <a:sym typeface="Consolas"/>
              </a:rPr>
              <a:t>true</a:t>
            </a:r>
            <a:r>
              <a:rPr lang="en" sz="1800">
                <a:solidFill>
                  <a:srgbClr val="333333"/>
                </a:solidFill>
                <a:highlight>
                  <a:srgbClr val="FFFFFF"/>
                </a:highlight>
                <a:latin typeface="Consolas"/>
                <a:ea typeface="Consolas"/>
                <a:cs typeface="Consolas"/>
                <a:sym typeface="Consolas"/>
              </a:rPr>
              <a:t>);</a:t>
            </a:r>
          </a:p>
          <a:p>
            <a:pPr lvl="0" rtl="0">
              <a:lnSpc>
                <a:spcPct val="100000"/>
              </a:lnSpc>
              <a:spcBef>
                <a:spcPts val="0"/>
              </a:spcBef>
              <a:buNone/>
            </a:pPr>
            <a:r>
              <a:rPr lang="en" sz="1800">
                <a:solidFill>
                  <a:srgbClr val="333333"/>
                </a:solidFill>
                <a:highlight>
                  <a:srgbClr val="FFFFFF"/>
                </a:highlight>
                <a:latin typeface="Consolas"/>
                <a:ea typeface="Consolas"/>
                <a:cs typeface="Consolas"/>
                <a:sym typeface="Consolas"/>
              </a:rPr>
              <a:t>   }</a:t>
            </a:r>
            <a:r>
              <a:rPr lang="en">
                <a:solidFill>
                  <a:srgbClr val="333333"/>
                </a:solidFill>
                <a:highlight>
                  <a:srgbClr val="FFFFFF"/>
                </a:highlight>
                <a:latin typeface="Consolas"/>
                <a:ea typeface="Consolas"/>
                <a:cs typeface="Consolas"/>
                <a:sym typeface="Consolas"/>
              </a:rPr>
              <a:t> e</a:t>
            </a:r>
            <a:r>
              <a:rPr lang="en" sz="1800">
                <a:solidFill>
                  <a:srgbClr val="333333"/>
                </a:solidFill>
                <a:highlight>
                  <a:srgbClr val="FFFFFF"/>
                </a:highlight>
                <a:latin typeface="Consolas"/>
                <a:ea typeface="Consolas"/>
                <a:cs typeface="Consolas"/>
                <a:sym typeface="Consolas"/>
              </a:rPr>
              <a:t>lse</a:t>
            </a:r>
            <a:r>
              <a:rPr lang="en">
                <a:solidFill>
                  <a:srgbClr val="333333"/>
                </a:solidFill>
                <a:highlight>
                  <a:srgbClr val="FFFFFF"/>
                </a:highlight>
                <a:latin typeface="Consolas"/>
                <a:ea typeface="Consolas"/>
                <a:cs typeface="Consolas"/>
                <a:sym typeface="Consolas"/>
              </a:rPr>
              <a:t> {</a:t>
            </a:r>
          </a:p>
          <a:p>
            <a:pPr lvl="0" rtl="0">
              <a:lnSpc>
                <a:spcPct val="100000"/>
              </a:lnSpc>
              <a:spcBef>
                <a:spcPts val="0"/>
              </a:spcBef>
              <a:buNone/>
            </a:pPr>
            <a:r>
              <a:rPr lang="en" sz="1800">
                <a:solidFill>
                  <a:srgbClr val="333333"/>
                </a:solidFill>
                <a:highlight>
                  <a:srgbClr val="FFFFFF"/>
                </a:highlight>
                <a:latin typeface="Consolas"/>
                <a:ea typeface="Consolas"/>
                <a:cs typeface="Consolas"/>
                <a:sym typeface="Consolas"/>
              </a:rPr>
              <a:t>       return(</a:t>
            </a:r>
            <a:r>
              <a:rPr lang="en">
                <a:solidFill>
                  <a:srgbClr val="333333"/>
                </a:solidFill>
                <a:highlight>
                  <a:srgbClr val="FFFFFF"/>
                </a:highlight>
                <a:latin typeface="Consolas"/>
                <a:ea typeface="Consolas"/>
                <a:cs typeface="Consolas"/>
                <a:sym typeface="Consolas"/>
              </a:rPr>
              <a:t>false</a:t>
            </a:r>
            <a:r>
              <a:rPr lang="en" sz="1800">
                <a:solidFill>
                  <a:srgbClr val="333333"/>
                </a:solidFill>
                <a:highlight>
                  <a:srgbClr val="FFFFFF"/>
                </a:highlight>
                <a:latin typeface="Consolas"/>
                <a:ea typeface="Consolas"/>
                <a:cs typeface="Consolas"/>
                <a:sym typeface="Consolas"/>
              </a:rPr>
              <a:t>); // Otherwise do nothing</a:t>
            </a:r>
          </a:p>
          <a:p>
            <a:pPr lvl="0" rtl="0">
              <a:lnSpc>
                <a:spcPct val="100000"/>
              </a:lnSpc>
              <a:spcBef>
                <a:spcPts val="0"/>
              </a:spcBef>
              <a:buNone/>
            </a:pPr>
            <a:r>
              <a:rPr lang="en">
                <a:solidFill>
                  <a:srgbClr val="333333"/>
                </a:solidFill>
                <a:highlight>
                  <a:srgbClr val="FFFFFF"/>
                </a:highlight>
                <a:latin typeface="Consolas"/>
                <a:ea typeface="Consolas"/>
                <a:cs typeface="Consolas"/>
                <a:sym typeface="Consolas"/>
              </a:rPr>
              <a:t>}</a:t>
            </a:r>
          </a:p>
          <a:p>
            <a:pPr lvl="0" rtl="0">
              <a:lnSpc>
                <a:spcPct val="100000"/>
              </a:lnSpc>
              <a:spcBef>
                <a:spcPts val="0"/>
              </a:spcBef>
              <a:buNone/>
            </a:pPr>
            <a:r>
              <a:t/>
            </a:r>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8" name="Shape 888"/>
        <p:cNvGrpSpPr/>
        <p:nvPr/>
      </p:nvGrpSpPr>
      <p:grpSpPr>
        <a:xfrm>
          <a:off x="0" y="0"/>
          <a:ext cx="0" cy="0"/>
          <a:chOff x="0" y="0"/>
          <a:chExt cx="0" cy="0"/>
        </a:xfrm>
      </p:grpSpPr>
      <p:sp>
        <p:nvSpPr>
          <p:cNvPr id="889" name="Shape 889"/>
          <p:cNvSpPr txBox="1"/>
          <p:nvPr>
            <p:ph type="title"/>
          </p:nvPr>
        </p:nvSpPr>
        <p:spPr>
          <a:xfrm>
            <a:off x="311700" y="292625"/>
            <a:ext cx="8520600" cy="572700"/>
          </a:xfrm>
          <a:prstGeom prst="rect">
            <a:avLst/>
          </a:prstGeom>
        </p:spPr>
        <p:txBody>
          <a:bodyPr anchorCtr="0" anchor="t" bIns="91425" lIns="91425" rIns="91425" tIns="91425">
            <a:noAutofit/>
          </a:bodyPr>
          <a:lstStyle/>
          <a:p>
            <a:pPr lvl="0">
              <a:spcBef>
                <a:spcPts val="0"/>
              </a:spcBef>
              <a:buNone/>
            </a:pPr>
            <a:r>
              <a:rPr lang="en"/>
              <a:t>Hard Forks in Ethereum</a:t>
            </a:r>
          </a:p>
        </p:txBody>
      </p:sp>
      <p:sp>
        <p:nvSpPr>
          <p:cNvPr id="890" name="Shape 890"/>
          <p:cNvSpPr txBox="1"/>
          <p:nvPr>
            <p:ph idx="1" type="body"/>
          </p:nvPr>
        </p:nvSpPr>
        <p:spPr>
          <a:xfrm>
            <a:off x="311700" y="1304875"/>
            <a:ext cx="8520600" cy="3416400"/>
          </a:xfrm>
          <a:prstGeom prst="rect">
            <a:avLst/>
          </a:prstGeom>
        </p:spPr>
        <p:txBody>
          <a:bodyPr anchorCtr="0" anchor="t" bIns="91425" lIns="91425" rIns="91425" tIns="91425">
            <a:noAutofit/>
          </a:bodyPr>
          <a:lstStyle/>
          <a:p>
            <a:pPr lvl="0">
              <a:spcBef>
                <a:spcPts val="0"/>
              </a:spcBef>
              <a:buNone/>
            </a:pPr>
            <a:r>
              <a:rPr lang="en"/>
              <a:t>- Ethereum has had several hard forks</a:t>
            </a:r>
          </a:p>
          <a:p>
            <a:pPr lvl="0">
              <a:spcBef>
                <a:spcPts val="0"/>
              </a:spcBef>
              <a:buNone/>
            </a:pPr>
            <a:r>
              <a:rPr lang="en"/>
              <a:t>	- July 20th, 2016	(to cancel “The DAO” attack)</a:t>
            </a:r>
          </a:p>
          <a:p>
            <a:pPr lvl="0">
              <a:spcBef>
                <a:spcPts val="0"/>
              </a:spcBef>
              <a:buNone/>
            </a:pPr>
            <a:r>
              <a:rPr lang="en"/>
              <a:t>	- October 18, 2016		- November 22, 2016  		Mitigate DoS attacks</a:t>
            </a:r>
          </a:p>
          <a:p>
            <a:pPr lvl="0" rtl="0">
              <a:spcBef>
                <a:spcPts val="0"/>
              </a:spcBef>
              <a:spcAft>
                <a:spcPts val="0"/>
              </a:spcAft>
              <a:buNone/>
            </a:pPr>
            <a:r>
              <a:rPr lang="en"/>
              <a:t>  </a:t>
            </a:r>
          </a:p>
          <a:p>
            <a:pPr lvl="0">
              <a:spcBef>
                <a:spcPts val="0"/>
              </a:spcBef>
              <a:spcAft>
                <a:spcPts val="0"/>
              </a:spcAft>
              <a:buNone/>
            </a:pPr>
            <a:r>
              <a:rPr lang="en"/>
              <a:t>Ethereum’s July 20 fork preceded a split: ETH and ETC (Ethereum Classic)</a:t>
            </a:r>
          </a:p>
          <a:p>
            <a:pPr lvl="0" rtl="0">
              <a:spcBef>
                <a:spcPts val="0"/>
              </a:spcBef>
              <a:spcAft>
                <a:spcPts val="0"/>
              </a:spcAft>
              <a:buNone/>
            </a:pPr>
            <a:r>
              <a:rPr lang="en"/>
              <a:t>		ETC is traded on exchanges, currently 1/20 size of ETH (market cap)</a:t>
            </a:r>
          </a:p>
          <a:p>
            <a:pPr lvl="0">
              <a:spcBef>
                <a:spcPts val="0"/>
              </a:spcBef>
              <a:spcAft>
                <a:spcPts val="0"/>
              </a:spcAft>
              <a:buNone/>
            </a:pPr>
            <a:r>
              <a:rPr lang="en"/>
              <a:t>		No evidence of “un-upgraded nodes”</a:t>
            </a:r>
          </a:p>
          <a:p>
            <a:pPr lvl="0" rtl="0">
              <a:spcBef>
                <a:spcPts val="0"/>
              </a:spcBef>
              <a:spcAft>
                <a:spcPts val="0"/>
              </a:spcAft>
              <a:buNone/>
            </a:pPr>
            <a:r>
              <a:rPr lang="en"/>
              <a:t>		ETC has also hard forked, Oct 25, 2016</a:t>
            </a:r>
          </a:p>
          <a:p>
            <a:pPr lvl="0" rtl="0">
              <a:spcBef>
                <a:spcPts val="0"/>
              </a:spcBef>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1" name="Shape 161"/>
        <p:cNvGrpSpPr/>
        <p:nvPr/>
      </p:nvGrpSpPr>
      <p:grpSpPr>
        <a:xfrm>
          <a:off x="0" y="0"/>
          <a:ext cx="0" cy="0"/>
          <a:chOff x="0" y="0"/>
          <a:chExt cx="0" cy="0"/>
        </a:xfrm>
      </p:grpSpPr>
      <p:sp>
        <p:nvSpPr>
          <p:cNvPr id="162" name="Shape 162"/>
          <p:cNvSpPr txBox="1"/>
          <p:nvPr>
            <p:ph type="title"/>
          </p:nvPr>
        </p:nvSpPr>
        <p:spPr>
          <a:xfrm>
            <a:off x="311700" y="140225"/>
            <a:ext cx="8520600" cy="572700"/>
          </a:xfrm>
          <a:prstGeom prst="rect">
            <a:avLst/>
          </a:prstGeom>
        </p:spPr>
        <p:txBody>
          <a:bodyPr anchorCtr="0" anchor="t" bIns="91425" lIns="91425" rIns="91425" tIns="91425">
            <a:noAutofit/>
          </a:bodyPr>
          <a:lstStyle/>
          <a:p>
            <a:pPr lvl="0" rtl="0">
              <a:spcBef>
                <a:spcPts val="0"/>
              </a:spcBef>
              <a:buNone/>
            </a:pPr>
            <a:r>
              <a:rPr lang="en"/>
              <a:t>Ethereum Mainnet</a:t>
            </a:r>
          </a:p>
        </p:txBody>
      </p:sp>
      <p:sp>
        <p:nvSpPr>
          <p:cNvPr id="163" name="Shape 163"/>
          <p:cNvSpPr txBox="1"/>
          <p:nvPr>
            <p:ph idx="1" type="body"/>
          </p:nvPr>
        </p:nvSpPr>
        <p:spPr>
          <a:xfrm>
            <a:off x="311700" y="847675"/>
            <a:ext cx="3503100" cy="3416400"/>
          </a:xfrm>
          <a:prstGeom prst="rect">
            <a:avLst/>
          </a:prstGeom>
        </p:spPr>
        <p:txBody>
          <a:bodyPr anchorCtr="0" anchor="t" bIns="91425" lIns="91425" rIns="91425" tIns="91425">
            <a:noAutofit/>
          </a:bodyPr>
          <a:lstStyle/>
          <a:p>
            <a:pPr lvl="0" rtl="0">
              <a:spcBef>
                <a:spcPts val="0"/>
              </a:spcBef>
              <a:buNone/>
            </a:pPr>
            <a:r>
              <a:rPr lang="en"/>
              <a:t>Currently #2 public cryptocurrency</a:t>
            </a:r>
          </a:p>
          <a:p>
            <a:pPr lvl="0" rtl="0">
              <a:spcBef>
                <a:spcPts val="0"/>
              </a:spcBef>
              <a:buNone/>
            </a:pPr>
            <a:r>
              <a:rPr lang="en"/>
              <a:t>The #7 cryptocurrency is a smart contract inside Ethereum</a:t>
            </a:r>
          </a:p>
        </p:txBody>
      </p:sp>
      <p:pic>
        <p:nvPicPr>
          <p:cNvPr id="164" name="Shape 164"/>
          <p:cNvPicPr preferRelativeResize="0"/>
          <p:nvPr/>
        </p:nvPicPr>
        <p:blipFill>
          <a:blip r:embed="rId3">
            <a:alphaModFix/>
          </a:blip>
          <a:stretch>
            <a:fillRect/>
          </a:stretch>
        </p:blipFill>
        <p:spPr>
          <a:xfrm>
            <a:off x="3637537" y="742375"/>
            <a:ext cx="5610225" cy="33528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